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46"/>
  </p:notesMasterIdLst>
  <p:sldIdLst>
    <p:sldId id="256" r:id="rId2"/>
    <p:sldId id="258" r:id="rId3"/>
    <p:sldId id="257" r:id="rId4"/>
    <p:sldId id="259" r:id="rId5"/>
    <p:sldId id="260" r:id="rId6"/>
    <p:sldId id="262" r:id="rId7"/>
    <p:sldId id="261" r:id="rId8"/>
    <p:sldId id="265" r:id="rId9"/>
    <p:sldId id="266" r:id="rId10"/>
    <p:sldId id="267" r:id="rId11"/>
    <p:sldId id="268" r:id="rId12"/>
    <p:sldId id="270" r:id="rId13"/>
    <p:sldId id="271" r:id="rId14"/>
    <p:sldId id="273" r:id="rId15"/>
    <p:sldId id="288" r:id="rId16"/>
    <p:sldId id="272" r:id="rId17"/>
    <p:sldId id="278" r:id="rId18"/>
    <p:sldId id="277" r:id="rId19"/>
    <p:sldId id="282" r:id="rId20"/>
    <p:sldId id="280" r:id="rId21"/>
    <p:sldId id="290" r:id="rId22"/>
    <p:sldId id="284" r:id="rId23"/>
    <p:sldId id="291" r:id="rId24"/>
    <p:sldId id="294" r:id="rId25"/>
    <p:sldId id="297" r:id="rId26"/>
    <p:sldId id="306" r:id="rId27"/>
    <p:sldId id="305" r:id="rId28"/>
    <p:sldId id="303" r:id="rId29"/>
    <p:sldId id="299" r:id="rId30"/>
    <p:sldId id="307" r:id="rId31"/>
    <p:sldId id="309" r:id="rId32"/>
    <p:sldId id="312" r:id="rId33"/>
    <p:sldId id="313" r:id="rId34"/>
    <p:sldId id="314" r:id="rId35"/>
    <p:sldId id="316" r:id="rId36"/>
    <p:sldId id="319" r:id="rId37"/>
    <p:sldId id="321" r:id="rId38"/>
    <p:sldId id="322" r:id="rId39"/>
    <p:sldId id="325" r:id="rId40"/>
    <p:sldId id="326" r:id="rId41"/>
    <p:sldId id="329" r:id="rId42"/>
    <p:sldId id="334" r:id="rId43"/>
    <p:sldId id="335" r:id="rId44"/>
    <p:sldId id="324"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29" autoAdjust="0"/>
    <p:restoredTop sz="94660"/>
  </p:normalViewPr>
  <p:slideViewPr>
    <p:cSldViewPr>
      <p:cViewPr varScale="1">
        <p:scale>
          <a:sx n="88" d="100"/>
          <a:sy n="88" d="100"/>
        </p:scale>
        <p:origin x="-1147" y="-8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B5FA8D-4DFA-4D1E-A6BA-A88EFC65DC1D}" type="datetimeFigureOut">
              <a:rPr lang="en-US" smtClean="0"/>
              <a:pPr/>
              <a:t>2/13/2020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FF95BF-1349-412B-A2DF-FAB5802DA11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FF95BF-1349-412B-A2DF-FAB5802DA11C}"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FF95BF-1349-412B-A2DF-FAB5802DA11C}" type="slidenum">
              <a:rPr lang="en-US" smtClean="0"/>
              <a:pPr/>
              <a:t>43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8E06B574-47D7-4E6C-A61B-B3B35F215C5D}" type="datetimeFigureOut">
              <a:rPr lang="en-US" smtClean="0"/>
              <a:pPr/>
              <a:t>2/13/2020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4A04F3C-36F0-45E6-8141-B9CA831AC99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E06B574-47D7-4E6C-A61B-B3B35F215C5D}" type="datetimeFigureOut">
              <a:rPr lang="en-US" smtClean="0"/>
              <a:pPr/>
              <a:t>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A04F3C-36F0-45E6-8141-B9CA831AC99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E06B574-47D7-4E6C-A61B-B3B35F215C5D}" type="datetimeFigureOut">
              <a:rPr lang="en-US" smtClean="0"/>
              <a:pPr/>
              <a:t>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A04F3C-36F0-45E6-8141-B9CA831AC99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E06B574-47D7-4E6C-A61B-B3B35F215C5D}" type="datetimeFigureOut">
              <a:rPr lang="en-US" smtClean="0"/>
              <a:pPr/>
              <a:t>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A04F3C-36F0-45E6-8141-B9CA831AC99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E06B574-47D7-4E6C-A61B-B3B35F215C5D}" type="datetimeFigureOut">
              <a:rPr lang="en-US" smtClean="0"/>
              <a:pPr/>
              <a:t>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A04F3C-36F0-45E6-8141-B9CA831AC99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E06B574-47D7-4E6C-A61B-B3B35F215C5D}" type="datetimeFigureOut">
              <a:rPr lang="en-US" smtClean="0"/>
              <a:pPr/>
              <a:t>2/13/2020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A04F3C-36F0-45E6-8141-B9CA831AC99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E06B574-47D7-4E6C-A61B-B3B35F215C5D}" type="datetimeFigureOut">
              <a:rPr lang="en-US" smtClean="0"/>
              <a:pPr/>
              <a:t>2/13/2020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A04F3C-36F0-45E6-8141-B9CA831AC99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E06B574-47D7-4E6C-A61B-B3B35F215C5D}" type="datetimeFigureOut">
              <a:rPr lang="en-US" smtClean="0"/>
              <a:pPr/>
              <a:t>2/13/2020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A04F3C-36F0-45E6-8141-B9CA831AC99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06B574-47D7-4E6C-A61B-B3B35F215C5D}" type="datetimeFigureOut">
              <a:rPr lang="en-US" smtClean="0"/>
              <a:pPr/>
              <a:t>2/13/2020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A04F3C-36F0-45E6-8141-B9CA831AC99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E06B574-47D7-4E6C-A61B-B3B35F215C5D}" type="datetimeFigureOut">
              <a:rPr lang="en-US" smtClean="0"/>
              <a:pPr/>
              <a:t>2/13/2020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A04F3C-36F0-45E6-8141-B9CA831AC99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E06B574-47D7-4E6C-A61B-B3B35F215C5D}" type="datetimeFigureOut">
              <a:rPr lang="en-US" smtClean="0"/>
              <a:pPr/>
              <a:t>2/13/2020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4A04F3C-36F0-45E6-8141-B9CA831AC99E}"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E06B574-47D7-4E6C-A61B-B3B35F215C5D}" type="datetimeFigureOut">
              <a:rPr lang="en-US" smtClean="0"/>
              <a:pPr/>
              <a:t>2/13/2020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4A04F3C-36F0-45E6-8141-B9CA831AC99E}"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smtClean="0"/>
              <a:t>Nature Inspired Algorithm</a:t>
            </a:r>
            <a:br>
              <a:rPr lang="en-GB" smtClean="0"/>
            </a:br>
            <a:endParaRPr lang="en-US" dirty="0"/>
          </a:p>
        </p:txBody>
      </p:sp>
      <p:sp>
        <p:nvSpPr>
          <p:cNvPr id="5" name="Subtitle 4"/>
          <p:cNvSpPr>
            <a:spLocks noGrp="1"/>
          </p:cNvSpPr>
          <p:nvPr>
            <p:ph type="subTitle" idx="1"/>
          </p:nvPr>
        </p:nvSpPr>
        <p:spPr/>
        <p:txBody>
          <a:bodyPr/>
          <a:lstStyle/>
          <a:p>
            <a:pPr algn="ctr"/>
            <a:r>
              <a:rPr lang="en-GB" dirty="0" err="1" smtClean="0"/>
              <a:t>Kella</a:t>
            </a:r>
            <a:r>
              <a:rPr lang="en-GB" dirty="0" smtClean="0"/>
              <a:t> </a:t>
            </a:r>
            <a:r>
              <a:rPr lang="en-GB" dirty="0" err="1" smtClean="0"/>
              <a:t>Khushbu</a:t>
            </a:r>
            <a:r>
              <a:rPr lang="en-GB" dirty="0" smtClean="0"/>
              <a:t> (</a:t>
            </a:r>
            <a:r>
              <a:rPr lang="en-GB" dirty="0" smtClean="0">
                <a:latin typeface="Bahnschrift" pitchFamily="34" charset="0"/>
              </a:rPr>
              <a:t>17BIT037)</a:t>
            </a:r>
          </a:p>
          <a:p>
            <a:pPr algn="ctr"/>
            <a:r>
              <a:rPr lang="en-GB" dirty="0" smtClean="0"/>
              <a:t>Guided by –Prof. Ajay Patel</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ACO</a:t>
            </a:r>
            <a:endParaRPr lang="en-US" dirty="0"/>
          </a:p>
        </p:txBody>
      </p:sp>
      <p:sp>
        <p:nvSpPr>
          <p:cNvPr id="3" name="Content Placeholder 2"/>
          <p:cNvSpPr>
            <a:spLocks noGrp="1"/>
          </p:cNvSpPr>
          <p:nvPr>
            <p:ph idx="1"/>
          </p:nvPr>
        </p:nvSpPr>
        <p:spPr/>
        <p:txBody>
          <a:bodyPr>
            <a:normAutofit/>
          </a:bodyPr>
          <a:lstStyle/>
          <a:p>
            <a:pPr algn="ctr"/>
            <a:r>
              <a:rPr lang="en-US" sz="4000" dirty="0" smtClean="0"/>
              <a:t>“Ant Colony Optimization (ACO) </a:t>
            </a:r>
            <a:r>
              <a:rPr lang="en-GB" sz="4000" dirty="0" smtClean="0"/>
              <a:t>studies artificial systems that take inspiration from the </a:t>
            </a:r>
            <a:r>
              <a:rPr lang="en-GB" sz="4000" i="1" dirty="0" err="1" smtClean="0"/>
              <a:t>behavior</a:t>
            </a:r>
            <a:r>
              <a:rPr lang="en-GB" sz="4000" i="1" dirty="0" smtClean="0"/>
              <a:t> of real ant colonies and which are used to </a:t>
            </a:r>
            <a:r>
              <a:rPr lang="en-US" sz="4000" dirty="0" smtClean="0"/>
              <a:t>solve discrete optimization problems.”</a:t>
            </a:r>
          </a:p>
          <a:p>
            <a:pPr algn="ctr">
              <a:buNone/>
            </a:pPr>
            <a:endParaRPr lang="en-US" sz="40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History</a:t>
            </a:r>
            <a:endParaRPr lang="en-US" dirty="0"/>
          </a:p>
        </p:txBody>
      </p:sp>
      <p:sp>
        <p:nvSpPr>
          <p:cNvPr id="3" name="Content Placeholder 2"/>
          <p:cNvSpPr>
            <a:spLocks noGrp="1"/>
          </p:cNvSpPr>
          <p:nvPr>
            <p:ph idx="1"/>
          </p:nvPr>
        </p:nvSpPr>
        <p:spPr/>
        <p:txBody>
          <a:bodyPr>
            <a:normAutofit/>
          </a:bodyPr>
          <a:lstStyle/>
          <a:p>
            <a:r>
              <a:rPr lang="en-GB" sz="2400" b="1" dirty="0" smtClean="0"/>
              <a:t>Ant System </a:t>
            </a:r>
            <a:r>
              <a:rPr lang="en-GB" sz="2400" dirty="0" smtClean="0"/>
              <a:t>was developed by Marco </a:t>
            </a:r>
            <a:r>
              <a:rPr lang="en-GB" sz="2400" dirty="0" err="1" smtClean="0"/>
              <a:t>Dorigo</a:t>
            </a:r>
            <a:r>
              <a:rPr lang="en-GB" sz="2400" dirty="0" smtClean="0"/>
              <a:t> (Italy) in his </a:t>
            </a:r>
            <a:r>
              <a:rPr lang="en-US" sz="2400" dirty="0" smtClean="0"/>
              <a:t>PhD thesis in 1992.</a:t>
            </a:r>
          </a:p>
          <a:p>
            <a:r>
              <a:rPr lang="en-GB" sz="2400" b="1" dirty="0" smtClean="0"/>
              <a:t>Max-Min Ant System </a:t>
            </a:r>
            <a:r>
              <a:rPr lang="en-GB" sz="2400" dirty="0" smtClean="0"/>
              <a:t>developed by </a:t>
            </a:r>
            <a:r>
              <a:rPr lang="en-GB" sz="2400" dirty="0" err="1" smtClean="0"/>
              <a:t>Hoos</a:t>
            </a:r>
            <a:r>
              <a:rPr lang="en-GB" sz="2400" dirty="0" smtClean="0"/>
              <a:t> and </a:t>
            </a:r>
            <a:r>
              <a:rPr lang="en-GB" sz="2400" dirty="0" err="1" smtClean="0"/>
              <a:t>Stützle</a:t>
            </a:r>
            <a:r>
              <a:rPr lang="en-GB" sz="2400" dirty="0" smtClean="0"/>
              <a:t> in </a:t>
            </a:r>
            <a:r>
              <a:rPr lang="en-US" sz="2400" dirty="0" smtClean="0"/>
              <a:t>1996.</a:t>
            </a:r>
          </a:p>
          <a:p>
            <a:r>
              <a:rPr lang="en-GB" sz="2400" b="1" dirty="0" smtClean="0"/>
              <a:t>Ant Colony</a:t>
            </a:r>
            <a:r>
              <a:rPr lang="en-GB" sz="2400" dirty="0" smtClean="0"/>
              <a:t> was developed by Gambardella </a:t>
            </a:r>
            <a:r>
              <a:rPr lang="en-GB" sz="2400" dirty="0" err="1" smtClean="0"/>
              <a:t>Dorigo</a:t>
            </a:r>
            <a:r>
              <a:rPr lang="en-GB" sz="2400" dirty="0" smtClean="0"/>
              <a:t> in 1997</a:t>
            </a:r>
          </a:p>
          <a:p>
            <a:r>
              <a:rPr lang="en-US" sz="2400" dirty="0" smtClean="0"/>
              <a:t>Elitist ant system(</a:t>
            </a:r>
            <a:r>
              <a:rPr lang="en-US" sz="2400" b="1" dirty="0" smtClean="0"/>
              <a:t>EAS)</a:t>
            </a:r>
          </a:p>
          <a:p>
            <a:r>
              <a:rPr lang="en-US" sz="2400" dirty="0" smtClean="0"/>
              <a:t>Rank-based ant system (</a:t>
            </a:r>
            <a:r>
              <a:rPr lang="en-US" sz="2400" b="1" dirty="0" err="1" smtClean="0"/>
              <a:t>ASrank</a:t>
            </a:r>
            <a:r>
              <a:rPr lang="en-US" sz="2400" b="1" dirty="0" smtClean="0"/>
              <a:t>)</a:t>
            </a:r>
          </a:p>
          <a:p>
            <a:r>
              <a:rPr lang="en-GB" sz="2400" dirty="0" smtClean="0"/>
              <a:t>Ant Colony Optimization with </a:t>
            </a:r>
            <a:r>
              <a:rPr lang="en-GB" sz="2400" b="1" dirty="0" smtClean="0"/>
              <a:t>Fuzzy Logic(ACO </a:t>
            </a:r>
            <a:r>
              <a:rPr lang="en-GB" sz="2400" dirty="0" smtClean="0"/>
              <a:t>WITH FUZZY)</a:t>
            </a:r>
            <a:endParaRPr lang="en-US" sz="2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Pheromone</a:t>
            </a:r>
            <a:endParaRPr lang="en-US" dirty="0"/>
          </a:p>
        </p:txBody>
      </p:sp>
      <p:sp>
        <p:nvSpPr>
          <p:cNvPr id="10" name="Content Placeholder 9"/>
          <p:cNvSpPr>
            <a:spLocks noGrp="1"/>
          </p:cNvSpPr>
          <p:nvPr>
            <p:ph idx="1"/>
          </p:nvPr>
        </p:nvSpPr>
        <p:spPr/>
        <p:txBody>
          <a:bodyPr>
            <a:normAutofit fontScale="77500" lnSpcReduction="20000"/>
          </a:bodyPr>
          <a:lstStyle/>
          <a:p>
            <a:r>
              <a:rPr lang="en-GB" dirty="0" smtClean="0"/>
              <a:t>In the real world, ants (initially) wander randomly, and upon finding food return to their colony while laying down pheromone trails. If other ants find such a path, they are likely not to keep </a:t>
            </a:r>
            <a:r>
              <a:rPr lang="en-GB" dirty="0" err="1" smtClean="0"/>
              <a:t>traveling</a:t>
            </a:r>
            <a:r>
              <a:rPr lang="en-GB" dirty="0" smtClean="0"/>
              <a:t> at random, but instead follow the trail laid by earlier ants, returning and reinforcing it if they eventually find food</a:t>
            </a:r>
          </a:p>
          <a:p>
            <a:r>
              <a:rPr lang="en-GB" dirty="0" smtClean="0"/>
              <a:t>Over time, however, the pheromone trail starts to evaporate, thus reducing its attractive strength. The more time it takes for an ant to travel down the path and back again, the more time the </a:t>
            </a:r>
            <a:r>
              <a:rPr lang="en-US" dirty="0" smtClean="0"/>
              <a:t>pheromones have to evaporate.</a:t>
            </a:r>
          </a:p>
          <a:p>
            <a:r>
              <a:rPr lang="en-GB" dirty="0" smtClean="0"/>
              <a:t> A short path, by comparison, gets marched over faster, and thus the pheromone density remains high Pheromone evaporation has also the advantage of avoiding the convergence to a locally optimal solution. </a:t>
            </a:r>
          </a:p>
          <a:p>
            <a:r>
              <a:rPr lang="en-GB" dirty="0" smtClean="0"/>
              <a:t>If there were no evaporation at all, the paths chosen by the first ants would tend to be excessively attractive to the following ones. In that case,</a:t>
            </a:r>
          </a:p>
          <a:p>
            <a:pPr>
              <a:buNone/>
            </a:pPr>
            <a:r>
              <a:rPr lang="en-GB" dirty="0" smtClean="0"/>
              <a:t>       the exploration of the solution space would be constrained.</a:t>
            </a:r>
            <a:endParaRPr lang="en-US" dirty="0" smtClean="0"/>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GB" dirty="0" smtClean="0"/>
              <a:t>Thus, when one ant finds a good (short) path from the colony to a food source, other ants are more likely to follow that path, and such positive feedback eventually leaves all the ants following a </a:t>
            </a:r>
            <a:r>
              <a:rPr lang="en-US" dirty="0" smtClean="0"/>
              <a:t>single path.</a:t>
            </a:r>
          </a:p>
          <a:p>
            <a:r>
              <a:rPr lang="en-GB" dirty="0" smtClean="0"/>
              <a:t> The idea of the ant colony algorithm is to mimic this </a:t>
            </a:r>
            <a:r>
              <a:rPr lang="en-GB" dirty="0" err="1" smtClean="0"/>
              <a:t>behavior</a:t>
            </a:r>
            <a:r>
              <a:rPr lang="en-GB" dirty="0" smtClean="0"/>
              <a:t> with "simulated ants" walking around the search space representing the problem to be solved.</a:t>
            </a:r>
          </a:p>
          <a:p>
            <a:r>
              <a:rPr lang="en-GB" dirty="0" smtClean="0"/>
              <a:t>Ant colony optimization algorithms have been used to produce near-optimal solutions to the </a:t>
            </a:r>
            <a:r>
              <a:rPr lang="en-GB" dirty="0" err="1" smtClean="0"/>
              <a:t>traveling</a:t>
            </a:r>
            <a:r>
              <a:rPr lang="en-GB" dirty="0" smtClean="0"/>
              <a:t> salesman problem.</a:t>
            </a:r>
          </a:p>
          <a:p>
            <a:r>
              <a:rPr lang="en-GB" dirty="0" smtClean="0"/>
              <a:t>They have an advantage over simulated annealing and genetic</a:t>
            </a:r>
          </a:p>
          <a:p>
            <a:pPr>
              <a:buNone/>
            </a:pPr>
            <a:r>
              <a:rPr lang="en-GB" dirty="0" smtClean="0"/>
              <a:t>      algorithm approaches when the graph may change dynamically.</a:t>
            </a:r>
          </a:p>
          <a:p>
            <a:r>
              <a:rPr lang="en-GB" dirty="0" smtClean="0"/>
              <a:t>The ant colony algorithm can be run continuously and can adapt</a:t>
            </a:r>
          </a:p>
          <a:p>
            <a:pPr>
              <a:buNone/>
            </a:pPr>
            <a:r>
              <a:rPr lang="en-GB" dirty="0" smtClean="0"/>
              <a:t>      to changes in real time.</a:t>
            </a:r>
          </a:p>
          <a:p>
            <a:r>
              <a:rPr lang="en-GB" dirty="0" smtClean="0"/>
              <a:t>This is of interest in network routing and urban transportation</a:t>
            </a:r>
          </a:p>
          <a:p>
            <a:pPr>
              <a:buNone/>
            </a:pPr>
            <a:r>
              <a:rPr lang="en-US" dirty="0" smtClean="0"/>
              <a:t>      systems.</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GB" dirty="0" smtClean="0"/>
              <a:t>Shortest route is found using pheromone trails which ants deposit whenever they travel, as a form of indirect communication.</a:t>
            </a:r>
          </a:p>
          <a:p>
            <a:pPr>
              <a:buNone/>
            </a:pPr>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1619672" y="3284984"/>
            <a:ext cx="6192688" cy="309634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a (2).png"/>
          <p:cNvPicPr>
            <a:picLocks noGrp="1" noChangeAspect="1"/>
          </p:cNvPicPr>
          <p:nvPr>
            <p:ph idx="1"/>
          </p:nvPr>
        </p:nvPicPr>
        <p:blipFill>
          <a:blip r:embed="rId2" cstate="print"/>
          <a:stretch>
            <a:fillRect/>
          </a:stretch>
        </p:blipFill>
        <p:spPr>
          <a:xfrm>
            <a:off x="107504" y="1052736"/>
            <a:ext cx="4283968" cy="2523448"/>
          </a:xfrm>
        </p:spPr>
      </p:pic>
      <p:pic>
        <p:nvPicPr>
          <p:cNvPr id="5" name="Picture 4" descr="b (2).png"/>
          <p:cNvPicPr>
            <a:picLocks noChangeAspect="1"/>
          </p:cNvPicPr>
          <p:nvPr/>
        </p:nvPicPr>
        <p:blipFill>
          <a:blip r:embed="rId3" cstate="print"/>
          <a:stretch>
            <a:fillRect/>
          </a:stretch>
        </p:blipFill>
        <p:spPr>
          <a:xfrm>
            <a:off x="4679504" y="1268760"/>
            <a:ext cx="4464496" cy="2492896"/>
          </a:xfrm>
          <a:prstGeom prst="rect">
            <a:avLst/>
          </a:prstGeom>
        </p:spPr>
      </p:pic>
      <p:pic>
        <p:nvPicPr>
          <p:cNvPr id="6" name="Picture 5" descr="d (2).png"/>
          <p:cNvPicPr>
            <a:picLocks noChangeAspect="1"/>
          </p:cNvPicPr>
          <p:nvPr/>
        </p:nvPicPr>
        <p:blipFill>
          <a:blip r:embed="rId4" cstate="print"/>
          <a:stretch>
            <a:fillRect/>
          </a:stretch>
        </p:blipFill>
        <p:spPr>
          <a:xfrm>
            <a:off x="0" y="4189288"/>
            <a:ext cx="4032448" cy="2668712"/>
          </a:xfrm>
          <a:prstGeom prst="rect">
            <a:avLst/>
          </a:prstGeom>
        </p:spPr>
      </p:pic>
      <p:pic>
        <p:nvPicPr>
          <p:cNvPr id="7" name="Picture 6" descr="c (2).png"/>
          <p:cNvPicPr>
            <a:picLocks noChangeAspect="1"/>
          </p:cNvPicPr>
          <p:nvPr/>
        </p:nvPicPr>
        <p:blipFill>
          <a:blip r:embed="rId5" cstate="print"/>
          <a:stretch>
            <a:fillRect/>
          </a:stretch>
        </p:blipFill>
        <p:spPr>
          <a:xfrm>
            <a:off x="4427984" y="4005064"/>
            <a:ext cx="4716016" cy="2694996"/>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Pheromone Trails: Example</a:t>
            </a:r>
            <a:endParaRPr lang="en-US"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611560" y="1844824"/>
            <a:ext cx="7488832" cy="432048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ACO</a:t>
            </a:r>
            <a:endParaRPr lang="en-US" dirty="0"/>
          </a:p>
        </p:txBody>
      </p:sp>
      <p:pic>
        <p:nvPicPr>
          <p:cNvPr id="4" name="Content Placeholder 3" descr="1 (2).png"/>
          <p:cNvPicPr>
            <a:picLocks noGrp="1" noChangeAspect="1"/>
          </p:cNvPicPr>
          <p:nvPr>
            <p:ph idx="1"/>
          </p:nvPr>
        </p:nvPicPr>
        <p:blipFill>
          <a:blip r:embed="rId2" cstate="print"/>
          <a:stretch>
            <a:fillRect/>
          </a:stretch>
        </p:blipFill>
        <p:spPr>
          <a:xfrm>
            <a:off x="1433579" y="1935163"/>
            <a:ext cx="6276841" cy="4389437"/>
          </a:xfr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ACO</a:t>
            </a:r>
            <a:endParaRPr lang="en-US" dirty="0"/>
          </a:p>
        </p:txBody>
      </p:sp>
      <p:pic>
        <p:nvPicPr>
          <p:cNvPr id="4" name="Content Placeholder 3" descr="Untitled (2).png"/>
          <p:cNvPicPr>
            <a:picLocks noGrp="1" noChangeAspect="1"/>
          </p:cNvPicPr>
          <p:nvPr>
            <p:ph idx="1"/>
          </p:nvPr>
        </p:nvPicPr>
        <p:blipFill>
          <a:blip r:embed="rId2" cstate="print"/>
          <a:stretch>
            <a:fillRect/>
          </a:stretch>
        </p:blipFill>
        <p:spPr>
          <a:xfrm>
            <a:off x="918638" y="1935163"/>
            <a:ext cx="7306724" cy="4389437"/>
          </a:xfrm>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smtClean="0"/>
              <a:t> Pseudo-code And  Flow chart  </a:t>
            </a:r>
            <a:endParaRPr lang="en-US" dirty="0"/>
          </a:p>
        </p:txBody>
      </p:sp>
      <p:pic>
        <p:nvPicPr>
          <p:cNvPr id="6" name="Content Placeholder 5" descr="3 (2).png"/>
          <p:cNvPicPr>
            <a:picLocks noGrp="1" noChangeAspect="1"/>
          </p:cNvPicPr>
          <p:nvPr>
            <p:ph idx="1"/>
          </p:nvPr>
        </p:nvPicPr>
        <p:blipFill>
          <a:blip r:embed="rId2" cstate="print"/>
          <a:stretch>
            <a:fillRect/>
          </a:stretch>
        </p:blipFill>
        <p:spPr>
          <a:xfrm>
            <a:off x="1432287" y="2236147"/>
            <a:ext cx="6279425" cy="3787468"/>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Abstract</a:t>
            </a:r>
            <a:endParaRPr lang="en-US" dirty="0"/>
          </a:p>
        </p:txBody>
      </p:sp>
      <p:sp>
        <p:nvSpPr>
          <p:cNvPr id="3" name="Content Placeholder 2"/>
          <p:cNvSpPr>
            <a:spLocks noGrp="1"/>
          </p:cNvSpPr>
          <p:nvPr>
            <p:ph idx="1"/>
          </p:nvPr>
        </p:nvSpPr>
        <p:spPr/>
        <p:txBody>
          <a:bodyPr>
            <a:normAutofit/>
          </a:bodyPr>
          <a:lstStyle/>
          <a:p>
            <a:pPr>
              <a:buNone/>
            </a:pPr>
            <a:endParaRPr lang="en-GB" dirty="0" smtClean="0"/>
          </a:p>
          <a:p>
            <a:r>
              <a:rPr lang="en-GB" dirty="0" smtClean="0"/>
              <a:t>To solve </a:t>
            </a:r>
            <a:r>
              <a:rPr lang="en-GB" b="1" dirty="0" smtClean="0"/>
              <a:t>NP hard and complex </a:t>
            </a:r>
            <a:r>
              <a:rPr lang="en-GB" dirty="0" smtClean="0"/>
              <a:t>problem</a:t>
            </a:r>
          </a:p>
          <a:p>
            <a:r>
              <a:rPr lang="en-GB" dirty="0" smtClean="0"/>
              <a:t>A list of </a:t>
            </a:r>
            <a:r>
              <a:rPr lang="en-GB" b="1" dirty="0" smtClean="0"/>
              <a:t>automated toolboxes</a:t>
            </a:r>
            <a:r>
              <a:rPr lang="en-GB" dirty="0" smtClean="0"/>
              <a:t> available for directly evaluating these nature inspired algorithms.</a:t>
            </a:r>
          </a:p>
          <a:p>
            <a:r>
              <a:rPr lang="en-GB" i="1" dirty="0" smtClean="0"/>
              <a:t> based on </a:t>
            </a:r>
            <a:r>
              <a:rPr lang="en-GB" b="1" i="1" dirty="0" smtClean="0"/>
              <a:t>physics and biology </a:t>
            </a:r>
            <a:r>
              <a:rPr lang="en-GB" i="1" dirty="0" smtClean="0"/>
              <a:t>approaches and </a:t>
            </a:r>
            <a:r>
              <a:rPr lang="en-US" i="1" dirty="0" smtClean="0"/>
              <a:t>algorithm.</a:t>
            </a:r>
            <a:r>
              <a:rPr lang="en-GB" dirty="0" smtClean="0"/>
              <a:t> </a:t>
            </a:r>
          </a:p>
          <a:p>
            <a:r>
              <a:rPr lang="en-GB" i="1" dirty="0" smtClean="0"/>
              <a:t>This presentation includes ACO,PSO,CS,ABC Algorithm.</a:t>
            </a:r>
            <a:r>
              <a:rPr lang="en-GB" b="1" i="1" dirty="0" smtClean="0"/>
              <a:t> Classification of NIA and ANT </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Disadvantages</a:t>
            </a:r>
            <a:endParaRPr lang="en-US" dirty="0"/>
          </a:p>
        </p:txBody>
      </p:sp>
      <p:sp>
        <p:nvSpPr>
          <p:cNvPr id="3" name="Content Placeholder 2"/>
          <p:cNvSpPr>
            <a:spLocks noGrp="1"/>
          </p:cNvSpPr>
          <p:nvPr>
            <p:ph idx="1"/>
          </p:nvPr>
        </p:nvSpPr>
        <p:spPr/>
        <p:txBody>
          <a:bodyPr>
            <a:normAutofit/>
          </a:bodyPr>
          <a:lstStyle/>
          <a:p>
            <a:r>
              <a:rPr lang="en-US" b="1" dirty="0" smtClean="0"/>
              <a:t>Theoretical analysis</a:t>
            </a:r>
            <a:r>
              <a:rPr lang="en-US" dirty="0" smtClean="0"/>
              <a:t> is difficult</a:t>
            </a:r>
          </a:p>
          <a:p>
            <a:r>
              <a:rPr lang="en-GB" dirty="0" smtClean="0"/>
              <a:t>  </a:t>
            </a:r>
            <a:r>
              <a:rPr lang="en-GB" b="1" dirty="0" smtClean="0"/>
              <a:t>Probability distribution </a:t>
            </a:r>
            <a:r>
              <a:rPr lang="en-GB" dirty="0" smtClean="0"/>
              <a:t>changes by iteration</a:t>
            </a:r>
          </a:p>
          <a:p>
            <a:r>
              <a:rPr lang="en-GB" dirty="0" smtClean="0"/>
              <a:t>Research is experimental rather than theoretical</a:t>
            </a:r>
            <a:endParaRPr lang="en-US" dirty="0" smtClean="0"/>
          </a:p>
          <a:p>
            <a:r>
              <a:rPr lang="en-GB" b="1" dirty="0" smtClean="0"/>
              <a:t>Slower</a:t>
            </a:r>
            <a:r>
              <a:rPr lang="en-GB" dirty="0" smtClean="0"/>
              <a:t> convergence rate.</a:t>
            </a:r>
          </a:p>
          <a:p>
            <a:r>
              <a:rPr lang="en-GB" dirty="0" smtClean="0"/>
              <a:t>Performed poorly for TSP problems larger than </a:t>
            </a:r>
            <a:r>
              <a:rPr lang="en-GB" b="1" dirty="0" smtClean="0"/>
              <a:t>75 cities.</a:t>
            </a:r>
            <a:endParaRPr lang="en-US" b="1"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smtClean="0"/>
              <a:t>Traveling Salesman Problem</a:t>
            </a:r>
            <a:endParaRPr lang="en-US" dirty="0"/>
          </a:p>
        </p:txBody>
      </p:sp>
      <p:pic>
        <p:nvPicPr>
          <p:cNvPr id="9218" name="Picture 2"/>
          <p:cNvPicPr>
            <a:picLocks noGrp="1" noChangeAspect="1" noChangeArrowheads="1"/>
          </p:cNvPicPr>
          <p:nvPr>
            <p:ph idx="1"/>
          </p:nvPr>
        </p:nvPicPr>
        <p:blipFill>
          <a:blip r:embed="rId2" cstate="print"/>
          <a:srcRect/>
          <a:stretch>
            <a:fillRect/>
          </a:stretch>
        </p:blipFill>
        <p:spPr bwMode="auto">
          <a:xfrm>
            <a:off x="2123728" y="1772816"/>
            <a:ext cx="5544615" cy="467746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Application</a:t>
            </a:r>
            <a:endParaRPr lang="en-US" dirty="0"/>
          </a:p>
        </p:txBody>
      </p:sp>
      <p:sp>
        <p:nvSpPr>
          <p:cNvPr id="3" name="Content Placeholder 2"/>
          <p:cNvSpPr>
            <a:spLocks noGrp="1"/>
          </p:cNvSpPr>
          <p:nvPr>
            <p:ph idx="1"/>
          </p:nvPr>
        </p:nvSpPr>
        <p:spPr/>
        <p:txBody>
          <a:bodyPr/>
          <a:lstStyle/>
          <a:p>
            <a:pPr>
              <a:lnSpc>
                <a:spcPct val="90000"/>
              </a:lnSpc>
            </a:pPr>
            <a:r>
              <a:rPr lang="en-US" dirty="0" smtClean="0"/>
              <a:t>Traveling salesman     </a:t>
            </a:r>
          </a:p>
          <a:p>
            <a:pPr>
              <a:lnSpc>
                <a:spcPct val="90000"/>
              </a:lnSpc>
            </a:pPr>
            <a:r>
              <a:rPr lang="en-US" dirty="0" smtClean="0"/>
              <a:t>Graph coloring</a:t>
            </a:r>
          </a:p>
          <a:p>
            <a:pPr>
              <a:lnSpc>
                <a:spcPct val="90000"/>
              </a:lnSpc>
            </a:pPr>
            <a:r>
              <a:rPr lang="en-GB" dirty="0" smtClean="0"/>
              <a:t>Data Mining</a:t>
            </a:r>
            <a:endParaRPr lang="en-US" dirty="0" smtClean="0"/>
          </a:p>
          <a:p>
            <a:pPr>
              <a:lnSpc>
                <a:spcPct val="90000"/>
              </a:lnSpc>
            </a:pPr>
            <a:r>
              <a:rPr lang="en-US" dirty="0" smtClean="0"/>
              <a:t>protein structure prediction problem</a:t>
            </a:r>
          </a:p>
          <a:p>
            <a:pPr>
              <a:lnSpc>
                <a:spcPct val="90000"/>
              </a:lnSpc>
            </a:pPr>
            <a:r>
              <a:rPr lang="en-US" dirty="0" smtClean="0"/>
              <a:t>Scheduling Problem</a:t>
            </a:r>
          </a:p>
          <a:p>
            <a:pPr>
              <a:lnSpc>
                <a:spcPct val="90000"/>
              </a:lnSpc>
            </a:pPr>
            <a:r>
              <a:rPr lang="en-US" dirty="0" smtClean="0"/>
              <a:t>Vehicle routing problem</a:t>
            </a:r>
          </a:p>
          <a:p>
            <a:pPr>
              <a:lnSpc>
                <a:spcPct val="90000"/>
              </a:lnSpc>
            </a:pPr>
            <a:r>
              <a:rPr lang="en-US" dirty="0" smtClean="0"/>
              <a:t>Assignment problem</a:t>
            </a:r>
          </a:p>
          <a:p>
            <a:pPr>
              <a:lnSpc>
                <a:spcPct val="90000"/>
              </a:lnSpc>
            </a:pPr>
            <a:r>
              <a:rPr lang="en-US" dirty="0" smtClean="0"/>
              <a:t>Set problem</a:t>
            </a:r>
          </a:p>
          <a:p>
            <a:pPr>
              <a:lnSpc>
                <a:spcPct val="90000"/>
              </a:lnSpc>
            </a:pPr>
            <a:r>
              <a:rPr lang="en-US" dirty="0" smtClean="0"/>
              <a:t> Image processing</a:t>
            </a:r>
          </a:p>
          <a:p>
            <a:pPr>
              <a:lnSpc>
                <a:spcPct val="90000"/>
              </a:lnSpc>
            </a:pPr>
            <a:endParaRPr lang="en-US" dirty="0" smtClean="0"/>
          </a:p>
          <a:p>
            <a:pPr>
              <a:lnSpc>
                <a:spcPct val="90000"/>
              </a:lnSpc>
            </a:pPr>
            <a:endParaRPr lang="en-US" b="1" dirty="0" smtClean="0"/>
          </a:p>
          <a:p>
            <a:pPr>
              <a:lnSpc>
                <a:spcPct val="90000"/>
              </a:lnSpc>
            </a:pPr>
            <a:endParaRPr lang="en-GB"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sz="5400" dirty="0" smtClean="0">
                <a:solidFill>
                  <a:srgbClr val="0000FF"/>
                </a:solidFill>
              </a:rPr>
              <a:t>Particle Swarm Optimization</a:t>
            </a:r>
            <a:endParaRPr lang="en-US" dirty="0"/>
          </a:p>
        </p:txBody>
      </p:sp>
      <p:pic>
        <p:nvPicPr>
          <p:cNvPr id="4" name="Picture 2" descr="Image result for particle swarm optimization"/>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755576" y="2204864"/>
            <a:ext cx="7416824" cy="3888432"/>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10000"/>
          </a:bodyPr>
          <a:lstStyle/>
          <a:p>
            <a:endParaRPr lang="en-US" sz="2800" dirty="0" smtClean="0"/>
          </a:p>
          <a:p>
            <a:r>
              <a:rPr lang="en-US" altLang="ko-KR" sz="2800" dirty="0" smtClean="0">
                <a:latin typeface="Times New Roman" pitchFamily="18" charset="0"/>
                <a:ea typeface="굴림" pitchFamily="34" charset="-127"/>
                <a:cs typeface="Times New Roman" pitchFamily="18" charset="0"/>
              </a:rPr>
              <a:t>PSO  is </a:t>
            </a:r>
            <a:r>
              <a:rPr lang="en-US" altLang="ko-KR" sz="2800" dirty="0" smtClean="0">
                <a:solidFill>
                  <a:srgbClr val="0033CC"/>
                </a:solidFill>
                <a:latin typeface="Times New Roman" pitchFamily="18" charset="0"/>
                <a:ea typeface="PMingLiU" pitchFamily="18" charset="-120"/>
                <a:cs typeface="Times New Roman" pitchFamily="18" charset="0"/>
              </a:rPr>
              <a:t>stochastic </a:t>
            </a:r>
            <a:r>
              <a:rPr lang="en-US" altLang="ko-KR" sz="2800" dirty="0" smtClean="0">
                <a:latin typeface="Times New Roman" pitchFamily="18" charset="0"/>
                <a:ea typeface="굴림" pitchFamily="34" charset="-127"/>
                <a:cs typeface="Times New Roman" pitchFamily="18" charset="0"/>
              </a:rPr>
              <a:t>optimization technique proposed by </a:t>
            </a:r>
            <a:r>
              <a:rPr lang="en-US" altLang="ko-KR" sz="2800" b="1" dirty="0" smtClean="0">
                <a:latin typeface="Times New Roman" pitchFamily="18" charset="0"/>
                <a:ea typeface="굴림" pitchFamily="34" charset="-127"/>
                <a:cs typeface="Times New Roman" pitchFamily="18" charset="0"/>
              </a:rPr>
              <a:t>Kennedy and </a:t>
            </a:r>
            <a:r>
              <a:rPr lang="en-US" altLang="ko-KR" sz="2800" b="1" dirty="0" err="1" smtClean="0">
                <a:latin typeface="Times New Roman" pitchFamily="18" charset="0"/>
                <a:ea typeface="굴림" pitchFamily="34" charset="-127"/>
                <a:cs typeface="Times New Roman" pitchFamily="18" charset="0"/>
              </a:rPr>
              <a:t>Eberhart</a:t>
            </a:r>
            <a:r>
              <a:rPr lang="en-US" altLang="ko-KR" sz="2800" dirty="0" smtClean="0">
                <a:latin typeface="Times New Roman" pitchFamily="18" charset="0"/>
                <a:ea typeface="굴림" pitchFamily="34" charset="-127"/>
                <a:cs typeface="Times New Roman" pitchFamily="18" charset="0"/>
              </a:rPr>
              <a:t> ( 1995) </a:t>
            </a:r>
            <a:r>
              <a:rPr lang="en-US" sz="2800" dirty="0" smtClean="0">
                <a:solidFill>
                  <a:srgbClr val="FF0066"/>
                </a:solidFill>
                <a:latin typeface="Times" pitchFamily="18" charset="0"/>
              </a:rPr>
              <a:t>[2].</a:t>
            </a:r>
            <a:endParaRPr lang="en-US" altLang="ko-KR" sz="2800" dirty="0" smtClean="0">
              <a:latin typeface="Times New Roman" pitchFamily="18" charset="0"/>
              <a:ea typeface="굴림" pitchFamily="34" charset="-127"/>
              <a:cs typeface="Times New Roman" pitchFamily="18" charset="0"/>
            </a:endParaRPr>
          </a:p>
          <a:p>
            <a:r>
              <a:rPr lang="en-US" sz="2800" dirty="0" smtClean="0"/>
              <a:t>Uses a number of agents (</a:t>
            </a:r>
            <a:r>
              <a:rPr lang="en-US" sz="2800" b="1" dirty="0" smtClean="0"/>
              <a:t>particles</a:t>
            </a:r>
            <a:r>
              <a:rPr lang="en-US" sz="2800" dirty="0" smtClean="0"/>
              <a:t>) that constitute a swarm moving around in the </a:t>
            </a:r>
            <a:r>
              <a:rPr lang="en-US" sz="2800" b="1" dirty="0" smtClean="0"/>
              <a:t>search space </a:t>
            </a:r>
            <a:r>
              <a:rPr lang="en-US" sz="2800" dirty="0" smtClean="0"/>
              <a:t>looking for the best solution</a:t>
            </a:r>
          </a:p>
          <a:p>
            <a:r>
              <a:rPr lang="en-US" sz="2800" dirty="0" smtClean="0"/>
              <a:t>Each particle in search space adjusts its “flying” according to its </a:t>
            </a:r>
            <a:r>
              <a:rPr lang="en-US" sz="2800" b="1" dirty="0" smtClean="0"/>
              <a:t>own flying experience</a:t>
            </a:r>
            <a:r>
              <a:rPr lang="en-US" sz="2800" dirty="0" smtClean="0"/>
              <a:t> as well as the </a:t>
            </a:r>
            <a:r>
              <a:rPr lang="en-US" sz="2800" b="1" dirty="0" smtClean="0"/>
              <a:t>flying experience of other particles</a:t>
            </a:r>
          </a:p>
          <a:p>
            <a:r>
              <a:rPr lang="en-US" sz="2800" dirty="0" smtClean="0">
                <a:cs typeface="Times New Roman" pitchFamily="18" charset="0"/>
              </a:rPr>
              <a:t>Simple algorithm, easy to implement and few parameters to adjust mainly the velocity</a:t>
            </a:r>
          </a:p>
          <a:p>
            <a:endParaRPr lang="en-US" sz="2800" dirty="0" smtClean="0"/>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292100" indent="-292100">
              <a:lnSpc>
                <a:spcPct val="150000"/>
              </a:lnSpc>
              <a:spcAft>
                <a:spcPts val="1200"/>
              </a:spcAft>
              <a:buClr>
                <a:schemeClr val="accent1"/>
              </a:buClr>
              <a:buSzPct val="70000"/>
              <a:buFont typeface="Wingdings 2" pitchFamily="18" charset="2"/>
              <a:buChar char=""/>
            </a:pPr>
            <a:r>
              <a:rPr lang="en-US" sz="2000" dirty="0" smtClean="0">
                <a:latin typeface="Rockwell" pitchFamily="18" charset="0"/>
              </a:rPr>
              <a:t>Each particle modifies its position according to:</a:t>
            </a:r>
          </a:p>
          <a:p>
            <a:pPr marL="749300" lvl="1" indent="-292100">
              <a:spcAft>
                <a:spcPts val="1200"/>
              </a:spcAft>
              <a:buClr>
                <a:schemeClr val="accent1"/>
              </a:buClr>
              <a:buSzPct val="70000"/>
              <a:buFont typeface="Arial" charset="0"/>
              <a:buChar char="•"/>
            </a:pPr>
            <a:r>
              <a:rPr lang="en-US" dirty="0" smtClean="0">
                <a:latin typeface="Rockwell" pitchFamily="18" charset="0"/>
              </a:rPr>
              <a:t>Its current position</a:t>
            </a:r>
          </a:p>
          <a:p>
            <a:pPr marL="749300" lvl="2" indent="-292100">
              <a:spcAft>
                <a:spcPts val="1200"/>
              </a:spcAft>
              <a:buClr>
                <a:schemeClr val="accent1"/>
              </a:buClr>
              <a:buFont typeface="Arial" charset="0"/>
              <a:buChar char="•"/>
            </a:pPr>
            <a:r>
              <a:rPr lang="en-US" dirty="0" smtClean="0">
                <a:latin typeface="Rockwell" pitchFamily="18" charset="0"/>
              </a:rPr>
              <a:t>Its current velocity</a:t>
            </a:r>
          </a:p>
          <a:p>
            <a:pPr marL="749300" lvl="2" indent="-292100">
              <a:lnSpc>
                <a:spcPct val="150000"/>
              </a:lnSpc>
              <a:spcAft>
                <a:spcPts val="1200"/>
              </a:spcAft>
              <a:buClr>
                <a:schemeClr val="accent1"/>
              </a:buClr>
              <a:buFont typeface="Arial" charset="0"/>
              <a:buChar char="•"/>
            </a:pPr>
            <a:r>
              <a:rPr lang="en-US" dirty="0" smtClean="0">
                <a:latin typeface="Rockwell" pitchFamily="18" charset="0"/>
              </a:rPr>
              <a:t>The distance between its </a:t>
            </a:r>
          </a:p>
          <a:p>
            <a:pPr marL="749300" lvl="2" indent="-292100">
              <a:lnSpc>
                <a:spcPct val="150000"/>
              </a:lnSpc>
              <a:spcAft>
                <a:spcPts val="1200"/>
              </a:spcAft>
              <a:buClr>
                <a:schemeClr val="accent1"/>
              </a:buClr>
              <a:buNone/>
            </a:pPr>
            <a:r>
              <a:rPr lang="en-US" dirty="0" smtClean="0">
                <a:latin typeface="Rockwell" pitchFamily="18" charset="0"/>
              </a:rPr>
              <a:t>     current  position and </a:t>
            </a:r>
            <a:r>
              <a:rPr lang="en-US" i="1" u="sng" dirty="0" err="1" smtClean="0">
                <a:latin typeface="Rockwell" pitchFamily="18" charset="0"/>
              </a:rPr>
              <a:t>pbest</a:t>
            </a:r>
            <a:endParaRPr lang="en-US" i="1" u="sng" dirty="0" smtClean="0">
              <a:latin typeface="Rockwell" pitchFamily="18" charset="0"/>
            </a:endParaRPr>
          </a:p>
          <a:p>
            <a:pPr marL="749300" lvl="2" indent="-292100">
              <a:lnSpc>
                <a:spcPct val="150000"/>
              </a:lnSpc>
              <a:spcAft>
                <a:spcPts val="1200"/>
              </a:spcAft>
              <a:buClr>
                <a:schemeClr val="accent1"/>
              </a:buClr>
              <a:buFont typeface="Arial" charset="0"/>
              <a:buChar char="•"/>
            </a:pPr>
            <a:r>
              <a:rPr lang="en-US" dirty="0" smtClean="0">
                <a:latin typeface="Rockwell" pitchFamily="18" charset="0"/>
              </a:rPr>
              <a:t>The distance between its current</a:t>
            </a:r>
          </a:p>
          <a:p>
            <a:pPr marL="749300" lvl="2" indent="-292100">
              <a:lnSpc>
                <a:spcPct val="150000"/>
              </a:lnSpc>
              <a:spcAft>
                <a:spcPts val="1200"/>
              </a:spcAft>
              <a:buClr>
                <a:schemeClr val="accent1"/>
              </a:buClr>
              <a:buNone/>
            </a:pPr>
            <a:r>
              <a:rPr lang="en-US" dirty="0" smtClean="0">
                <a:latin typeface="Rockwell" pitchFamily="18" charset="0"/>
              </a:rPr>
              <a:t>      position and </a:t>
            </a:r>
            <a:r>
              <a:rPr lang="en-US" i="1" u="sng" dirty="0" err="1" smtClean="0">
                <a:latin typeface="Rockwell" pitchFamily="18" charset="0"/>
              </a:rPr>
              <a:t>gbest</a:t>
            </a:r>
            <a:endParaRPr lang="en-US" i="1" u="sng" dirty="0" smtClean="0">
              <a:latin typeface="Rockwell" pitchFamily="18" charset="0"/>
            </a:endParaRPr>
          </a:p>
          <a:p>
            <a:endParaRPr lang="en-US" dirty="0"/>
          </a:p>
        </p:txBody>
      </p:sp>
      <p:pic>
        <p:nvPicPr>
          <p:cNvPr id="4" name="Picture 2"/>
          <p:cNvPicPr>
            <a:picLocks noChangeAspect="1" noChangeArrowheads="1"/>
          </p:cNvPicPr>
          <p:nvPr/>
        </p:nvPicPr>
        <p:blipFill>
          <a:blip r:embed="rId2" cstate="print"/>
          <a:srcRect/>
          <a:stretch>
            <a:fillRect/>
          </a:stretch>
        </p:blipFill>
        <p:spPr bwMode="auto">
          <a:xfrm>
            <a:off x="5425440" y="2708920"/>
            <a:ext cx="3718560" cy="3733800"/>
          </a:xfrm>
          <a:prstGeom prst="rect">
            <a:avLst/>
          </a:prstGeom>
          <a:ln>
            <a:noFill/>
          </a:ln>
          <a:effectLst>
            <a:softEdge rad="112500"/>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8229600" cy="944562"/>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000" b="0" i="0" u="none" strike="noStrike" kern="1200" cap="none" spc="0" normalizeH="0" baseline="0" noProof="0" smtClean="0">
                <a:ln>
                  <a:noFill/>
                </a:ln>
                <a:solidFill>
                  <a:srgbClr val="0000FF"/>
                </a:solidFill>
                <a:effectLst/>
                <a:uLnTx/>
                <a:uFillTx/>
                <a:latin typeface="+mj-lt"/>
                <a:ea typeface="+mj-ea"/>
                <a:cs typeface="+mj-cs"/>
              </a:rPr>
              <a:t>PSO Algorithm</a:t>
            </a:r>
            <a:endParaRPr kumimoji="0" lang="en-US" sz="5000" b="0" i="0" u="none" strike="noStrike" kern="1200" cap="none" spc="0" normalizeH="0" baseline="0" noProof="0" dirty="0" smtClean="0">
              <a:ln>
                <a:noFill/>
              </a:ln>
              <a:solidFill>
                <a:srgbClr val="0000FF"/>
              </a:solidFill>
              <a:effectLst/>
              <a:uLnTx/>
              <a:uFillTx/>
              <a:latin typeface="+mj-lt"/>
              <a:ea typeface="+mj-ea"/>
              <a:cs typeface="+mj-cs"/>
            </a:endParaRPr>
          </a:p>
        </p:txBody>
      </p:sp>
      <p:sp>
        <p:nvSpPr>
          <p:cNvPr id="3" name="Rectangle 1"/>
          <p:cNvSpPr>
            <a:spLocks noChangeArrowheads="1"/>
          </p:cNvSpPr>
          <p:nvPr/>
        </p:nvSpPr>
        <p:spPr bwMode="auto">
          <a:xfrm>
            <a:off x="457200" y="1295708"/>
            <a:ext cx="8229600" cy="4893647"/>
          </a:xfrm>
          <a:prstGeom prst="rect">
            <a:avLst/>
          </a:prstGeom>
          <a:noFill/>
          <a:ln w="9525">
            <a:noFill/>
            <a:miter lim="800000"/>
            <a:headEnd/>
            <a:tailEnd/>
          </a:ln>
        </p:spPr>
        <p:txBody>
          <a:bodyPr anchor="ctr">
            <a:spAutoFit/>
          </a:bodyPr>
          <a:lstStyle/>
          <a:p>
            <a:r>
              <a:rPr lang="en-US" sz="2400" b="1" dirty="0" smtClean="0">
                <a:solidFill>
                  <a:srgbClr val="0000FF"/>
                </a:solidFill>
                <a:latin typeface="Times New Roman" pitchFamily="18" charset="0"/>
                <a:ea typeface="Calibri" pitchFamily="34" charset="0"/>
                <a:cs typeface="Times New Roman" pitchFamily="18" charset="0"/>
              </a:rPr>
              <a:t>The PSO algorithm pseudocode </a:t>
            </a:r>
            <a:r>
              <a:rPr lang="en-US" sz="2400" dirty="0" smtClean="0">
                <a:solidFill>
                  <a:srgbClr val="FF0000"/>
                </a:solidFill>
                <a:latin typeface="Times" pitchFamily="18" charset="0"/>
              </a:rPr>
              <a:t>[2]</a:t>
            </a:r>
            <a:r>
              <a:rPr lang="en-US" sz="2400" b="1" dirty="0" smtClean="0">
                <a:solidFill>
                  <a:srgbClr val="0000FF"/>
                </a:solidFill>
                <a:latin typeface="Times New Roman" pitchFamily="18" charset="0"/>
                <a:ea typeface="Calibri" pitchFamily="34" charset="0"/>
                <a:cs typeface="Times New Roman" pitchFamily="18" charset="0"/>
              </a:rPr>
              <a:t> as following:</a:t>
            </a:r>
          </a:p>
          <a:p>
            <a:r>
              <a:rPr lang="en-US" sz="2400" b="1" dirty="0" smtClean="0">
                <a:latin typeface="Times New Roman" pitchFamily="18" charset="0"/>
                <a:ea typeface="Calibri" pitchFamily="34" charset="0"/>
                <a:cs typeface="Times New Roman" pitchFamily="18" charset="0"/>
              </a:rPr>
              <a:t>Input</a:t>
            </a:r>
            <a:r>
              <a:rPr lang="en-US" sz="2400" dirty="0">
                <a:latin typeface="Times New Roman" pitchFamily="18" charset="0"/>
                <a:ea typeface="Calibri" pitchFamily="34" charset="0"/>
                <a:cs typeface="Times New Roman" pitchFamily="18" charset="0"/>
              </a:rPr>
              <a:t>: Randomly initialized position and velocity of Particles:      </a:t>
            </a:r>
          </a:p>
          <a:p>
            <a:r>
              <a:rPr lang="en-US" sz="2400" dirty="0">
                <a:latin typeface="Times New Roman" pitchFamily="18" charset="0"/>
                <a:ea typeface="Calibri" pitchFamily="34" charset="0"/>
                <a:cs typeface="Times New Roman" pitchFamily="18" charset="0"/>
              </a:rPr>
              <a:t>           </a:t>
            </a:r>
            <a:r>
              <a:rPr lang="en-US" sz="2400" i="1" dirty="0">
                <a:latin typeface="Times New Roman" pitchFamily="18" charset="0"/>
                <a:ea typeface="Calibri" pitchFamily="34" charset="0"/>
                <a:cs typeface="Times New Roman" pitchFamily="18" charset="0"/>
              </a:rPr>
              <a:t>Xi </a:t>
            </a:r>
            <a:r>
              <a:rPr lang="en-US" sz="1600" dirty="0">
                <a:latin typeface="Times New Roman" pitchFamily="18" charset="0"/>
                <a:ea typeface="Calibri" pitchFamily="34" charset="0"/>
                <a:cs typeface="Times New Roman" pitchFamily="18" charset="0"/>
              </a:rPr>
              <a:t>(0)</a:t>
            </a:r>
            <a:r>
              <a:rPr lang="en-US" sz="2400" dirty="0">
                <a:latin typeface="Times New Roman" pitchFamily="18" charset="0"/>
                <a:ea typeface="Calibri" pitchFamily="34" charset="0"/>
                <a:cs typeface="Times New Roman" pitchFamily="18" charset="0"/>
              </a:rPr>
              <a:t> and</a:t>
            </a:r>
            <a:r>
              <a:rPr lang="en-US" sz="2400" i="1" dirty="0">
                <a:latin typeface="Times New Roman" pitchFamily="18" charset="0"/>
                <a:ea typeface="Calibri" pitchFamily="34" charset="0"/>
                <a:cs typeface="Times New Roman" pitchFamily="18" charset="0"/>
              </a:rPr>
              <a:t>Vi </a:t>
            </a:r>
            <a:r>
              <a:rPr lang="en-US" sz="1600" dirty="0">
                <a:latin typeface="Times New Roman" pitchFamily="18" charset="0"/>
                <a:ea typeface="Calibri" pitchFamily="34" charset="0"/>
                <a:cs typeface="Times New Roman" pitchFamily="18" charset="0"/>
              </a:rPr>
              <a:t>(0)</a:t>
            </a:r>
          </a:p>
          <a:p>
            <a:r>
              <a:rPr lang="en-US" sz="2400" b="1" dirty="0" smtClean="0">
                <a:latin typeface="Times New Roman" pitchFamily="18" charset="0"/>
                <a:ea typeface="Calibri" pitchFamily="34" charset="0"/>
                <a:cs typeface="Times New Roman" pitchFamily="18" charset="0"/>
              </a:rPr>
              <a:t>Output</a:t>
            </a:r>
            <a:r>
              <a:rPr lang="en-US" sz="2400" dirty="0">
                <a:latin typeface="Times New Roman" pitchFamily="18" charset="0"/>
                <a:ea typeface="Calibri" pitchFamily="34" charset="0"/>
                <a:cs typeface="Times New Roman" pitchFamily="18" charset="0"/>
              </a:rPr>
              <a:t>: Position of the approximate global </a:t>
            </a:r>
            <a:r>
              <a:rPr lang="en-US" sz="2400" dirty="0" smtClean="0">
                <a:latin typeface="Times New Roman" pitchFamily="18" charset="0"/>
                <a:ea typeface="Calibri" pitchFamily="34" charset="0"/>
                <a:cs typeface="Times New Roman" pitchFamily="18" charset="0"/>
              </a:rPr>
              <a:t>minimum </a:t>
            </a:r>
            <a:r>
              <a:rPr lang="en-US" sz="2400" i="1" dirty="0" smtClean="0">
                <a:latin typeface="Times New Roman" pitchFamily="18" charset="0"/>
                <a:ea typeface="Calibri" pitchFamily="34" charset="0"/>
                <a:cs typeface="Times New Roman" pitchFamily="18" charset="0"/>
              </a:rPr>
              <a:t>X</a:t>
            </a:r>
            <a:r>
              <a:rPr lang="en-US" sz="2400" i="1" baseline="30000" dirty="0">
                <a:latin typeface="Times New Roman" pitchFamily="18" charset="0"/>
                <a:ea typeface="Calibri" pitchFamily="34" charset="0"/>
                <a:cs typeface="Times New Roman" pitchFamily="18" charset="0"/>
              </a:rPr>
              <a:t>*</a:t>
            </a:r>
          </a:p>
          <a:p>
            <a:endParaRPr lang="en-US" sz="2400" dirty="0" smtClean="0">
              <a:ea typeface="Calibri" pitchFamily="34" charset="0"/>
              <a:cs typeface="Times New Roman" pitchFamily="18" charset="0"/>
            </a:endParaRPr>
          </a:p>
          <a:p>
            <a:r>
              <a:rPr lang="en-US" sz="2400" dirty="0" smtClean="0">
                <a:solidFill>
                  <a:srgbClr val="FF0066"/>
                </a:solidFill>
                <a:latin typeface="Times New Roman" pitchFamily="18" charset="0"/>
                <a:ea typeface="Calibri" pitchFamily="34" charset="0"/>
                <a:cs typeface="Times New Roman" pitchFamily="18" charset="0"/>
              </a:rPr>
              <a:t>1</a:t>
            </a:r>
            <a:r>
              <a:rPr lang="en-US" sz="2400" dirty="0">
                <a:solidFill>
                  <a:srgbClr val="FF0066"/>
                </a:solidFill>
                <a:latin typeface="Times New Roman" pitchFamily="18" charset="0"/>
                <a:ea typeface="Calibri" pitchFamily="34" charset="0"/>
                <a:cs typeface="Times New Roman" pitchFamily="18" charset="0"/>
              </a:rPr>
              <a:t>:</a:t>
            </a:r>
            <a:r>
              <a:rPr lang="en-US" sz="2400" dirty="0">
                <a:latin typeface="Times New Roman" pitchFamily="18" charset="0"/>
                <a:ea typeface="Calibri" pitchFamily="34" charset="0"/>
                <a:cs typeface="Times New Roman" pitchFamily="18" charset="0"/>
              </a:rPr>
              <a:t> </a:t>
            </a:r>
            <a:r>
              <a:rPr lang="en-US" sz="2400" b="1" dirty="0">
                <a:latin typeface="Times New Roman" pitchFamily="18" charset="0"/>
                <a:ea typeface="Calibri" pitchFamily="34" charset="0"/>
                <a:cs typeface="Times New Roman" pitchFamily="18" charset="0"/>
              </a:rPr>
              <a:t>while</a:t>
            </a:r>
            <a:r>
              <a:rPr lang="en-US" sz="2400" dirty="0">
                <a:latin typeface="Times New Roman" pitchFamily="18" charset="0"/>
                <a:ea typeface="Calibri" pitchFamily="34" charset="0"/>
                <a:cs typeface="Times New Roman" pitchFamily="18" charset="0"/>
              </a:rPr>
              <a:t> </a:t>
            </a:r>
            <a:r>
              <a:rPr lang="en-US" sz="2400" dirty="0">
                <a:solidFill>
                  <a:srgbClr val="0000FF"/>
                </a:solidFill>
                <a:latin typeface="Times New Roman" pitchFamily="18" charset="0"/>
                <a:ea typeface="Calibri" pitchFamily="34" charset="0"/>
                <a:cs typeface="Times New Roman" pitchFamily="18" charset="0"/>
              </a:rPr>
              <a:t>terminating condition </a:t>
            </a:r>
            <a:r>
              <a:rPr lang="en-US" sz="2400" dirty="0">
                <a:latin typeface="Times New Roman" pitchFamily="18" charset="0"/>
                <a:ea typeface="Calibri" pitchFamily="34" charset="0"/>
                <a:cs typeface="Times New Roman" pitchFamily="18" charset="0"/>
              </a:rPr>
              <a:t>is not reached do</a:t>
            </a:r>
            <a:endParaRPr lang="en-US" sz="2400" dirty="0">
              <a:ea typeface="Calibri" pitchFamily="34" charset="0"/>
              <a:cs typeface="Times New Roman" pitchFamily="18" charset="0"/>
            </a:endParaRPr>
          </a:p>
          <a:p>
            <a:r>
              <a:rPr lang="en-US" sz="2400" dirty="0">
                <a:solidFill>
                  <a:srgbClr val="FF0066"/>
                </a:solidFill>
                <a:latin typeface="Times New Roman" pitchFamily="18" charset="0"/>
                <a:ea typeface="Calibri" pitchFamily="34" charset="0"/>
                <a:cs typeface="Times New Roman" pitchFamily="18" charset="0"/>
              </a:rPr>
              <a:t>2:</a:t>
            </a:r>
            <a:r>
              <a:rPr lang="en-US" sz="2400" dirty="0">
                <a:latin typeface="Times New Roman" pitchFamily="18" charset="0"/>
                <a:ea typeface="Calibri" pitchFamily="34" charset="0"/>
                <a:cs typeface="Times New Roman" pitchFamily="18" charset="0"/>
              </a:rPr>
              <a:t>        </a:t>
            </a:r>
            <a:r>
              <a:rPr lang="en-US" sz="2400" b="1" dirty="0">
                <a:latin typeface="Times New Roman" pitchFamily="18" charset="0"/>
                <a:ea typeface="Calibri" pitchFamily="34" charset="0"/>
                <a:cs typeface="Times New Roman" pitchFamily="18" charset="0"/>
              </a:rPr>
              <a:t>for</a:t>
            </a:r>
            <a:r>
              <a:rPr lang="en-US" sz="2400" dirty="0">
                <a:latin typeface="Times New Roman" pitchFamily="18" charset="0"/>
                <a:ea typeface="Calibri" pitchFamily="34" charset="0"/>
                <a:cs typeface="Times New Roman" pitchFamily="18" charset="0"/>
              </a:rPr>
              <a:t> </a:t>
            </a:r>
            <a:r>
              <a:rPr lang="en-US" sz="2400" i="1" dirty="0" err="1">
                <a:latin typeface="Times New Roman" pitchFamily="18" charset="0"/>
                <a:ea typeface="Calibri" pitchFamily="34" charset="0"/>
                <a:cs typeface="Times New Roman" pitchFamily="18" charset="0"/>
              </a:rPr>
              <a:t>i</a:t>
            </a:r>
            <a:r>
              <a:rPr lang="en-US" sz="2400" i="1" dirty="0">
                <a:latin typeface="Times New Roman" pitchFamily="18" charset="0"/>
                <a:ea typeface="Calibri" pitchFamily="34" charset="0"/>
                <a:cs typeface="Times New Roman" pitchFamily="18" charset="0"/>
              </a:rPr>
              <a:t> </a:t>
            </a:r>
            <a:r>
              <a:rPr lang="en-US" sz="2400" dirty="0">
                <a:latin typeface="Times New Roman" pitchFamily="18" charset="0"/>
                <a:ea typeface="Calibri" pitchFamily="34" charset="0"/>
                <a:cs typeface="Times New Roman" pitchFamily="18" charset="0"/>
              </a:rPr>
              <a:t>= 1 to </a:t>
            </a:r>
            <a:r>
              <a:rPr lang="en-US" sz="2400" i="1" dirty="0">
                <a:latin typeface="Times New Roman" pitchFamily="18" charset="0"/>
                <a:ea typeface="Calibri" pitchFamily="34" charset="0"/>
                <a:cs typeface="Times New Roman" pitchFamily="18" charset="0"/>
              </a:rPr>
              <a:t>number of </a:t>
            </a:r>
            <a:r>
              <a:rPr lang="en-US" sz="2400" i="1" dirty="0">
                <a:solidFill>
                  <a:srgbClr val="FF0000"/>
                </a:solidFill>
                <a:latin typeface="Times New Roman" pitchFamily="18" charset="0"/>
                <a:ea typeface="Calibri" pitchFamily="34" charset="0"/>
                <a:cs typeface="Times New Roman" pitchFamily="18" charset="0"/>
              </a:rPr>
              <a:t>particles</a:t>
            </a:r>
            <a:r>
              <a:rPr lang="en-US" sz="2400" i="1" dirty="0">
                <a:latin typeface="Times New Roman" pitchFamily="18" charset="0"/>
                <a:ea typeface="Calibri" pitchFamily="34" charset="0"/>
                <a:cs typeface="Times New Roman" pitchFamily="18" charset="0"/>
              </a:rPr>
              <a:t> </a:t>
            </a:r>
            <a:r>
              <a:rPr lang="en-US" sz="2400" b="1" dirty="0">
                <a:latin typeface="Times New Roman" pitchFamily="18" charset="0"/>
                <a:ea typeface="Calibri" pitchFamily="34" charset="0"/>
                <a:cs typeface="Times New Roman" pitchFamily="18" charset="0"/>
              </a:rPr>
              <a:t>do</a:t>
            </a:r>
            <a:endParaRPr lang="en-US" sz="2400" dirty="0">
              <a:ea typeface="Calibri" pitchFamily="34" charset="0"/>
              <a:cs typeface="Times New Roman" pitchFamily="18" charset="0"/>
            </a:endParaRPr>
          </a:p>
          <a:p>
            <a:r>
              <a:rPr lang="en-US" sz="2400" dirty="0">
                <a:solidFill>
                  <a:srgbClr val="FF0066"/>
                </a:solidFill>
                <a:latin typeface="Times New Roman" pitchFamily="18" charset="0"/>
                <a:ea typeface="Calibri" pitchFamily="34" charset="0"/>
                <a:cs typeface="Times New Roman" pitchFamily="18" charset="0"/>
              </a:rPr>
              <a:t>3:</a:t>
            </a:r>
            <a:r>
              <a:rPr lang="en-US" sz="2400" dirty="0">
                <a:latin typeface="Times New Roman" pitchFamily="18" charset="0"/>
                <a:ea typeface="Calibri" pitchFamily="34" charset="0"/>
                <a:cs typeface="Times New Roman" pitchFamily="18" charset="0"/>
              </a:rPr>
              <a:t>            </a:t>
            </a:r>
            <a:r>
              <a:rPr lang="en-US" sz="2400" dirty="0" smtClean="0">
                <a:latin typeface="Times New Roman" pitchFamily="18" charset="0"/>
                <a:ea typeface="Calibri" pitchFamily="34" charset="0"/>
                <a:cs typeface="Times New Roman" pitchFamily="18" charset="0"/>
              </a:rPr>
              <a:t>Calculate the </a:t>
            </a:r>
            <a:r>
              <a:rPr lang="en-US" sz="2400" dirty="0">
                <a:latin typeface="Times New Roman" pitchFamily="18" charset="0"/>
                <a:ea typeface="Calibri" pitchFamily="34" charset="0"/>
                <a:cs typeface="Times New Roman" pitchFamily="18" charset="0"/>
              </a:rPr>
              <a:t>fitness function </a:t>
            </a:r>
            <a:r>
              <a:rPr lang="en-US" sz="2400" i="1" dirty="0">
                <a:latin typeface="Times New Roman" pitchFamily="18" charset="0"/>
                <a:ea typeface="Calibri" pitchFamily="34" charset="0"/>
                <a:cs typeface="Times New Roman" pitchFamily="18" charset="0"/>
              </a:rPr>
              <a:t>f</a:t>
            </a:r>
            <a:endParaRPr lang="en-US" sz="2400" dirty="0">
              <a:ea typeface="Calibri" pitchFamily="34" charset="0"/>
              <a:cs typeface="Times New Roman" pitchFamily="18" charset="0"/>
            </a:endParaRPr>
          </a:p>
          <a:p>
            <a:r>
              <a:rPr lang="en-US" sz="2400" dirty="0">
                <a:solidFill>
                  <a:srgbClr val="FF0066"/>
                </a:solidFill>
                <a:latin typeface="Times New Roman" pitchFamily="18" charset="0"/>
                <a:ea typeface="Calibri" pitchFamily="34" charset="0"/>
                <a:cs typeface="Times New Roman" pitchFamily="18" charset="0"/>
              </a:rPr>
              <a:t>4:</a:t>
            </a:r>
            <a:r>
              <a:rPr lang="en-US" sz="2400" dirty="0">
                <a:latin typeface="Times New Roman" pitchFamily="18" charset="0"/>
                <a:ea typeface="Calibri" pitchFamily="34" charset="0"/>
                <a:cs typeface="Times New Roman" pitchFamily="18" charset="0"/>
              </a:rPr>
              <a:t>            Update personal best and global best of each particle</a:t>
            </a:r>
            <a:endParaRPr lang="en-US" sz="2400" dirty="0">
              <a:ea typeface="Calibri" pitchFamily="34" charset="0"/>
              <a:cs typeface="Times New Roman" pitchFamily="18" charset="0"/>
            </a:endParaRPr>
          </a:p>
          <a:p>
            <a:r>
              <a:rPr lang="en-US" sz="2400" dirty="0">
                <a:solidFill>
                  <a:srgbClr val="FF0066"/>
                </a:solidFill>
                <a:latin typeface="Times New Roman" pitchFamily="18" charset="0"/>
                <a:ea typeface="Calibri" pitchFamily="34" charset="0"/>
                <a:cs typeface="Times New Roman" pitchFamily="18" charset="0"/>
              </a:rPr>
              <a:t>5:</a:t>
            </a:r>
            <a:r>
              <a:rPr lang="en-US" sz="2400" dirty="0">
                <a:latin typeface="Times New Roman" pitchFamily="18" charset="0"/>
                <a:ea typeface="Calibri" pitchFamily="34" charset="0"/>
                <a:cs typeface="Times New Roman" pitchFamily="18" charset="0"/>
              </a:rPr>
              <a:t>            Update velocity of the particle using Equation </a:t>
            </a:r>
            <a:r>
              <a:rPr lang="en-US" sz="2400" dirty="0" smtClean="0">
                <a:solidFill>
                  <a:srgbClr val="FF0000"/>
                </a:solidFill>
                <a:latin typeface="Times New Roman" pitchFamily="18" charset="0"/>
                <a:ea typeface="Calibri" pitchFamily="34" charset="0"/>
                <a:cs typeface="Times New Roman" pitchFamily="18" charset="0"/>
              </a:rPr>
              <a:t>2</a:t>
            </a:r>
            <a:endParaRPr lang="en-US" sz="2400" dirty="0">
              <a:solidFill>
                <a:srgbClr val="FF0000"/>
              </a:solidFill>
              <a:ea typeface="Calibri" pitchFamily="34" charset="0"/>
              <a:cs typeface="Times New Roman" pitchFamily="18" charset="0"/>
            </a:endParaRPr>
          </a:p>
          <a:p>
            <a:r>
              <a:rPr lang="en-US" sz="2400" dirty="0">
                <a:solidFill>
                  <a:srgbClr val="FF0066"/>
                </a:solidFill>
                <a:latin typeface="Times New Roman" pitchFamily="18" charset="0"/>
                <a:ea typeface="Calibri" pitchFamily="34" charset="0"/>
                <a:cs typeface="Times New Roman" pitchFamily="18" charset="0"/>
              </a:rPr>
              <a:t>6:</a:t>
            </a:r>
            <a:r>
              <a:rPr lang="en-US" sz="2400" dirty="0">
                <a:latin typeface="Times New Roman" pitchFamily="18" charset="0"/>
                <a:ea typeface="Calibri" pitchFamily="34" charset="0"/>
                <a:cs typeface="Times New Roman" pitchFamily="18" charset="0"/>
              </a:rPr>
              <a:t>            Update the position of the </a:t>
            </a:r>
            <a:r>
              <a:rPr lang="en-US" sz="2400" dirty="0" smtClean="0">
                <a:latin typeface="Times New Roman" pitchFamily="18" charset="0"/>
                <a:ea typeface="Calibri" pitchFamily="34" charset="0"/>
                <a:cs typeface="Times New Roman" pitchFamily="18" charset="0"/>
              </a:rPr>
              <a:t>particle using equation </a:t>
            </a:r>
            <a:r>
              <a:rPr lang="en-US" sz="2400" dirty="0" smtClean="0">
                <a:solidFill>
                  <a:srgbClr val="FF0000"/>
                </a:solidFill>
                <a:latin typeface="Times New Roman" pitchFamily="18" charset="0"/>
                <a:ea typeface="Calibri" pitchFamily="34" charset="0"/>
                <a:cs typeface="Times New Roman" pitchFamily="18" charset="0"/>
              </a:rPr>
              <a:t>1</a:t>
            </a:r>
            <a:endParaRPr lang="en-US" sz="2400" dirty="0">
              <a:solidFill>
                <a:srgbClr val="FF0000"/>
              </a:solidFill>
              <a:ea typeface="Calibri" pitchFamily="34" charset="0"/>
              <a:cs typeface="Times New Roman" pitchFamily="18" charset="0"/>
            </a:endParaRPr>
          </a:p>
          <a:p>
            <a:r>
              <a:rPr lang="en-US" sz="2400" dirty="0">
                <a:solidFill>
                  <a:srgbClr val="FF0066"/>
                </a:solidFill>
                <a:latin typeface="Times New Roman" pitchFamily="18" charset="0"/>
                <a:ea typeface="Calibri" pitchFamily="34" charset="0"/>
                <a:cs typeface="Times New Roman" pitchFamily="18" charset="0"/>
              </a:rPr>
              <a:t>7:</a:t>
            </a:r>
            <a:r>
              <a:rPr lang="en-US" sz="2400" dirty="0">
                <a:latin typeface="Times New Roman" pitchFamily="18" charset="0"/>
                <a:ea typeface="Calibri" pitchFamily="34" charset="0"/>
                <a:cs typeface="Times New Roman" pitchFamily="18" charset="0"/>
              </a:rPr>
              <a:t>       </a:t>
            </a:r>
            <a:r>
              <a:rPr lang="en-US" sz="2400" b="1" dirty="0">
                <a:latin typeface="Times New Roman" pitchFamily="18" charset="0"/>
                <a:ea typeface="Calibri" pitchFamily="34" charset="0"/>
                <a:cs typeface="Times New Roman" pitchFamily="18" charset="0"/>
              </a:rPr>
              <a:t>end for</a:t>
            </a:r>
            <a:endParaRPr lang="en-US" sz="2400" dirty="0">
              <a:ea typeface="Calibri" pitchFamily="34" charset="0"/>
              <a:cs typeface="Times New Roman" pitchFamily="18" charset="0"/>
            </a:endParaRPr>
          </a:p>
          <a:p>
            <a:r>
              <a:rPr lang="en-US" sz="2400" dirty="0">
                <a:solidFill>
                  <a:srgbClr val="FF0066"/>
                </a:solidFill>
                <a:latin typeface="Times New Roman" pitchFamily="18" charset="0"/>
                <a:ea typeface="Calibri" pitchFamily="34" charset="0"/>
                <a:cs typeface="Times New Roman" pitchFamily="18" charset="0"/>
              </a:rPr>
              <a:t>8:</a:t>
            </a:r>
            <a:r>
              <a:rPr lang="en-US" sz="2400" dirty="0">
                <a:latin typeface="Times New Roman" pitchFamily="18" charset="0"/>
                <a:ea typeface="Calibri" pitchFamily="34" charset="0"/>
                <a:cs typeface="Times New Roman" pitchFamily="18" charset="0"/>
              </a:rPr>
              <a:t> </a:t>
            </a:r>
            <a:r>
              <a:rPr lang="en-US" sz="2400" b="1" dirty="0">
                <a:latin typeface="Times New Roman" pitchFamily="18" charset="0"/>
                <a:ea typeface="Calibri" pitchFamily="34" charset="0"/>
                <a:cs typeface="Times New Roman" pitchFamily="18" charset="0"/>
              </a:rPr>
              <a:t>end while</a:t>
            </a:r>
            <a:endParaRPr lang="en-US" sz="2400" dirty="0">
              <a:ea typeface="Calibri" pitchFamily="34" charset="0"/>
              <a:cs typeface="Times New Roman" pitchFamily="18" charset="0"/>
            </a:endParaRPr>
          </a:p>
        </p:txBody>
      </p:sp>
      <p:sp>
        <p:nvSpPr>
          <p:cNvPr id="4" name="Slide Number Placeholder 2"/>
          <p:cNvSpPr>
            <a:spLocks noGrp="1"/>
          </p:cNvSpPr>
          <p:nvPr>
            <p:ph type="sldNum" sz="quarter" idx="12"/>
          </p:nvPr>
        </p:nvSpPr>
        <p:spPr>
          <a:xfrm>
            <a:off x="6553200" y="6248400"/>
            <a:ext cx="2133600" cy="457200"/>
          </a:xfrm>
        </p:spPr>
        <p:txBody>
          <a:bodyPr/>
          <a:lstStyle/>
          <a:p>
            <a:pPr>
              <a:defRPr/>
            </a:pPr>
            <a:fld id="{7E19AB15-BEE2-4540-93AA-0A619DEFD8CE}" type="slidenum">
              <a:rPr lang="en-US" smtClean="0"/>
              <a:pPr>
                <a:defRPr/>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57200" y="274638"/>
            <a:ext cx="8229600" cy="1143000"/>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zh-CN" sz="3600" b="0" i="0" u="none" strike="noStrike" kern="1200" cap="none" spc="0" normalizeH="0" baseline="0" noProof="0" dirty="0" smtClean="0">
              <a:ln>
                <a:noFill/>
              </a:ln>
              <a:solidFill>
                <a:srgbClr val="0000FF"/>
              </a:solidFill>
              <a:effectLst/>
              <a:uLnTx/>
              <a:uFillTx/>
              <a:latin typeface="+mj-lt"/>
              <a:ea typeface="+mj-ea"/>
              <a:cs typeface="+mj-cs"/>
            </a:endParaRPr>
          </a:p>
        </p:txBody>
      </p:sp>
      <p:sp>
        <p:nvSpPr>
          <p:cNvPr id="3" name="Rectangle 23"/>
          <p:cNvSpPr>
            <a:spLocks noChangeArrowheads="1"/>
          </p:cNvSpPr>
          <p:nvPr/>
        </p:nvSpPr>
        <p:spPr bwMode="auto">
          <a:xfrm>
            <a:off x="838200" y="1600122"/>
            <a:ext cx="8077200" cy="1651734"/>
          </a:xfrm>
          <a:prstGeom prst="rect">
            <a:avLst/>
          </a:prstGeom>
          <a:noFill/>
          <a:ln w="9525">
            <a:noFill/>
            <a:miter lim="800000"/>
            <a:headEnd/>
            <a:tailEnd/>
          </a:ln>
        </p:spPr>
        <p:txBody>
          <a:bodyPr wrap="square" anchor="ctr">
            <a:spAutoFit/>
          </a:bodyPr>
          <a:lstStyle/>
          <a:p>
            <a:endParaRPr lang="en-US" i="1" dirty="0" smtClean="0">
              <a:solidFill>
                <a:srgbClr val="FF0000"/>
              </a:solidFill>
              <a:latin typeface="Times New Roman" pitchFamily="18" charset="0"/>
              <a:ea typeface="Calibri" pitchFamily="34" charset="0"/>
              <a:cs typeface="Times New Roman" pitchFamily="18" charset="0"/>
            </a:endParaRPr>
          </a:p>
          <a:p>
            <a:pPr>
              <a:lnSpc>
                <a:spcPts val="2500"/>
              </a:lnSpc>
            </a:pPr>
            <a:endParaRPr lang="en-US" i="1" dirty="0" smtClean="0">
              <a:solidFill>
                <a:srgbClr val="FF0000"/>
              </a:solidFill>
              <a:latin typeface="Times New Roman" pitchFamily="18" charset="0"/>
              <a:cs typeface="Times New Roman" pitchFamily="18" charset="0"/>
            </a:endParaRPr>
          </a:p>
          <a:p>
            <a:pPr>
              <a:lnSpc>
                <a:spcPts val="2500"/>
              </a:lnSpc>
            </a:pPr>
            <a:r>
              <a:rPr lang="en-US" i="1" dirty="0" smtClean="0">
                <a:solidFill>
                  <a:srgbClr val="FF0000"/>
                </a:solidFill>
                <a:latin typeface="Times New Roman" pitchFamily="18" charset="0"/>
                <a:cs typeface="Times New Roman" pitchFamily="18" charset="0"/>
              </a:rPr>
              <a:t>X </a:t>
            </a:r>
            <a:r>
              <a:rPr lang="en-US" dirty="0" smtClean="0">
                <a:solidFill>
                  <a:srgbClr val="FF0000"/>
                </a:solidFill>
                <a:latin typeface="Times New Roman" pitchFamily="18" charset="0"/>
                <a:cs typeface="Times New Roman" pitchFamily="18" charset="0"/>
              </a:rPr>
              <a:t>(t+1) = </a:t>
            </a:r>
            <a:r>
              <a:rPr lang="en-US" i="1" dirty="0" smtClean="0">
                <a:solidFill>
                  <a:srgbClr val="FF0000"/>
                </a:solidFill>
                <a:latin typeface="Times New Roman" pitchFamily="18" charset="0"/>
                <a:cs typeface="Times New Roman" pitchFamily="18" charset="0"/>
              </a:rPr>
              <a:t>X</a:t>
            </a:r>
            <a:r>
              <a:rPr lang="en-US" dirty="0" smtClean="0">
                <a:solidFill>
                  <a:srgbClr val="FF0000"/>
                </a:solidFill>
                <a:latin typeface="Times New Roman" pitchFamily="18" charset="0"/>
                <a:cs typeface="Times New Roman" pitchFamily="18" charset="0"/>
              </a:rPr>
              <a:t>(t) + </a:t>
            </a:r>
            <a:r>
              <a:rPr lang="en-US" i="1" dirty="0" smtClean="0">
                <a:solidFill>
                  <a:srgbClr val="FF0000"/>
                </a:solidFill>
                <a:latin typeface="Times New Roman" pitchFamily="18" charset="0"/>
                <a:cs typeface="Times New Roman" pitchFamily="18" charset="0"/>
              </a:rPr>
              <a:t>V</a:t>
            </a:r>
            <a:r>
              <a:rPr lang="en-US" dirty="0" smtClean="0">
                <a:solidFill>
                  <a:srgbClr val="FF0000"/>
                </a:solidFill>
                <a:latin typeface="Times New Roman" pitchFamily="18" charset="0"/>
                <a:cs typeface="Times New Roman" pitchFamily="18" charset="0"/>
              </a:rPr>
              <a:t>(t+1)                                                                                           </a:t>
            </a:r>
            <a:r>
              <a:rPr lang="en-US" dirty="0" smtClean="0">
                <a:latin typeface="Times New Roman" pitchFamily="18" charset="0"/>
                <a:cs typeface="Times New Roman" pitchFamily="18" charset="0"/>
              </a:rPr>
              <a:t> (1)                                                                                                          </a:t>
            </a:r>
            <a:endParaRPr lang="en-US" dirty="0" smtClean="0"/>
          </a:p>
          <a:p>
            <a:pPr>
              <a:lnSpc>
                <a:spcPts val="2500"/>
              </a:lnSpc>
            </a:pPr>
            <a:r>
              <a:rPr lang="en-US" i="1" dirty="0" smtClean="0">
                <a:solidFill>
                  <a:srgbClr val="FF0000"/>
                </a:solidFill>
                <a:latin typeface="Times New Roman" pitchFamily="18" charset="0"/>
                <a:ea typeface="Calibri" pitchFamily="34" charset="0"/>
                <a:cs typeface="Times New Roman" pitchFamily="18" charset="0"/>
              </a:rPr>
              <a:t>V</a:t>
            </a:r>
            <a:r>
              <a:rPr lang="en-US" dirty="0" smtClean="0">
                <a:solidFill>
                  <a:srgbClr val="FF0000"/>
                </a:solidFill>
                <a:latin typeface="Times New Roman" pitchFamily="18" charset="0"/>
                <a:ea typeface="Calibri" pitchFamily="34" charset="0"/>
                <a:cs typeface="Times New Roman" pitchFamily="18" charset="0"/>
              </a:rPr>
              <a:t>(t+1</a:t>
            </a:r>
            <a:r>
              <a:rPr lang="en-US" dirty="0">
                <a:solidFill>
                  <a:srgbClr val="FF0000"/>
                </a:solidFill>
                <a:latin typeface="Times New Roman" pitchFamily="18" charset="0"/>
                <a:ea typeface="Calibri" pitchFamily="34" charset="0"/>
                <a:cs typeface="Times New Roman" pitchFamily="18" charset="0"/>
              </a:rPr>
              <a:t>) = </a:t>
            </a:r>
            <a:r>
              <a:rPr lang="en-US" i="1" dirty="0" err="1">
                <a:solidFill>
                  <a:srgbClr val="FF0000"/>
                </a:solidFill>
                <a:latin typeface="Times New Roman" pitchFamily="18" charset="0"/>
                <a:ea typeface="Calibri" pitchFamily="34" charset="0"/>
                <a:cs typeface="Times New Roman" pitchFamily="18" charset="0"/>
              </a:rPr>
              <a:t>wV</a:t>
            </a:r>
            <a:r>
              <a:rPr lang="en-US" dirty="0">
                <a:solidFill>
                  <a:srgbClr val="FF0000"/>
                </a:solidFill>
                <a:latin typeface="Times New Roman" pitchFamily="18" charset="0"/>
                <a:ea typeface="Calibri" pitchFamily="34" charset="0"/>
                <a:cs typeface="Times New Roman" pitchFamily="18" charset="0"/>
              </a:rPr>
              <a:t>(t</a:t>
            </a:r>
            <a:r>
              <a:rPr lang="en-US" dirty="0" smtClean="0">
                <a:solidFill>
                  <a:srgbClr val="FF0000"/>
                </a:solidFill>
                <a:latin typeface="Times New Roman" pitchFamily="18" charset="0"/>
                <a:ea typeface="Calibri" pitchFamily="34" charset="0"/>
                <a:cs typeface="Times New Roman" pitchFamily="18" charset="0"/>
              </a:rPr>
              <a:t>) + </a:t>
            </a:r>
          </a:p>
          <a:p>
            <a:pPr>
              <a:lnSpc>
                <a:spcPts val="2500"/>
              </a:lnSpc>
            </a:pPr>
            <a:r>
              <a:rPr lang="en-US" i="1" dirty="0" smtClean="0">
                <a:solidFill>
                  <a:srgbClr val="FF0000"/>
                </a:solidFill>
                <a:latin typeface="Times New Roman" pitchFamily="18" charset="0"/>
                <a:ea typeface="Calibri" pitchFamily="34" charset="0"/>
                <a:cs typeface="Times New Roman" pitchFamily="18" charset="0"/>
              </a:rPr>
              <a:t>                         c</a:t>
            </a:r>
            <a:r>
              <a:rPr lang="en-US" i="1" baseline="-30000" dirty="0" smtClean="0">
                <a:solidFill>
                  <a:srgbClr val="FF0000"/>
                </a:solidFill>
                <a:latin typeface="Times New Roman" pitchFamily="18" charset="0"/>
                <a:ea typeface="Calibri" pitchFamily="34" charset="0"/>
                <a:cs typeface="Times New Roman" pitchFamily="18" charset="0"/>
              </a:rPr>
              <a:t>1</a:t>
            </a:r>
            <a:r>
              <a:rPr lang="en-US" dirty="0" smtClean="0">
                <a:solidFill>
                  <a:srgbClr val="FF0000"/>
                </a:solidFill>
                <a:latin typeface="Times New Roman" pitchFamily="18" charset="0"/>
                <a:ea typeface="Calibri" pitchFamily="34" charset="0"/>
                <a:cs typeface="Times New Roman" pitchFamily="18" charset="0"/>
              </a:rPr>
              <a:t>  </a:t>
            </a:r>
            <a:r>
              <a:rPr lang="en-US" dirty="0">
                <a:solidFill>
                  <a:srgbClr val="FF0000"/>
                </a:solidFill>
                <a:latin typeface="Times New Roman" pitchFamily="18" charset="0"/>
                <a:ea typeface="Calibri" pitchFamily="34" charset="0"/>
                <a:cs typeface="Times New Roman" pitchFamily="18" charset="0"/>
              </a:rPr>
              <a:t>×</a:t>
            </a:r>
            <a:r>
              <a:rPr lang="en-US" i="1" dirty="0">
                <a:solidFill>
                  <a:srgbClr val="FF0000"/>
                </a:solidFill>
                <a:latin typeface="Times New Roman" pitchFamily="18" charset="0"/>
                <a:ea typeface="Calibri" pitchFamily="34" charset="0"/>
                <a:cs typeface="Times New Roman" pitchFamily="18" charset="0"/>
              </a:rPr>
              <a:t>rand</a:t>
            </a:r>
            <a:r>
              <a:rPr lang="en-US" dirty="0">
                <a:solidFill>
                  <a:srgbClr val="FF0000"/>
                </a:solidFill>
                <a:latin typeface="Times New Roman" pitchFamily="18" charset="0"/>
                <a:ea typeface="Calibri" pitchFamily="34" charset="0"/>
                <a:cs typeface="Times New Roman" pitchFamily="18" charset="0"/>
              </a:rPr>
              <a:t> ( </a:t>
            </a:r>
            <a:r>
              <a:rPr lang="en-US" dirty="0" smtClean="0">
                <a:solidFill>
                  <a:srgbClr val="FF0000"/>
                </a:solidFill>
                <a:latin typeface="Times New Roman" pitchFamily="18" charset="0"/>
                <a:ea typeface="Calibri" pitchFamily="34" charset="0"/>
                <a:cs typeface="Times New Roman" pitchFamily="18" charset="0"/>
              </a:rPr>
              <a:t>) ×  </a:t>
            </a:r>
            <a:r>
              <a:rPr lang="en-US" dirty="0">
                <a:solidFill>
                  <a:srgbClr val="FF0000"/>
                </a:solidFill>
                <a:latin typeface="Times New Roman" pitchFamily="18" charset="0"/>
                <a:ea typeface="Calibri" pitchFamily="34" charset="0"/>
                <a:cs typeface="Times New Roman" pitchFamily="18" charset="0"/>
              </a:rPr>
              <a:t>( </a:t>
            </a:r>
            <a:r>
              <a:rPr lang="en-US" i="1" dirty="0">
                <a:latin typeface="Times New Roman" pitchFamily="18" charset="0"/>
                <a:ea typeface="Calibri" pitchFamily="34" charset="0"/>
                <a:cs typeface="Times New Roman" pitchFamily="18" charset="0"/>
              </a:rPr>
              <a:t>X</a:t>
            </a:r>
            <a:r>
              <a:rPr lang="en-US" i="1" baseline="-30000" dirty="0">
                <a:latin typeface="Times New Roman" pitchFamily="18" charset="0"/>
                <a:ea typeface="Calibri" pitchFamily="34" charset="0"/>
                <a:cs typeface="Times New Roman" pitchFamily="18" charset="0"/>
              </a:rPr>
              <a:t>pbest</a:t>
            </a:r>
            <a:r>
              <a:rPr lang="en-US" i="1" baseline="-30000" dirty="0">
                <a:solidFill>
                  <a:srgbClr val="FF0000"/>
                </a:solidFill>
                <a:latin typeface="Times New Roman" pitchFamily="18" charset="0"/>
                <a:ea typeface="Calibri" pitchFamily="34" charset="0"/>
                <a:cs typeface="Times New Roman" pitchFamily="18" charset="0"/>
              </a:rPr>
              <a:t> </a:t>
            </a:r>
            <a:r>
              <a:rPr lang="en-US" dirty="0">
                <a:solidFill>
                  <a:srgbClr val="FF0000"/>
                </a:solidFill>
                <a:latin typeface="Times New Roman" pitchFamily="18" charset="0"/>
                <a:ea typeface="Calibri" pitchFamily="34" charset="0"/>
                <a:cs typeface="Times New Roman" pitchFamily="18" charset="0"/>
              </a:rPr>
              <a:t>- </a:t>
            </a:r>
            <a:r>
              <a:rPr lang="en-US" i="1" dirty="0">
                <a:solidFill>
                  <a:srgbClr val="FF0000"/>
                </a:solidFill>
                <a:latin typeface="Times New Roman" pitchFamily="18" charset="0"/>
                <a:ea typeface="Calibri" pitchFamily="34" charset="0"/>
                <a:cs typeface="Times New Roman" pitchFamily="18" charset="0"/>
              </a:rPr>
              <a:t>X</a:t>
            </a:r>
            <a:r>
              <a:rPr lang="en-US" dirty="0">
                <a:solidFill>
                  <a:srgbClr val="FF0000"/>
                </a:solidFill>
                <a:latin typeface="Times New Roman" pitchFamily="18" charset="0"/>
                <a:ea typeface="Calibri" pitchFamily="34" charset="0"/>
                <a:cs typeface="Times New Roman" pitchFamily="18" charset="0"/>
              </a:rPr>
              <a:t>(t)) + </a:t>
            </a:r>
            <a:r>
              <a:rPr lang="en-US" i="1" dirty="0">
                <a:solidFill>
                  <a:srgbClr val="FF0000"/>
                </a:solidFill>
                <a:latin typeface="Times New Roman" pitchFamily="18" charset="0"/>
                <a:ea typeface="Calibri" pitchFamily="34" charset="0"/>
                <a:cs typeface="Times New Roman" pitchFamily="18" charset="0"/>
              </a:rPr>
              <a:t>c</a:t>
            </a:r>
            <a:r>
              <a:rPr lang="x-none" i="1" baseline="-30000" dirty="0">
                <a:solidFill>
                  <a:srgbClr val="FF0000"/>
                </a:solidFill>
                <a:latin typeface="Times New Roman" pitchFamily="18" charset="0"/>
                <a:ea typeface="Calibri" pitchFamily="34" charset="0"/>
                <a:cs typeface="Times New Roman" pitchFamily="18" charset="0"/>
              </a:rPr>
              <a:t>2</a:t>
            </a:r>
            <a:r>
              <a:rPr lang="en-US" i="1" dirty="0">
                <a:solidFill>
                  <a:srgbClr val="FF0000"/>
                </a:solidFill>
                <a:latin typeface="Times New Roman" pitchFamily="18" charset="0"/>
                <a:ea typeface="Calibri" pitchFamily="34" charset="0"/>
                <a:cs typeface="Times New Roman" pitchFamily="18" charset="0"/>
              </a:rPr>
              <a:t> </a:t>
            </a:r>
            <a:r>
              <a:rPr lang="en-US" dirty="0" smtClean="0">
                <a:solidFill>
                  <a:srgbClr val="FF0000"/>
                </a:solidFill>
                <a:latin typeface="Times New Roman" pitchFamily="18" charset="0"/>
                <a:ea typeface="Calibri" pitchFamily="34" charset="0"/>
                <a:cs typeface="Times New Roman" pitchFamily="18" charset="0"/>
              </a:rPr>
              <a:t>×</a:t>
            </a:r>
            <a:r>
              <a:rPr lang="en-US" i="1" dirty="0">
                <a:solidFill>
                  <a:srgbClr val="FF0000"/>
                </a:solidFill>
                <a:latin typeface="Times New Roman" pitchFamily="18" charset="0"/>
                <a:ea typeface="Calibri" pitchFamily="34" charset="0"/>
                <a:cs typeface="Times New Roman" pitchFamily="18" charset="0"/>
              </a:rPr>
              <a:t>rand</a:t>
            </a:r>
            <a:r>
              <a:rPr lang="en-US" dirty="0">
                <a:solidFill>
                  <a:srgbClr val="FF0000"/>
                </a:solidFill>
                <a:latin typeface="Times New Roman" pitchFamily="18" charset="0"/>
                <a:ea typeface="Calibri" pitchFamily="34" charset="0"/>
                <a:cs typeface="Times New Roman" pitchFamily="18" charset="0"/>
              </a:rPr>
              <a:t> ( ) × ( </a:t>
            </a:r>
            <a:r>
              <a:rPr lang="en-US" i="1" dirty="0">
                <a:latin typeface="Times New Roman" pitchFamily="18" charset="0"/>
                <a:ea typeface="Calibri" pitchFamily="34" charset="0"/>
                <a:cs typeface="Times New Roman" pitchFamily="18" charset="0"/>
              </a:rPr>
              <a:t>X</a:t>
            </a:r>
            <a:r>
              <a:rPr lang="en-US" i="1" baseline="-30000" dirty="0">
                <a:latin typeface="Times New Roman" pitchFamily="18" charset="0"/>
                <a:ea typeface="Calibri" pitchFamily="34" charset="0"/>
                <a:cs typeface="Times New Roman" pitchFamily="18" charset="0"/>
              </a:rPr>
              <a:t>gbes</a:t>
            </a:r>
            <a:r>
              <a:rPr lang="en-US" baseline="-30000" dirty="0">
                <a:latin typeface="Times New Roman" pitchFamily="18" charset="0"/>
                <a:ea typeface="Calibri" pitchFamily="34" charset="0"/>
                <a:cs typeface="Times New Roman" pitchFamily="18" charset="0"/>
              </a:rPr>
              <a:t>t</a:t>
            </a:r>
            <a:r>
              <a:rPr lang="en-US" baseline="-30000" dirty="0">
                <a:solidFill>
                  <a:srgbClr val="FF0000"/>
                </a:solidFill>
                <a:latin typeface="Times New Roman" pitchFamily="18" charset="0"/>
                <a:ea typeface="Calibri" pitchFamily="34" charset="0"/>
                <a:cs typeface="Times New Roman" pitchFamily="18" charset="0"/>
              </a:rPr>
              <a:t> </a:t>
            </a:r>
            <a:r>
              <a:rPr lang="en-US" dirty="0">
                <a:solidFill>
                  <a:srgbClr val="FF0000"/>
                </a:solidFill>
                <a:latin typeface="Times New Roman" pitchFamily="18" charset="0"/>
                <a:ea typeface="Calibri" pitchFamily="34" charset="0"/>
                <a:cs typeface="Times New Roman" pitchFamily="18" charset="0"/>
              </a:rPr>
              <a:t>- </a:t>
            </a:r>
            <a:r>
              <a:rPr lang="en-US" i="1" dirty="0">
                <a:solidFill>
                  <a:srgbClr val="FF0000"/>
                </a:solidFill>
                <a:latin typeface="Times New Roman" pitchFamily="18" charset="0"/>
                <a:ea typeface="Calibri" pitchFamily="34" charset="0"/>
                <a:cs typeface="Times New Roman" pitchFamily="18" charset="0"/>
              </a:rPr>
              <a:t>X</a:t>
            </a:r>
            <a:r>
              <a:rPr lang="en-US" dirty="0">
                <a:solidFill>
                  <a:srgbClr val="FF0000"/>
                </a:solidFill>
                <a:latin typeface="Times New Roman" pitchFamily="18" charset="0"/>
                <a:ea typeface="Calibri" pitchFamily="34" charset="0"/>
                <a:cs typeface="Times New Roman" pitchFamily="18" charset="0"/>
              </a:rPr>
              <a:t>(t</a:t>
            </a:r>
            <a:r>
              <a:rPr lang="en-US" dirty="0" smtClean="0">
                <a:solidFill>
                  <a:srgbClr val="FF0000"/>
                </a:solidFill>
                <a:latin typeface="Times New Roman" pitchFamily="18" charset="0"/>
                <a:ea typeface="Calibri" pitchFamily="34" charset="0"/>
                <a:cs typeface="Times New Roman" pitchFamily="18" charset="0"/>
              </a:rPr>
              <a:t>))          </a:t>
            </a:r>
            <a:r>
              <a:rPr lang="en-US" dirty="0" smtClean="0">
                <a:latin typeface="Times New Roman" pitchFamily="18" charset="0"/>
                <a:ea typeface="Calibri" pitchFamily="34" charset="0"/>
                <a:cs typeface="Times New Roman" pitchFamily="18" charset="0"/>
              </a:rPr>
              <a:t>(2)</a:t>
            </a:r>
            <a:endParaRPr lang="en-US" dirty="0"/>
          </a:p>
        </p:txBody>
      </p:sp>
      <p:graphicFrame>
        <p:nvGraphicFramePr>
          <p:cNvPr id="4" name="Table 3"/>
          <p:cNvGraphicFramePr>
            <a:graphicFrameLocks noGrp="1"/>
          </p:cNvGraphicFramePr>
          <p:nvPr/>
        </p:nvGraphicFramePr>
        <p:xfrm>
          <a:off x="1905000" y="3871468"/>
          <a:ext cx="4800600" cy="2523744"/>
        </p:xfrm>
        <a:graphic>
          <a:graphicData uri="http://schemas.openxmlformats.org/drawingml/2006/table">
            <a:tbl>
              <a:tblPr/>
              <a:tblGrid>
                <a:gridCol w="971550"/>
                <a:gridCol w="3829050"/>
              </a:tblGrid>
              <a:tr h="0">
                <a:tc>
                  <a:txBody>
                    <a:bodyPr/>
                    <a:lstStyle/>
                    <a:p>
                      <a:pPr marL="0" marR="0">
                        <a:lnSpc>
                          <a:spcPct val="115000"/>
                        </a:lnSpc>
                        <a:spcBef>
                          <a:spcPts val="0"/>
                        </a:spcBef>
                        <a:spcAft>
                          <a:spcPts val="0"/>
                        </a:spcAft>
                      </a:pPr>
                      <a:r>
                        <a:rPr lang="en-US" sz="1800" i="1" dirty="0">
                          <a:latin typeface="Times New Roman"/>
                          <a:ea typeface="Calibri"/>
                          <a:cs typeface="Arial"/>
                        </a:rPr>
                        <a:t>V</a:t>
                      </a:r>
                      <a:r>
                        <a:rPr lang="en-US" sz="1800" dirty="0">
                          <a:latin typeface="Times New Roman"/>
                          <a:ea typeface="Calibri"/>
                          <a:cs typeface="Arial"/>
                        </a:rPr>
                        <a:t>(t)</a:t>
                      </a:r>
                      <a:endParaRPr lang="en-US" sz="1800" dirty="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a:solidFill>
                            <a:srgbClr val="000000"/>
                          </a:solidFill>
                          <a:latin typeface="Times New Roman"/>
                          <a:ea typeface="Calibri"/>
                          <a:cs typeface="Arial"/>
                        </a:rPr>
                        <a:t>velocity of  the particle at time  t</a:t>
                      </a:r>
                      <a:endParaRPr lang="en-US" sz="18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800" i="1" dirty="0">
                          <a:latin typeface="Times New Roman"/>
                          <a:ea typeface="Calibri"/>
                          <a:cs typeface="Arial"/>
                        </a:rPr>
                        <a:t>X</a:t>
                      </a:r>
                      <a:r>
                        <a:rPr lang="en-US" sz="1800" dirty="0">
                          <a:latin typeface="Times New Roman"/>
                          <a:ea typeface="Calibri"/>
                          <a:cs typeface="Arial"/>
                        </a:rPr>
                        <a:t>(t) </a:t>
                      </a:r>
                      <a:endParaRPr lang="en-US" sz="1800" dirty="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a:solidFill>
                            <a:srgbClr val="000000"/>
                          </a:solidFill>
                          <a:latin typeface="Times New Roman"/>
                          <a:ea typeface="Calibri"/>
                          <a:cs typeface="Arial"/>
                        </a:rPr>
                        <a:t>Particle position at time t</a:t>
                      </a:r>
                      <a:endParaRPr lang="en-US" sz="18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800" i="1" dirty="0">
                          <a:solidFill>
                            <a:srgbClr val="000000"/>
                          </a:solidFill>
                          <a:latin typeface="Cambria"/>
                          <a:ea typeface="Calibri"/>
                          <a:cs typeface="Times New Roman"/>
                        </a:rPr>
                        <a:t>w</a:t>
                      </a:r>
                      <a:endParaRPr lang="en-US" sz="1800" dirty="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solidFill>
                            <a:srgbClr val="000000"/>
                          </a:solidFill>
                          <a:latin typeface="Times New Roman"/>
                          <a:ea typeface="Calibri"/>
                          <a:cs typeface="Arial"/>
                        </a:rPr>
                        <a:t>Inertia weight</a:t>
                      </a:r>
                      <a:endParaRPr lang="en-US" sz="1800" dirty="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800" i="1">
                          <a:latin typeface="Times New Roman"/>
                          <a:ea typeface="Calibri"/>
                          <a:cs typeface="Arial"/>
                        </a:rPr>
                        <a:t>c</a:t>
                      </a:r>
                      <a:r>
                        <a:rPr lang="en-US" sz="1800" i="1" baseline="-25000">
                          <a:latin typeface="Times New Roman"/>
                          <a:ea typeface="Calibri"/>
                          <a:cs typeface="Arial"/>
                        </a:rPr>
                        <a:t>1 </a:t>
                      </a:r>
                      <a:r>
                        <a:rPr lang="en-US" sz="1800">
                          <a:solidFill>
                            <a:srgbClr val="000000"/>
                          </a:solidFill>
                          <a:latin typeface="Cambria"/>
                          <a:ea typeface="Calibri"/>
                          <a:cs typeface="Times New Roman"/>
                        </a:rPr>
                        <a:t> , </a:t>
                      </a:r>
                      <a:r>
                        <a:rPr lang="en-US" sz="1800" i="1">
                          <a:latin typeface="Times New Roman"/>
                          <a:ea typeface="Calibri"/>
                          <a:cs typeface="Arial"/>
                        </a:rPr>
                        <a:t>c</a:t>
                      </a:r>
                      <a:r>
                        <a:rPr lang="en-US" sz="1800" i="1" baseline="-25000">
                          <a:latin typeface="Times New Roman"/>
                          <a:ea typeface="Calibri"/>
                          <a:cs typeface="Arial"/>
                        </a:rPr>
                        <a:t>2  </a:t>
                      </a:r>
                      <a:endParaRPr lang="en-US" sz="18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solidFill>
                            <a:srgbClr val="000000"/>
                          </a:solidFill>
                          <a:latin typeface="Times New Roman"/>
                          <a:ea typeface="Calibri"/>
                          <a:cs typeface="Arial"/>
                        </a:rPr>
                        <a:t>learning  factor   </a:t>
                      </a:r>
                      <a:r>
                        <a:rPr lang="en-US" sz="1800" dirty="0" smtClean="0">
                          <a:solidFill>
                            <a:srgbClr val="000000"/>
                          </a:solidFill>
                          <a:latin typeface="Times New Roman"/>
                          <a:ea typeface="Calibri"/>
                          <a:cs typeface="Arial"/>
                        </a:rPr>
                        <a:t>or accelerating factor</a:t>
                      </a:r>
                      <a:endParaRPr lang="en-US" sz="1800" dirty="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800">
                          <a:solidFill>
                            <a:srgbClr val="000000"/>
                          </a:solidFill>
                          <a:latin typeface="Times New Roman"/>
                          <a:ea typeface="Calibri"/>
                          <a:cs typeface="Arial"/>
                        </a:rPr>
                        <a:t>rand</a:t>
                      </a:r>
                      <a:endParaRPr lang="en-US" sz="18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solidFill>
                            <a:srgbClr val="000000"/>
                          </a:solidFill>
                          <a:latin typeface="Times New Roman"/>
                          <a:ea typeface="Calibri"/>
                          <a:cs typeface="Arial"/>
                        </a:rPr>
                        <a:t>uniformly distributed random number between 0 and 1</a:t>
                      </a:r>
                      <a:endParaRPr lang="en-US" sz="1800" dirty="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800" i="1" dirty="0">
                          <a:latin typeface="Times New Roman"/>
                          <a:ea typeface="Calibri"/>
                          <a:cs typeface="Arial"/>
                        </a:rPr>
                        <a:t>X</a:t>
                      </a:r>
                      <a:r>
                        <a:rPr lang="en-US" sz="1800" i="1" baseline="-25000" dirty="0">
                          <a:latin typeface="Times New Roman"/>
                          <a:ea typeface="Calibri"/>
                          <a:cs typeface="Arial"/>
                        </a:rPr>
                        <a:t>pbest</a:t>
                      </a:r>
                      <a:endParaRPr lang="en-US" sz="1800" dirty="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solidFill>
                            <a:srgbClr val="000000"/>
                          </a:solidFill>
                          <a:latin typeface="Times New Roman"/>
                          <a:ea typeface="Calibri"/>
                          <a:cs typeface="Arial"/>
                        </a:rPr>
                        <a:t>particle’s best position</a:t>
                      </a:r>
                      <a:endParaRPr lang="en-US" sz="1800" dirty="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800" i="1" dirty="0">
                          <a:latin typeface="Times New Roman"/>
                          <a:ea typeface="Calibri"/>
                          <a:cs typeface="Arial"/>
                        </a:rPr>
                        <a:t>X</a:t>
                      </a:r>
                      <a:r>
                        <a:rPr lang="en-US" sz="1800" i="1" baseline="-25000" dirty="0">
                          <a:latin typeface="Times New Roman"/>
                          <a:ea typeface="Calibri"/>
                          <a:cs typeface="Arial"/>
                        </a:rPr>
                        <a:t>gbes</a:t>
                      </a:r>
                      <a:r>
                        <a:rPr lang="en-US" sz="1800" baseline="-25000" dirty="0">
                          <a:latin typeface="Times New Roman"/>
                          <a:ea typeface="Calibri"/>
                          <a:cs typeface="Arial"/>
                        </a:rPr>
                        <a:t>t</a:t>
                      </a:r>
                      <a:endParaRPr lang="en-US" sz="1800" dirty="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solidFill>
                            <a:srgbClr val="000000"/>
                          </a:solidFill>
                          <a:latin typeface="Times New Roman"/>
                          <a:ea typeface="Calibri"/>
                          <a:cs typeface="Arial"/>
                        </a:rPr>
                        <a:t>global best position</a:t>
                      </a:r>
                      <a:endParaRPr lang="en-US" sz="1800" dirty="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Rectangle 4"/>
          <p:cNvSpPr/>
          <p:nvPr/>
        </p:nvSpPr>
        <p:spPr>
          <a:xfrm>
            <a:off x="685800" y="1295400"/>
            <a:ext cx="8153400" cy="830997"/>
          </a:xfrm>
          <a:prstGeom prst="rect">
            <a:avLst/>
          </a:prstGeom>
        </p:spPr>
        <p:txBody>
          <a:bodyPr wrap="square">
            <a:spAutoFit/>
          </a:bodyPr>
          <a:lstStyle/>
          <a:p>
            <a:pPr eaLnBrk="1" hangingPunct="1">
              <a:spcBef>
                <a:spcPct val="50000"/>
              </a:spcBef>
            </a:pPr>
            <a:r>
              <a:rPr lang="en-US" sz="2400" dirty="0" smtClean="0">
                <a:latin typeface="Times New Roman" pitchFamily="18" charset="0"/>
                <a:cs typeface="Times New Roman" pitchFamily="18" charset="0"/>
              </a:rPr>
              <a:t> Each particle tries to modify its position </a:t>
            </a:r>
            <a:r>
              <a:rPr lang="en-US" sz="2400" i="1" dirty="0" smtClean="0">
                <a:solidFill>
                  <a:srgbClr val="FF0000"/>
                </a:solidFill>
                <a:latin typeface="Times New Roman" pitchFamily="18" charset="0"/>
                <a:cs typeface="Times New Roman" pitchFamily="18" charset="0"/>
              </a:rPr>
              <a:t>X</a:t>
            </a:r>
            <a:r>
              <a:rPr lang="en-US" sz="2400" dirty="0" smtClean="0">
                <a:latin typeface="Times New Roman" pitchFamily="18" charset="0"/>
                <a:cs typeface="Times New Roman" pitchFamily="18" charset="0"/>
              </a:rPr>
              <a:t> using the following  formula:</a:t>
            </a:r>
            <a:endParaRPr lang="en-US" sz="2400" dirty="0">
              <a:latin typeface="Times New Roman" pitchFamily="18" charset="0"/>
              <a:cs typeface="Times New Roman" pitchFamily="18" charset="0"/>
            </a:endParaRPr>
          </a:p>
        </p:txBody>
      </p:sp>
      <p:sp>
        <p:nvSpPr>
          <p:cNvPr id="6" name="Slide Number Placeholder 1"/>
          <p:cNvSpPr>
            <a:spLocks noGrp="1"/>
          </p:cNvSpPr>
          <p:nvPr>
            <p:ph type="sldNum" sz="quarter" idx="12"/>
          </p:nvPr>
        </p:nvSpPr>
        <p:spPr>
          <a:xfrm>
            <a:off x="6553200" y="6248400"/>
            <a:ext cx="2133600" cy="457200"/>
          </a:xfrm>
        </p:spPr>
        <p:txBody>
          <a:bodyPr/>
          <a:lstStyle/>
          <a:p>
            <a:pPr>
              <a:defRPr/>
            </a:pPr>
            <a:fld id="{606B6367-C910-48CC-A1B4-F0C810790AAA}" type="slidenum">
              <a:rPr lang="en-US" smtClean="0"/>
              <a:pPr>
                <a:defRPr/>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2247900" y="419100"/>
            <a:ext cx="4648200" cy="6019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292100" lvl="1" indent="-292100">
              <a:lnSpc>
                <a:spcPct val="150000"/>
              </a:lnSpc>
              <a:spcAft>
                <a:spcPts val="600"/>
              </a:spcAft>
              <a:buClr>
                <a:schemeClr val="accent1"/>
              </a:buClr>
              <a:buSzPct val="70000"/>
              <a:buFont typeface="Wingdings 2" pitchFamily="18" charset="2"/>
              <a:buChar char=""/>
            </a:pPr>
            <a:r>
              <a:rPr lang="en-US" dirty="0" smtClean="0">
                <a:latin typeface="Rockwell" pitchFamily="18" charset="0"/>
              </a:rPr>
              <a:t>Number of particles usually between 10 and 50</a:t>
            </a:r>
          </a:p>
          <a:p>
            <a:pPr marL="292100" lvl="1" indent="-292100">
              <a:lnSpc>
                <a:spcPct val="150000"/>
              </a:lnSpc>
              <a:spcAft>
                <a:spcPts val="600"/>
              </a:spcAft>
              <a:buClr>
                <a:schemeClr val="accent1"/>
              </a:buClr>
              <a:buSzPct val="70000"/>
              <a:buFont typeface="Wingdings 2" pitchFamily="18" charset="2"/>
              <a:buChar char=""/>
            </a:pPr>
            <a:r>
              <a:rPr lang="en-US" i="1" dirty="0" smtClean="0">
                <a:latin typeface="Rockwell" pitchFamily="18" charset="0"/>
              </a:rPr>
              <a:t>C</a:t>
            </a:r>
            <a:r>
              <a:rPr lang="en-US" i="1" baseline="-25000" dirty="0" smtClean="0">
                <a:latin typeface="Rockwell" pitchFamily="18" charset="0"/>
              </a:rPr>
              <a:t>1</a:t>
            </a:r>
            <a:r>
              <a:rPr lang="en-US" dirty="0" smtClean="0">
                <a:latin typeface="Rockwell" pitchFamily="18" charset="0"/>
              </a:rPr>
              <a:t> is the importance of personal best value</a:t>
            </a:r>
          </a:p>
          <a:p>
            <a:pPr marL="292100" lvl="1" indent="-292100">
              <a:lnSpc>
                <a:spcPct val="150000"/>
              </a:lnSpc>
              <a:spcAft>
                <a:spcPts val="600"/>
              </a:spcAft>
              <a:buClr>
                <a:schemeClr val="accent1"/>
              </a:buClr>
              <a:buSzPct val="70000"/>
              <a:buFont typeface="Wingdings 2" pitchFamily="18" charset="2"/>
              <a:buChar char=""/>
            </a:pPr>
            <a:r>
              <a:rPr lang="en-US" i="1" dirty="0" smtClean="0">
                <a:latin typeface="Rockwell" pitchFamily="18" charset="0"/>
              </a:rPr>
              <a:t>C</a:t>
            </a:r>
            <a:r>
              <a:rPr lang="en-US" i="1" baseline="-25000" dirty="0" smtClean="0">
                <a:latin typeface="Rockwell" pitchFamily="18" charset="0"/>
              </a:rPr>
              <a:t>2</a:t>
            </a:r>
            <a:r>
              <a:rPr lang="en-US" dirty="0" smtClean="0">
                <a:latin typeface="Rockwell" pitchFamily="18" charset="0"/>
              </a:rPr>
              <a:t> is the importance of neighborhood best value</a:t>
            </a:r>
          </a:p>
          <a:p>
            <a:pPr marL="292100" lvl="1" indent="-292100">
              <a:lnSpc>
                <a:spcPct val="150000"/>
              </a:lnSpc>
              <a:spcAft>
                <a:spcPts val="600"/>
              </a:spcAft>
              <a:buClr>
                <a:schemeClr val="accent1"/>
              </a:buClr>
              <a:buSzPct val="70000"/>
              <a:buFont typeface="Wingdings 2" pitchFamily="18" charset="2"/>
              <a:buChar char=""/>
            </a:pPr>
            <a:r>
              <a:rPr lang="en-US" dirty="0" smtClean="0">
                <a:latin typeface="Rockwell" pitchFamily="18" charset="0"/>
              </a:rPr>
              <a:t>Usually </a:t>
            </a:r>
            <a:r>
              <a:rPr lang="en-US" i="1" dirty="0" smtClean="0">
                <a:latin typeface="Rockwell" pitchFamily="18" charset="0"/>
              </a:rPr>
              <a:t>C</a:t>
            </a:r>
            <a:r>
              <a:rPr lang="en-US" i="1" baseline="-25000" dirty="0" smtClean="0">
                <a:latin typeface="Rockwell" pitchFamily="18" charset="0"/>
              </a:rPr>
              <a:t>1 </a:t>
            </a:r>
            <a:r>
              <a:rPr lang="en-US" dirty="0" smtClean="0">
                <a:latin typeface="Rockwell" pitchFamily="18" charset="0"/>
              </a:rPr>
              <a:t>+</a:t>
            </a:r>
            <a:r>
              <a:rPr lang="en-US" i="1" dirty="0" smtClean="0">
                <a:latin typeface="Rockwell" pitchFamily="18" charset="0"/>
              </a:rPr>
              <a:t> C</a:t>
            </a:r>
            <a:r>
              <a:rPr lang="en-US" i="1" baseline="-25000" dirty="0" smtClean="0">
                <a:latin typeface="Rockwell" pitchFamily="18" charset="0"/>
              </a:rPr>
              <a:t>2</a:t>
            </a:r>
            <a:r>
              <a:rPr lang="en-US" dirty="0" smtClean="0">
                <a:latin typeface="Rockwell" pitchFamily="18" charset="0"/>
              </a:rPr>
              <a:t> = 4 (empirically chosen value)</a:t>
            </a:r>
          </a:p>
          <a:p>
            <a:pPr marL="292100" lvl="1" indent="-292100">
              <a:lnSpc>
                <a:spcPct val="150000"/>
              </a:lnSpc>
              <a:spcAft>
                <a:spcPts val="600"/>
              </a:spcAft>
              <a:buClr>
                <a:schemeClr val="accent1"/>
              </a:buClr>
              <a:buSzPct val="70000"/>
              <a:buFont typeface="Wingdings 2" pitchFamily="18" charset="2"/>
              <a:buChar char=""/>
            </a:pPr>
            <a:r>
              <a:rPr lang="en-US" dirty="0" smtClean="0">
                <a:latin typeface="Rockwell" pitchFamily="18" charset="0"/>
              </a:rPr>
              <a:t>If velocity is too low </a:t>
            </a:r>
            <a:r>
              <a:rPr lang="en-US" dirty="0" smtClean="0">
                <a:latin typeface="Times New Roman" pitchFamily="18" charset="0"/>
                <a:cs typeface="Times New Roman" pitchFamily="18" charset="0"/>
              </a:rPr>
              <a:t>→ </a:t>
            </a:r>
            <a:r>
              <a:rPr lang="en-US" dirty="0" smtClean="0">
                <a:latin typeface="Rockwell" pitchFamily="18" charset="0"/>
              </a:rPr>
              <a:t>algorithm too slow</a:t>
            </a:r>
          </a:p>
          <a:p>
            <a:pPr marL="292100" lvl="1" indent="-292100">
              <a:lnSpc>
                <a:spcPct val="150000"/>
              </a:lnSpc>
              <a:spcAft>
                <a:spcPts val="600"/>
              </a:spcAft>
              <a:buClr>
                <a:schemeClr val="accent1"/>
              </a:buClr>
              <a:buSzPct val="70000"/>
              <a:buFont typeface="Wingdings 2" pitchFamily="18" charset="2"/>
              <a:buChar char=""/>
            </a:pPr>
            <a:r>
              <a:rPr lang="en-US" dirty="0" smtClean="0">
                <a:latin typeface="Rockwell" pitchFamily="18" charset="0"/>
              </a:rPr>
              <a:t>If velocity is too high </a:t>
            </a:r>
            <a:r>
              <a:rPr lang="en-US" dirty="0" smtClean="0">
                <a:latin typeface="Times New Roman" pitchFamily="18" charset="0"/>
                <a:cs typeface="Times New Roman" pitchFamily="18" charset="0"/>
              </a:rPr>
              <a:t>→ </a:t>
            </a:r>
            <a:r>
              <a:rPr lang="en-US" dirty="0" smtClean="0">
                <a:latin typeface="Rockwell" pitchFamily="18" charset="0"/>
              </a:rPr>
              <a:t>algorithm too unstable  </a:t>
            </a:r>
            <a:endParaRPr lang="en-GB" dirty="0" smtClean="0">
              <a:latin typeface="Rockwell" pitchFamily="18" charset="0"/>
            </a:endParaRP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Introduction</a:t>
            </a:r>
            <a:br>
              <a:rPr lang="en-GB" dirty="0" smtClean="0"/>
            </a:br>
            <a:endParaRPr lang="en-US" dirty="0"/>
          </a:p>
        </p:txBody>
      </p:sp>
      <p:sp>
        <p:nvSpPr>
          <p:cNvPr id="3" name="Content Placeholder 2"/>
          <p:cNvSpPr>
            <a:spLocks noGrp="1"/>
          </p:cNvSpPr>
          <p:nvPr>
            <p:ph idx="1"/>
          </p:nvPr>
        </p:nvSpPr>
        <p:spPr/>
        <p:txBody>
          <a:bodyPr>
            <a:normAutofit/>
          </a:bodyPr>
          <a:lstStyle/>
          <a:p>
            <a:pPr>
              <a:buNone/>
            </a:pPr>
            <a:endParaRPr lang="en-US" b="1" dirty="0" smtClean="0"/>
          </a:p>
          <a:p>
            <a:r>
              <a:rPr lang="en-GB" dirty="0" smtClean="0"/>
              <a:t>Nature inspired computing is a technique that is </a:t>
            </a:r>
            <a:r>
              <a:rPr lang="en-GB" b="1" dirty="0" smtClean="0"/>
              <a:t>inspired by processes.</a:t>
            </a:r>
            <a:endParaRPr lang="en-GB" dirty="0" smtClean="0"/>
          </a:p>
          <a:p>
            <a:r>
              <a:rPr lang="en-GB" dirty="0" smtClean="0"/>
              <a:t>As the world is moving towards </a:t>
            </a:r>
            <a:r>
              <a:rPr lang="en-GB" b="1" dirty="0" smtClean="0"/>
              <a:t>industrialization, engineering </a:t>
            </a:r>
            <a:r>
              <a:rPr lang="en-GB" dirty="0" smtClean="0"/>
              <a:t>problems are becoming more and more complex and difficult to optimize. This is because of increasing </a:t>
            </a:r>
            <a:r>
              <a:rPr lang="en-GB" b="1" dirty="0" smtClean="0"/>
              <a:t>dimensions, variables, time complexity, space complexity</a:t>
            </a:r>
            <a:r>
              <a:rPr lang="en-GB" dirty="0" smtClean="0"/>
              <a:t> etc. To cope up with such situation, nature inspired algorithms are designed to optimize numerical function ,multi objective functions.</a:t>
            </a:r>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395536" y="1340768"/>
            <a:ext cx="3686175" cy="2647950"/>
          </a:xfrm>
          <a:prstGeom prst="rect">
            <a:avLst/>
          </a:prstGeom>
          <a:noFill/>
          <a:ln w="9525">
            <a:noFill/>
            <a:miter lim="800000"/>
            <a:headEnd/>
            <a:tailEnd/>
          </a:ln>
        </p:spPr>
      </p:pic>
      <p:sp>
        <p:nvSpPr>
          <p:cNvPr id="3" name="TextBox 2"/>
          <p:cNvSpPr txBox="1"/>
          <p:nvPr/>
        </p:nvSpPr>
        <p:spPr>
          <a:xfrm>
            <a:off x="395536" y="836712"/>
            <a:ext cx="4968552" cy="369332"/>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en-GB"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PSO APPLICATIONS</a:t>
            </a:r>
            <a:endPar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Cuckoo Search Optimization</a:t>
            </a:r>
            <a:endParaRPr lang="en-US" dirty="0"/>
          </a:p>
        </p:txBody>
      </p:sp>
      <p:sp>
        <p:nvSpPr>
          <p:cNvPr id="3" name="Content Placeholder 2"/>
          <p:cNvSpPr>
            <a:spLocks noGrp="1"/>
          </p:cNvSpPr>
          <p:nvPr>
            <p:ph idx="1"/>
          </p:nvPr>
        </p:nvSpPr>
        <p:spPr/>
        <p:txBody>
          <a:bodyPr/>
          <a:lstStyle/>
          <a:p>
            <a:r>
              <a:rPr lang="en-GB" dirty="0" smtClean="0"/>
              <a:t>Cuckoo search (CS) is an optimization algorithm</a:t>
            </a:r>
          </a:p>
          <a:p>
            <a:pPr>
              <a:buNone/>
            </a:pPr>
            <a:r>
              <a:rPr lang="en-GB" dirty="0" smtClean="0"/>
              <a:t>developed by </a:t>
            </a:r>
            <a:r>
              <a:rPr lang="en-GB" i="1" dirty="0" err="1" smtClean="0"/>
              <a:t>Xin</a:t>
            </a:r>
            <a:r>
              <a:rPr lang="en-GB" i="1" dirty="0" smtClean="0"/>
              <a:t>-she Yang and </a:t>
            </a:r>
            <a:r>
              <a:rPr lang="en-GB" i="1" dirty="0" err="1" smtClean="0"/>
              <a:t>Suash</a:t>
            </a:r>
            <a:r>
              <a:rPr lang="en-GB" i="1" dirty="0" smtClean="0"/>
              <a:t> Deb in 2009.</a:t>
            </a:r>
            <a:endParaRPr lang="en-US" dirty="0"/>
          </a:p>
        </p:txBody>
      </p:sp>
      <p:pic>
        <p:nvPicPr>
          <p:cNvPr id="6" name="Picture 5" descr="download.jpg"/>
          <p:cNvPicPr>
            <a:picLocks noChangeAspect="1"/>
          </p:cNvPicPr>
          <p:nvPr/>
        </p:nvPicPr>
        <p:blipFill>
          <a:blip r:embed="rId2" cstate="print"/>
          <a:stretch>
            <a:fillRect/>
          </a:stretch>
        </p:blipFill>
        <p:spPr>
          <a:xfrm>
            <a:off x="539552" y="3573016"/>
            <a:ext cx="3384376" cy="2448272"/>
          </a:xfrm>
          <a:prstGeom prst="rect">
            <a:avLst/>
          </a:prstGeom>
        </p:spPr>
      </p:pic>
      <p:pic>
        <p:nvPicPr>
          <p:cNvPr id="1027" name="Picture 3"/>
          <p:cNvPicPr>
            <a:picLocks noChangeAspect="1" noChangeArrowheads="1"/>
          </p:cNvPicPr>
          <p:nvPr/>
        </p:nvPicPr>
        <p:blipFill>
          <a:blip r:embed="rId3" cstate="print"/>
          <a:srcRect/>
          <a:stretch>
            <a:fillRect/>
          </a:stretch>
        </p:blipFill>
        <p:spPr bwMode="auto">
          <a:xfrm>
            <a:off x="4860032" y="3501008"/>
            <a:ext cx="4176464" cy="25922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GB" dirty="0" smtClean="0"/>
              <a:t> It was inspired by the </a:t>
            </a:r>
            <a:r>
              <a:rPr lang="en-GB" b="1" i="1" dirty="0" smtClean="0"/>
              <a:t>obligate brood parasitism of</a:t>
            </a:r>
          </a:p>
          <a:p>
            <a:pPr>
              <a:buNone/>
            </a:pPr>
            <a:r>
              <a:rPr lang="en-GB" dirty="0" smtClean="0"/>
              <a:t>    some cuckoo species by laying their eggs in the nests</a:t>
            </a:r>
          </a:p>
          <a:p>
            <a:pPr>
              <a:buNone/>
            </a:pPr>
            <a:r>
              <a:rPr lang="en-GB" dirty="0" smtClean="0"/>
              <a:t>    of other host birds (of other species).</a:t>
            </a:r>
          </a:p>
          <a:p>
            <a:r>
              <a:rPr lang="en-GB" dirty="0" smtClean="0"/>
              <a:t>Some host birds can engage direct conflict with the intruding cuckoos. For example, if a host bird discovers the </a:t>
            </a:r>
            <a:r>
              <a:rPr lang="en-GB" b="1" i="1" dirty="0" smtClean="0"/>
              <a:t>eggs are not their own</a:t>
            </a:r>
            <a:r>
              <a:rPr lang="en-GB" dirty="0" smtClean="0"/>
              <a:t>, it will either throw these alien eggs away or simply abandon its nest and build a new nest </a:t>
            </a:r>
            <a:r>
              <a:rPr lang="en-US" dirty="0" smtClean="0"/>
              <a:t>elsewhere.</a:t>
            </a:r>
          </a:p>
          <a:p>
            <a:r>
              <a:rPr lang="en-GB" dirty="0" smtClean="0"/>
              <a:t>Some cuckoo species have evolved in such a way that the female parasitic cuckoos are often very specialized in the </a:t>
            </a:r>
            <a:r>
              <a:rPr lang="en-GB" b="1" i="1" dirty="0" smtClean="0"/>
              <a:t>mimicry in </a:t>
            </a:r>
            <a:r>
              <a:rPr lang="en-GB" b="1" i="1" dirty="0" err="1" smtClean="0"/>
              <a:t>colors</a:t>
            </a:r>
            <a:r>
              <a:rPr lang="en-GB" b="1" i="1" dirty="0" smtClean="0"/>
              <a:t> and pattern </a:t>
            </a:r>
            <a:r>
              <a:rPr lang="en-GB" dirty="0" smtClean="0"/>
              <a:t>of the eggs of a few chosen host </a:t>
            </a:r>
            <a:r>
              <a:rPr lang="en-US" dirty="0" smtClean="0"/>
              <a:t>species.</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Three idealized rules of</a:t>
            </a:r>
            <a:br>
              <a:rPr lang="en-US" b="1" dirty="0" smtClean="0"/>
            </a:br>
            <a:r>
              <a:rPr lang="en-US" dirty="0" smtClean="0"/>
              <a:t> </a:t>
            </a:r>
            <a:r>
              <a:rPr lang="en-US" b="1" dirty="0" smtClean="0"/>
              <a:t>Cuckoo Search</a:t>
            </a:r>
            <a:endParaRPr lang="en-US" dirty="0"/>
          </a:p>
        </p:txBody>
      </p:sp>
      <p:sp>
        <p:nvSpPr>
          <p:cNvPr id="3" name="Content Placeholder 2"/>
          <p:cNvSpPr>
            <a:spLocks noGrp="1"/>
          </p:cNvSpPr>
          <p:nvPr>
            <p:ph idx="1"/>
          </p:nvPr>
        </p:nvSpPr>
        <p:spPr/>
        <p:txBody>
          <a:bodyPr/>
          <a:lstStyle/>
          <a:p>
            <a:r>
              <a:rPr lang="en-GB" dirty="0" smtClean="0"/>
              <a:t>Each Cuckoo lays </a:t>
            </a:r>
            <a:r>
              <a:rPr lang="en-GB" b="1" dirty="0" smtClean="0"/>
              <a:t>one egg </a:t>
            </a:r>
            <a:r>
              <a:rPr lang="en-GB" dirty="0" smtClean="0"/>
              <a:t>at a time , and dumps it in a randomly </a:t>
            </a:r>
            <a:r>
              <a:rPr lang="en-US" dirty="0" smtClean="0"/>
              <a:t>chosen nest;</a:t>
            </a:r>
          </a:p>
          <a:p>
            <a:r>
              <a:rPr lang="en-GB" dirty="0" smtClean="0"/>
              <a:t>The </a:t>
            </a:r>
            <a:r>
              <a:rPr lang="en-GB" b="1" dirty="0" smtClean="0"/>
              <a:t>best nests </a:t>
            </a:r>
            <a:r>
              <a:rPr lang="en-GB" dirty="0" smtClean="0"/>
              <a:t>with high quality of eggs(solutions)will carry over to the </a:t>
            </a:r>
            <a:r>
              <a:rPr lang="en-US" dirty="0" smtClean="0"/>
              <a:t>next generations;</a:t>
            </a:r>
          </a:p>
          <a:p>
            <a:r>
              <a:rPr lang="en-GB" dirty="0" smtClean="0"/>
              <a:t>The no. of available host nests is fixed , and a host can </a:t>
            </a:r>
            <a:r>
              <a:rPr lang="en-GB" b="1" dirty="0" smtClean="0"/>
              <a:t>discover an alien egg </a:t>
            </a:r>
            <a:r>
              <a:rPr lang="en-GB" dirty="0" smtClean="0"/>
              <a:t>with probability (0,1).</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Levi Flight</a:t>
            </a:r>
            <a:endParaRPr lang="en-US" dirty="0"/>
          </a:p>
        </p:txBody>
      </p:sp>
      <p:sp>
        <p:nvSpPr>
          <p:cNvPr id="3" name="Content Placeholder 2"/>
          <p:cNvSpPr>
            <a:spLocks noGrp="1"/>
          </p:cNvSpPr>
          <p:nvPr>
            <p:ph idx="1"/>
          </p:nvPr>
        </p:nvSpPr>
        <p:spPr/>
        <p:txBody>
          <a:bodyPr>
            <a:normAutofit lnSpcReduction="10000"/>
          </a:bodyPr>
          <a:lstStyle/>
          <a:p>
            <a:r>
              <a:rPr lang="en-GB" dirty="0" smtClean="0"/>
              <a:t>In nature, animals search for food in a </a:t>
            </a:r>
            <a:r>
              <a:rPr lang="en-US" dirty="0" smtClean="0"/>
              <a:t>random   manner.</a:t>
            </a:r>
          </a:p>
          <a:p>
            <a:r>
              <a:rPr lang="en-GB" dirty="0" smtClean="0"/>
              <a:t>Generally, the foraging path of an animal is effectively a random walk because the next move is based on both the current location/state and the transition probability </a:t>
            </a:r>
            <a:r>
              <a:rPr lang="en-US" dirty="0" smtClean="0"/>
              <a:t>to the next location</a:t>
            </a:r>
          </a:p>
          <a:p>
            <a:r>
              <a:rPr lang="en-GB" dirty="0" smtClean="0"/>
              <a:t>The chosen direction implicitly depends on a probability, which can be </a:t>
            </a:r>
            <a:r>
              <a:rPr lang="en-GB" dirty="0" err="1" smtClean="0"/>
              <a:t>modeled</a:t>
            </a:r>
            <a:r>
              <a:rPr lang="en-GB" dirty="0" smtClean="0"/>
              <a:t> </a:t>
            </a:r>
            <a:r>
              <a:rPr lang="en-US" dirty="0" smtClean="0"/>
              <a:t>mathematically</a:t>
            </a:r>
          </a:p>
          <a:p>
            <a:r>
              <a:rPr lang="en-GB" dirty="0" smtClean="0"/>
              <a:t>A </a:t>
            </a:r>
            <a:r>
              <a:rPr lang="en-GB" dirty="0" err="1" smtClean="0"/>
              <a:t>Lévy</a:t>
            </a:r>
            <a:r>
              <a:rPr lang="en-GB" dirty="0" smtClean="0"/>
              <a:t> flight is a random walk in which the step-lengths are distributed according to a heavy-tailed probability distribution.</a:t>
            </a:r>
            <a:endParaRPr lang="en-GB" i="1" dirty="0" smtClean="0"/>
          </a:p>
          <a:p>
            <a:pPr>
              <a:buNone/>
            </a:pP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1907704" y="352425"/>
            <a:ext cx="5472608" cy="6153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dirty="0" smtClean="0"/>
              <a:t>Main concepts of cuckoo</a:t>
            </a:r>
            <a:br>
              <a:rPr lang="en-US" sz="4800" dirty="0" smtClean="0"/>
            </a:br>
            <a:r>
              <a:rPr lang="en-US" sz="4800" dirty="0" smtClean="0"/>
              <a:t>search algorithm</a:t>
            </a:r>
            <a:endParaRPr lang="en-US" sz="4800" dirty="0"/>
          </a:p>
        </p:txBody>
      </p:sp>
      <p:pic>
        <p:nvPicPr>
          <p:cNvPr id="4" name="Picture 2"/>
          <p:cNvPicPr>
            <a:picLocks noGrp="1" noChangeAspect="1" noChangeArrowheads="1"/>
          </p:cNvPicPr>
          <p:nvPr>
            <p:ph idx="1"/>
          </p:nvPr>
        </p:nvPicPr>
        <p:blipFill>
          <a:blip r:embed="rId2" cstate="print"/>
          <a:srcRect/>
          <a:stretch>
            <a:fillRect/>
          </a:stretch>
        </p:blipFill>
        <p:spPr bwMode="auto">
          <a:xfrm>
            <a:off x="179512" y="2780928"/>
            <a:ext cx="4032448" cy="2232248"/>
          </a:xfrm>
          <a:prstGeom prst="rect">
            <a:avLst/>
          </a:prstGeom>
          <a:noFill/>
          <a:ln w="9525">
            <a:noFill/>
            <a:miter lim="800000"/>
            <a:headEnd/>
            <a:tailEnd/>
          </a:ln>
        </p:spPr>
      </p:pic>
      <p:sp>
        <p:nvSpPr>
          <p:cNvPr id="5" name="Rectangle 4"/>
          <p:cNvSpPr/>
          <p:nvPr/>
        </p:nvSpPr>
        <p:spPr>
          <a:xfrm>
            <a:off x="467544" y="1844825"/>
            <a:ext cx="3096344" cy="1015663"/>
          </a:xfrm>
          <a:prstGeom prst="rect">
            <a:avLst/>
          </a:prstGeom>
        </p:spPr>
        <p:txBody>
          <a:bodyPr wrap="square">
            <a:spAutoFit/>
          </a:bodyPr>
          <a:lstStyle/>
          <a:p>
            <a:r>
              <a:rPr lang="en-GB" sz="2000" b="1" i="1" dirty="0" smtClean="0"/>
              <a:t>Step1. Generate initial population of n host nests</a:t>
            </a:r>
            <a:endParaRPr lang="en-US" sz="2000" i="1" dirty="0"/>
          </a:p>
        </p:txBody>
      </p:sp>
      <p:sp>
        <p:nvSpPr>
          <p:cNvPr id="6" name="Rectangle 5"/>
          <p:cNvSpPr/>
          <p:nvPr/>
        </p:nvSpPr>
        <p:spPr>
          <a:xfrm>
            <a:off x="179512" y="5085184"/>
            <a:ext cx="4032448" cy="707886"/>
          </a:xfrm>
          <a:prstGeom prst="rect">
            <a:avLst/>
          </a:prstGeom>
        </p:spPr>
        <p:txBody>
          <a:bodyPr wrap="square">
            <a:spAutoFit/>
          </a:bodyPr>
          <a:lstStyle/>
          <a:p>
            <a:r>
              <a:rPr lang="en-GB" sz="2000" b="1" dirty="0" smtClean="0"/>
              <a:t>(𝑎𝑖,𝑟𝑖) : a candidate for optimal parameters</a:t>
            </a:r>
            <a:endParaRPr lang="en-US" sz="2000" b="1" dirty="0"/>
          </a:p>
        </p:txBody>
      </p:sp>
      <p:sp>
        <p:nvSpPr>
          <p:cNvPr id="7" name="Rectangle 6"/>
          <p:cNvSpPr/>
          <p:nvPr/>
        </p:nvSpPr>
        <p:spPr>
          <a:xfrm>
            <a:off x="4644008" y="1700809"/>
            <a:ext cx="4392488" cy="1200329"/>
          </a:xfrm>
          <a:prstGeom prst="rect">
            <a:avLst/>
          </a:prstGeom>
        </p:spPr>
        <p:txBody>
          <a:bodyPr wrap="square">
            <a:spAutoFit/>
          </a:bodyPr>
          <a:lstStyle/>
          <a:p>
            <a:r>
              <a:rPr lang="en-GB" b="1" dirty="0" smtClean="0"/>
              <a:t>Step2. Lay the egg (𝑎𝑘′,𝑏𝑘′) in the k nest.</a:t>
            </a:r>
          </a:p>
          <a:p>
            <a:r>
              <a:rPr lang="en-GB" dirty="0" smtClean="0"/>
              <a:t>• K nest is randomly selected.</a:t>
            </a:r>
          </a:p>
          <a:p>
            <a:r>
              <a:rPr lang="en-GB" dirty="0" smtClean="0"/>
              <a:t>• Cuckoo’s egg is very similar to host egg.</a:t>
            </a:r>
          </a:p>
        </p:txBody>
      </p:sp>
      <p:sp>
        <p:nvSpPr>
          <p:cNvPr id="8" name="Rectangle 7"/>
          <p:cNvSpPr/>
          <p:nvPr/>
        </p:nvSpPr>
        <p:spPr>
          <a:xfrm>
            <a:off x="4716016" y="5157192"/>
            <a:ext cx="4139952" cy="646331"/>
          </a:xfrm>
          <a:prstGeom prst="rect">
            <a:avLst/>
          </a:prstGeom>
        </p:spPr>
        <p:txBody>
          <a:bodyPr wrap="square">
            <a:spAutoFit/>
          </a:bodyPr>
          <a:lstStyle/>
          <a:p>
            <a:r>
              <a:rPr lang="en-US" dirty="0" smtClean="0"/>
              <a:t>𝑎𝑘′=𝑎𝑘+𝑅𝑎𝑛𝑑𝑜𝑚𝑤𝑎𝑙𝑘(L</a:t>
            </a:r>
            <a:r>
              <a:rPr lang="az-Cyrl-AZ" dirty="0" smtClean="0"/>
              <a:t>ѐ</a:t>
            </a:r>
            <a:r>
              <a:rPr lang="en-US" dirty="0" err="1" smtClean="0"/>
              <a:t>vy</a:t>
            </a:r>
            <a:r>
              <a:rPr lang="en-US" dirty="0" smtClean="0"/>
              <a:t> flight)𝑎𝑘</a:t>
            </a:r>
          </a:p>
          <a:p>
            <a:r>
              <a:rPr lang="en-US" dirty="0" smtClean="0"/>
              <a:t>𝑟𝑘′=𝑟𝑘+𝑅𝑎𝑛𝑑𝑜𝑚𝑤𝑎𝑙𝑘(L</a:t>
            </a:r>
            <a:r>
              <a:rPr lang="az-Cyrl-AZ" dirty="0" smtClean="0"/>
              <a:t>ѐ</a:t>
            </a:r>
            <a:r>
              <a:rPr lang="en-US" dirty="0" err="1" smtClean="0"/>
              <a:t>vy</a:t>
            </a:r>
            <a:r>
              <a:rPr lang="en-US" dirty="0" smtClean="0"/>
              <a:t> flight)𝑟𝑘</a:t>
            </a:r>
            <a:endParaRPr lang="en-US" dirty="0"/>
          </a:p>
        </p:txBody>
      </p:sp>
      <p:pic>
        <p:nvPicPr>
          <p:cNvPr id="9218" name="Picture 2"/>
          <p:cNvPicPr>
            <a:picLocks noChangeAspect="1" noChangeArrowheads="1"/>
          </p:cNvPicPr>
          <p:nvPr/>
        </p:nvPicPr>
        <p:blipFill>
          <a:blip r:embed="rId3" cstate="print"/>
          <a:srcRect/>
          <a:stretch>
            <a:fillRect/>
          </a:stretch>
        </p:blipFill>
        <p:spPr bwMode="auto">
          <a:xfrm>
            <a:off x="4932040" y="2996952"/>
            <a:ext cx="4104456" cy="216024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Content Placeholder 3"/>
          <p:cNvSpPr>
            <a:spLocks noGrp="1"/>
          </p:cNvSpPr>
          <p:nvPr>
            <p:ph sz="half" idx="2"/>
          </p:nvPr>
        </p:nvSpPr>
        <p:spPr/>
        <p:txBody>
          <a:bodyPr>
            <a:normAutofit/>
          </a:bodyPr>
          <a:lstStyle/>
          <a:p>
            <a:pPr>
              <a:buNone/>
            </a:pPr>
            <a:r>
              <a:rPr lang="en-GB" b="1" dirty="0" smtClean="0"/>
              <a:t>    </a:t>
            </a:r>
            <a:r>
              <a:rPr lang="en-GB" sz="2000" b="1" dirty="0" smtClean="0"/>
              <a:t>Step4</a:t>
            </a:r>
            <a:r>
              <a:rPr lang="en-GB" sz="2000" dirty="0" smtClean="0"/>
              <a:t>. If the fitness of cuckoo’s egg is better than host </a:t>
            </a:r>
            <a:r>
              <a:rPr lang="en-GB" sz="2000" dirty="0" err="1" smtClean="0"/>
              <a:t>egg,replace</a:t>
            </a:r>
            <a:r>
              <a:rPr lang="en-GB" sz="2000" dirty="0" smtClean="0"/>
              <a:t> the egg in nest k by cuckoo’s egg</a:t>
            </a:r>
            <a:r>
              <a:rPr lang="en-GB" dirty="0" smtClean="0"/>
              <a:t>.</a:t>
            </a:r>
          </a:p>
          <a:p>
            <a:r>
              <a:rPr lang="en-GB" sz="2200" b="1" dirty="0" smtClean="0"/>
              <a:t>Step5.</a:t>
            </a:r>
            <a:r>
              <a:rPr lang="en-GB" sz="2200" dirty="0" smtClean="0"/>
              <a:t> If host bird notice it, the nest is abandoned and new one is built. </a:t>
            </a:r>
          </a:p>
        </p:txBody>
      </p:sp>
      <p:sp>
        <p:nvSpPr>
          <p:cNvPr id="5" name="Rectangle 4"/>
          <p:cNvSpPr/>
          <p:nvPr/>
        </p:nvSpPr>
        <p:spPr>
          <a:xfrm flipH="1">
            <a:off x="467544" y="2060848"/>
            <a:ext cx="3960440" cy="1323439"/>
          </a:xfrm>
          <a:prstGeom prst="rect">
            <a:avLst/>
          </a:prstGeom>
        </p:spPr>
        <p:txBody>
          <a:bodyPr wrap="square">
            <a:spAutoFit/>
          </a:bodyPr>
          <a:lstStyle/>
          <a:p>
            <a:r>
              <a:rPr lang="en-GB" sz="2000" b="1" dirty="0" smtClean="0"/>
              <a:t>Step3. </a:t>
            </a:r>
            <a:r>
              <a:rPr lang="en-GB" sz="2000" dirty="0" smtClean="0"/>
              <a:t>Compare the fitness of cuckoo’s egg with the fitness of</a:t>
            </a:r>
          </a:p>
          <a:p>
            <a:r>
              <a:rPr lang="en-US" sz="2000" dirty="0" smtClean="0"/>
              <a:t>the host egg. </a:t>
            </a:r>
            <a:r>
              <a:rPr lang="en-GB" sz="2000" dirty="0" smtClean="0"/>
              <a:t>Root Mean Square Error (RMSE)</a:t>
            </a:r>
            <a:endParaRPr lang="en-US" sz="2000" dirty="0"/>
          </a:p>
        </p:txBody>
      </p:sp>
      <p:pic>
        <p:nvPicPr>
          <p:cNvPr id="10242" name="Picture 2"/>
          <p:cNvPicPr>
            <a:picLocks noGrp="1" noChangeAspect="1" noChangeArrowheads="1"/>
          </p:cNvPicPr>
          <p:nvPr>
            <p:ph sz="half" idx="1"/>
          </p:nvPr>
        </p:nvPicPr>
        <p:blipFill>
          <a:blip r:embed="rId2" cstate="print"/>
          <a:srcRect/>
          <a:stretch>
            <a:fillRect/>
          </a:stretch>
        </p:blipFill>
        <p:spPr bwMode="auto">
          <a:xfrm>
            <a:off x="971600" y="3861048"/>
            <a:ext cx="2592288" cy="208823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Application of the CS Algorithm</a:t>
            </a:r>
            <a:endParaRPr lang="en-US" dirty="0"/>
          </a:p>
        </p:txBody>
      </p:sp>
      <p:sp>
        <p:nvSpPr>
          <p:cNvPr id="3" name="Content Placeholder 2"/>
          <p:cNvSpPr>
            <a:spLocks noGrp="1"/>
          </p:cNvSpPr>
          <p:nvPr>
            <p:ph idx="1"/>
          </p:nvPr>
        </p:nvSpPr>
        <p:spPr/>
        <p:txBody>
          <a:bodyPr/>
          <a:lstStyle/>
          <a:p>
            <a:r>
              <a:rPr lang="en-US" b="1" dirty="0" smtClean="0"/>
              <a:t>Engineering</a:t>
            </a:r>
            <a:r>
              <a:rPr lang="en-US" dirty="0" smtClean="0"/>
              <a:t> optimization problems</a:t>
            </a:r>
          </a:p>
          <a:p>
            <a:r>
              <a:rPr lang="en-GB" dirty="0" smtClean="0"/>
              <a:t>NP hard combinatorial optimization problems</a:t>
            </a:r>
          </a:p>
          <a:p>
            <a:r>
              <a:rPr lang="en-GB" b="1" dirty="0" smtClean="0"/>
              <a:t>Data fusion in wireless sensor networks</a:t>
            </a:r>
          </a:p>
          <a:p>
            <a:r>
              <a:rPr lang="en-US" b="1" dirty="0" err="1" smtClean="0"/>
              <a:t>Nanoelectronic</a:t>
            </a:r>
            <a:r>
              <a:rPr lang="en-US" b="1" dirty="0" smtClean="0"/>
              <a:t> technology </a:t>
            </a:r>
            <a:r>
              <a:rPr lang="en-US" dirty="0" smtClean="0"/>
              <a:t>based operation-amplifier</a:t>
            </a:r>
          </a:p>
          <a:p>
            <a:pPr>
              <a:buNone/>
            </a:pPr>
            <a:r>
              <a:rPr lang="en-US" dirty="0" smtClean="0"/>
              <a:t>    (OP-AMP)</a:t>
            </a:r>
          </a:p>
          <a:p>
            <a:r>
              <a:rPr lang="en-US" b="1" dirty="0" smtClean="0"/>
              <a:t>Train neural network</a:t>
            </a:r>
          </a:p>
          <a:p>
            <a:r>
              <a:rPr lang="en-US" dirty="0" smtClean="0"/>
              <a:t>Manufacturing scheduling</a:t>
            </a:r>
          </a:p>
          <a:p>
            <a:r>
              <a:rPr lang="en-US" dirty="0" smtClean="0"/>
              <a:t>Nurse scheduling problem</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Artificial Bee Colony</a:t>
            </a:r>
            <a:endParaRPr lang="en-US" u="sng" dirty="0"/>
          </a:p>
        </p:txBody>
      </p:sp>
      <p:sp>
        <p:nvSpPr>
          <p:cNvPr id="3" name="Content Placeholder 2"/>
          <p:cNvSpPr>
            <a:spLocks noGrp="1"/>
          </p:cNvSpPr>
          <p:nvPr>
            <p:ph idx="1"/>
          </p:nvPr>
        </p:nvSpPr>
        <p:spPr/>
        <p:txBody>
          <a:bodyPr>
            <a:normAutofit/>
          </a:bodyPr>
          <a:lstStyle/>
          <a:p>
            <a:r>
              <a:rPr lang="en-US" dirty="0" smtClean="0"/>
              <a:t>Defined </a:t>
            </a:r>
            <a:r>
              <a:rPr lang="en-GB" dirty="0" smtClean="0"/>
              <a:t>algorithms by </a:t>
            </a:r>
            <a:r>
              <a:rPr lang="en-GB" b="1" dirty="0" err="1" smtClean="0"/>
              <a:t>Dervis</a:t>
            </a:r>
            <a:r>
              <a:rPr lang="en-GB" b="1" dirty="0" smtClean="0"/>
              <a:t> </a:t>
            </a:r>
            <a:r>
              <a:rPr lang="en-GB" b="1" dirty="0" err="1" smtClean="0"/>
              <a:t>Karaboga</a:t>
            </a:r>
            <a:r>
              <a:rPr lang="en-GB" b="1" dirty="0" smtClean="0"/>
              <a:t> </a:t>
            </a:r>
            <a:r>
              <a:rPr lang="en-GB" dirty="0" smtClean="0"/>
              <a:t>in 2005, motivated by the intelligent </a:t>
            </a:r>
            <a:r>
              <a:rPr lang="en-US" dirty="0" smtClean="0"/>
              <a:t>behavior of honey bees.</a:t>
            </a:r>
          </a:p>
          <a:p>
            <a:r>
              <a:rPr lang="en-US" dirty="0" smtClean="0"/>
              <a:t>ABC as an </a:t>
            </a:r>
            <a:r>
              <a:rPr lang="en-GB" dirty="0" smtClean="0"/>
              <a:t>optimization tool provides a </a:t>
            </a:r>
            <a:r>
              <a:rPr lang="en-GB" b="1" dirty="0" smtClean="0"/>
              <a:t>population-based search </a:t>
            </a:r>
            <a:r>
              <a:rPr lang="en-GB" dirty="0" smtClean="0"/>
              <a:t>procedure in which individuals called foods positions are modified by the artificial bees with time and the bee’s aim is to discover the places of food sources with high nectar amount and finally the one with the highest nectar.</a:t>
            </a:r>
            <a:endParaRPr lang="en-US" dirty="0" smtClean="0"/>
          </a:p>
          <a:p>
            <a:r>
              <a:rPr lang="en-GB" dirty="0" smtClean="0"/>
              <a:t>It based on the foraging </a:t>
            </a:r>
            <a:r>
              <a:rPr lang="en-GB" dirty="0" err="1" smtClean="0"/>
              <a:t>behavior</a:t>
            </a:r>
            <a:r>
              <a:rPr lang="en-GB" dirty="0" smtClean="0"/>
              <a:t> of  </a:t>
            </a:r>
            <a:r>
              <a:rPr lang="en-US" dirty="0" smtClean="0"/>
              <a:t>honey bee colonies.</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a:t>
            </a:r>
            <a:endParaRPr lang="en-US" dirty="0"/>
          </a:p>
        </p:txBody>
      </p:sp>
      <p:sp>
        <p:nvSpPr>
          <p:cNvPr id="3" name="Content Placeholder 2"/>
          <p:cNvSpPr>
            <a:spLocks noGrp="1"/>
          </p:cNvSpPr>
          <p:nvPr>
            <p:ph idx="1"/>
          </p:nvPr>
        </p:nvSpPr>
        <p:spPr/>
        <p:txBody>
          <a:bodyPr>
            <a:normAutofit fontScale="85000" lnSpcReduction="10000"/>
          </a:bodyPr>
          <a:lstStyle/>
          <a:p>
            <a:r>
              <a:rPr lang="en-GB" dirty="0" smtClean="0"/>
              <a:t>Nature inspired algorithms such as </a:t>
            </a:r>
            <a:r>
              <a:rPr lang="en-GB" b="1" dirty="0" smtClean="0"/>
              <a:t>Swarm-Intelligence and Bio-Inspired </a:t>
            </a:r>
            <a:r>
              <a:rPr lang="en-GB" dirty="0" smtClean="0"/>
              <a:t>are intelligent because by observing their </a:t>
            </a:r>
            <a:r>
              <a:rPr lang="en-GB" b="1" dirty="0" smtClean="0"/>
              <a:t>previous moves </a:t>
            </a:r>
            <a:r>
              <a:rPr lang="en-GB" dirty="0" smtClean="0"/>
              <a:t>they improve their performances. </a:t>
            </a:r>
          </a:p>
          <a:p>
            <a:r>
              <a:rPr lang="en-GB" dirty="0" smtClean="0"/>
              <a:t>As there is </a:t>
            </a:r>
            <a:r>
              <a:rPr lang="en-GB" b="1" dirty="0" smtClean="0"/>
              <a:t>no</a:t>
            </a:r>
            <a:r>
              <a:rPr lang="en-GB" dirty="0" smtClean="0"/>
              <a:t> </a:t>
            </a:r>
            <a:r>
              <a:rPr lang="en-GB" b="1" dirty="0" smtClean="0"/>
              <a:t>earnest that resul</a:t>
            </a:r>
            <a:r>
              <a:rPr lang="en-GB" dirty="0" smtClean="0"/>
              <a:t>t can be obtained, thus we use optimization tools to acquire </a:t>
            </a:r>
            <a:r>
              <a:rPr lang="en-GB" b="1" dirty="0" smtClean="0"/>
              <a:t>optimal solution</a:t>
            </a:r>
            <a:r>
              <a:rPr lang="en-GB" dirty="0" smtClean="0"/>
              <a:t>. By using various optimization techniques we can solve many problems by trials and errors. </a:t>
            </a:r>
          </a:p>
          <a:p>
            <a:r>
              <a:rPr lang="en-GB" dirty="0" smtClean="0"/>
              <a:t>Due to high efficiency of </a:t>
            </a:r>
            <a:r>
              <a:rPr lang="en-GB" b="1" dirty="0" smtClean="0"/>
              <a:t>new emerging algorithms </a:t>
            </a:r>
            <a:r>
              <a:rPr lang="en-GB" dirty="0" smtClean="0"/>
              <a:t>namely particle swarm optimization, </a:t>
            </a:r>
            <a:r>
              <a:rPr lang="en-GB" b="1" dirty="0" smtClean="0"/>
              <a:t>cuckoo search and firefly algorithm </a:t>
            </a:r>
            <a:r>
              <a:rPr lang="en-GB" dirty="0" smtClean="0"/>
              <a:t>have been accepted.</a:t>
            </a:r>
          </a:p>
          <a:p>
            <a:r>
              <a:rPr lang="en-GB" b="1" dirty="0" smtClean="0"/>
              <a:t>Nature plays an important role</a:t>
            </a:r>
            <a:r>
              <a:rPr lang="en-GB" dirty="0" smtClean="0"/>
              <a:t> in different human activities as well as it is ample source of </a:t>
            </a:r>
            <a:r>
              <a:rPr lang="en-GB" dirty="0" err="1" smtClean="0"/>
              <a:t>inspiration.Therefore</a:t>
            </a:r>
            <a:r>
              <a:rPr lang="en-GB" dirty="0" smtClean="0"/>
              <a:t>, algorithms based on nature are called Nature Inspired Algorithms (NIAs).</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GB" dirty="0" smtClean="0"/>
              <a:t> </a:t>
            </a:r>
            <a:endParaRPr lang="en-US" dirty="0"/>
          </a:p>
        </p:txBody>
      </p:sp>
      <p:sp>
        <p:nvSpPr>
          <p:cNvPr id="4" name="Rectangle 3"/>
          <p:cNvSpPr/>
          <p:nvPr/>
        </p:nvSpPr>
        <p:spPr>
          <a:xfrm>
            <a:off x="755576" y="2276872"/>
            <a:ext cx="6102424" cy="2585323"/>
          </a:xfrm>
          <a:prstGeom prst="rect">
            <a:avLst/>
          </a:prstGeom>
        </p:spPr>
        <p:txBody>
          <a:bodyPr wrap="square">
            <a:spAutoFit/>
          </a:bodyPr>
          <a:lstStyle/>
          <a:p>
            <a:r>
              <a:rPr lang="en-GB" b="1" dirty="0" smtClean="0"/>
              <a:t>Bee system consists of two essential components</a:t>
            </a:r>
          </a:p>
          <a:p>
            <a:pPr>
              <a:buFont typeface="Arial" pitchFamily="34" charset="0"/>
              <a:buChar char="•"/>
            </a:pPr>
            <a:r>
              <a:rPr lang="en-US" sz="2400" dirty="0" smtClean="0"/>
              <a:t> Food Sources</a:t>
            </a:r>
          </a:p>
          <a:p>
            <a:pPr>
              <a:buFont typeface="Arial" pitchFamily="34" charset="0"/>
              <a:buChar char="•"/>
            </a:pPr>
            <a:r>
              <a:rPr lang="en-GB" sz="2400" dirty="0" smtClean="0"/>
              <a:t>The artificial bee colony contains </a:t>
            </a:r>
            <a:r>
              <a:rPr lang="en-US" sz="2400" dirty="0" smtClean="0"/>
              <a:t>three        groups:</a:t>
            </a:r>
          </a:p>
          <a:p>
            <a:r>
              <a:rPr lang="en-US" sz="2400" dirty="0" smtClean="0">
                <a:sym typeface="Wingdings" pitchFamily="2" charset="2"/>
              </a:rPr>
              <a:t>   </a:t>
            </a:r>
            <a:r>
              <a:rPr lang="en-US" sz="2400" dirty="0" smtClean="0"/>
              <a:t>Scouts</a:t>
            </a:r>
          </a:p>
          <a:p>
            <a:r>
              <a:rPr lang="en-US" sz="2400" dirty="0" smtClean="0">
                <a:sym typeface="Wingdings" pitchFamily="2" charset="2"/>
              </a:rPr>
              <a:t>   </a:t>
            </a:r>
            <a:r>
              <a:rPr lang="en-US" sz="2400" dirty="0" smtClean="0"/>
              <a:t>Onlookers</a:t>
            </a:r>
          </a:p>
          <a:p>
            <a:r>
              <a:rPr lang="en-US" sz="2400" dirty="0" smtClean="0">
                <a:sym typeface="Wingdings" pitchFamily="2" charset="2"/>
              </a:rPr>
              <a:t>   </a:t>
            </a:r>
            <a:r>
              <a:rPr lang="en-US" sz="2400" dirty="0" smtClean="0"/>
              <a:t>Employed bees</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GB" dirty="0" smtClean="0"/>
              <a:t>•An employed bee produces a </a:t>
            </a:r>
            <a:r>
              <a:rPr lang="en-US" dirty="0" smtClean="0"/>
              <a:t>modification on the position (solution) </a:t>
            </a:r>
            <a:r>
              <a:rPr lang="en-GB" dirty="0" smtClean="0"/>
              <a:t>her memory depending on the nectar amount (fitness value) of the new </a:t>
            </a:r>
            <a:r>
              <a:rPr lang="en-US" dirty="0" smtClean="0"/>
              <a:t>source.</a:t>
            </a:r>
          </a:p>
          <a:p>
            <a:r>
              <a:rPr lang="en-GB" dirty="0" smtClean="0"/>
              <a:t>Provided that the nectar amount of the new one is higher than that of the previous one, the bee memorizes the new position and forgets the old one.</a:t>
            </a:r>
          </a:p>
          <a:p>
            <a:r>
              <a:rPr lang="en-GB" dirty="0" smtClean="0"/>
              <a:t>After all employed bees complete the search process, they share the nectar information of the food sources and their position information with the onlooker bees on the dance area.</a:t>
            </a:r>
          </a:p>
          <a:p>
            <a:r>
              <a:rPr lang="en-GB" dirty="0" smtClean="0"/>
              <a:t>An onlooker bee evaluates the nectar information taken from all employed bees and chooses a food source with a probability related to its nectar amount</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TextBox 3"/>
          <p:cNvSpPr txBox="1"/>
          <p:nvPr/>
        </p:nvSpPr>
        <p:spPr>
          <a:xfrm>
            <a:off x="323529" y="1988840"/>
            <a:ext cx="4104456" cy="923330"/>
          </a:xfrm>
          <a:prstGeom prst="rect">
            <a:avLst/>
          </a:prstGeom>
          <a:noFill/>
        </p:spPr>
        <p:txBody>
          <a:bodyPr wrap="square" rtlCol="0">
            <a:spAutoFit/>
          </a:bodyPr>
          <a:lstStyle/>
          <a:p>
            <a:r>
              <a:rPr lang="en-GB" dirty="0" smtClean="0"/>
              <a:t>In order to produce a candidate food</a:t>
            </a:r>
          </a:p>
          <a:p>
            <a:r>
              <a:rPr lang="en-GB" dirty="0" smtClean="0"/>
              <a:t>position from the old one in memory,</a:t>
            </a:r>
          </a:p>
          <a:p>
            <a:r>
              <a:rPr lang="en-GB" dirty="0" smtClean="0"/>
              <a:t>the ABC uses the following expression</a:t>
            </a:r>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683568" y="3429000"/>
            <a:ext cx="2695575" cy="476250"/>
          </a:xfrm>
          <a:prstGeom prst="rect">
            <a:avLst/>
          </a:prstGeom>
          <a:noFill/>
          <a:ln w="9525">
            <a:noFill/>
            <a:miter lim="800000"/>
            <a:headEnd/>
            <a:tailEnd/>
          </a:ln>
        </p:spPr>
      </p:pic>
      <p:sp>
        <p:nvSpPr>
          <p:cNvPr id="6" name="TextBox 5"/>
          <p:cNvSpPr txBox="1"/>
          <p:nvPr/>
        </p:nvSpPr>
        <p:spPr>
          <a:xfrm>
            <a:off x="179512" y="4221088"/>
            <a:ext cx="4392488" cy="1477328"/>
          </a:xfrm>
          <a:prstGeom prst="rect">
            <a:avLst/>
          </a:prstGeom>
          <a:noFill/>
        </p:spPr>
        <p:txBody>
          <a:bodyPr wrap="square" rtlCol="0">
            <a:spAutoFit/>
          </a:bodyPr>
          <a:lstStyle/>
          <a:p>
            <a:r>
              <a:rPr lang="en-US" dirty="0" smtClean="0"/>
              <a:t>where k ∈ {1, 2,..., SN} and j ∈ {1, 2,...,D}</a:t>
            </a:r>
          </a:p>
          <a:p>
            <a:r>
              <a:rPr lang="en-US" dirty="0" smtClean="0"/>
              <a:t>are randomly chosen indexes.</a:t>
            </a:r>
          </a:p>
          <a:p>
            <a:r>
              <a:rPr lang="en-GB" dirty="0" smtClean="0"/>
              <a:t>k is determined randomly, it has to be</a:t>
            </a:r>
          </a:p>
          <a:p>
            <a:r>
              <a:rPr lang="en-US" dirty="0" smtClean="0"/>
              <a:t>different from </a:t>
            </a:r>
            <a:r>
              <a:rPr lang="en-US" dirty="0" err="1" smtClean="0"/>
              <a:t>i</a:t>
            </a:r>
            <a:r>
              <a:rPr lang="en-US" dirty="0" smtClean="0"/>
              <a:t>.</a:t>
            </a:r>
          </a:p>
          <a:p>
            <a:r>
              <a:rPr lang="en-GB" dirty="0" err="1" smtClean="0"/>
              <a:t>φi,j</a:t>
            </a:r>
            <a:r>
              <a:rPr lang="en-GB" dirty="0" smtClean="0"/>
              <a:t> is a random number between [-1, 1].</a:t>
            </a:r>
            <a:endParaRPr lang="en-US" dirty="0"/>
          </a:p>
        </p:txBody>
      </p:sp>
      <p:sp>
        <p:nvSpPr>
          <p:cNvPr id="8" name="TextBox 7"/>
          <p:cNvSpPr txBox="1"/>
          <p:nvPr/>
        </p:nvSpPr>
        <p:spPr>
          <a:xfrm>
            <a:off x="4788024" y="1916832"/>
            <a:ext cx="4818192" cy="1200329"/>
          </a:xfrm>
          <a:prstGeom prst="rect">
            <a:avLst/>
          </a:prstGeom>
          <a:noFill/>
        </p:spPr>
        <p:txBody>
          <a:bodyPr wrap="square" rtlCol="0">
            <a:spAutoFit/>
          </a:bodyPr>
          <a:lstStyle/>
          <a:p>
            <a:r>
              <a:rPr lang="en-GB" dirty="0" smtClean="0"/>
              <a:t>An artificial onlooker bee chooses a</a:t>
            </a:r>
          </a:p>
          <a:p>
            <a:r>
              <a:rPr lang="en-GB" dirty="0" smtClean="0"/>
              <a:t>food source depending on the</a:t>
            </a:r>
          </a:p>
          <a:p>
            <a:r>
              <a:rPr lang="en-GB" dirty="0" smtClean="0"/>
              <a:t>probability value associated with that</a:t>
            </a:r>
          </a:p>
          <a:p>
            <a:r>
              <a:rPr lang="en-US" dirty="0" smtClean="0"/>
              <a:t>food source, pi ,</a:t>
            </a:r>
            <a:endParaRPr lang="en-US" dirty="0"/>
          </a:p>
        </p:txBody>
      </p:sp>
      <p:pic>
        <p:nvPicPr>
          <p:cNvPr id="5123" name="Picture 3"/>
          <p:cNvPicPr>
            <a:picLocks noChangeAspect="1" noChangeArrowheads="1"/>
          </p:cNvPicPr>
          <p:nvPr/>
        </p:nvPicPr>
        <p:blipFill>
          <a:blip r:embed="rId3" cstate="print"/>
          <a:srcRect/>
          <a:stretch>
            <a:fillRect/>
          </a:stretch>
        </p:blipFill>
        <p:spPr bwMode="auto">
          <a:xfrm>
            <a:off x="5508104" y="3356992"/>
            <a:ext cx="2095500" cy="1057275"/>
          </a:xfrm>
          <a:prstGeom prst="rect">
            <a:avLst/>
          </a:prstGeom>
          <a:noFill/>
          <a:ln w="9525">
            <a:noFill/>
            <a:miter lim="800000"/>
            <a:headEnd/>
            <a:tailEnd/>
          </a:ln>
        </p:spPr>
      </p:pic>
      <p:sp>
        <p:nvSpPr>
          <p:cNvPr id="10" name="TextBox 9"/>
          <p:cNvSpPr txBox="1"/>
          <p:nvPr/>
        </p:nvSpPr>
        <p:spPr>
          <a:xfrm>
            <a:off x="5148065" y="4509120"/>
            <a:ext cx="3312368" cy="1477328"/>
          </a:xfrm>
          <a:prstGeom prst="rect">
            <a:avLst/>
          </a:prstGeom>
          <a:noFill/>
        </p:spPr>
        <p:txBody>
          <a:bodyPr wrap="square" rtlCol="0">
            <a:spAutoFit/>
          </a:bodyPr>
          <a:lstStyle/>
          <a:p>
            <a:r>
              <a:rPr lang="en-GB" b="1" dirty="0" err="1" smtClean="0"/>
              <a:t>fiti</a:t>
            </a:r>
            <a:r>
              <a:rPr lang="en-GB" b="1" dirty="0" smtClean="0"/>
              <a:t> is the fitness value of the</a:t>
            </a:r>
          </a:p>
          <a:p>
            <a:r>
              <a:rPr lang="en-US" b="1" dirty="0" smtClean="0"/>
              <a:t>solution </a:t>
            </a:r>
            <a:r>
              <a:rPr lang="en-US" b="1" dirty="0" err="1" smtClean="0"/>
              <a:t>i</a:t>
            </a:r>
            <a:endParaRPr lang="en-US" b="1" dirty="0" smtClean="0"/>
          </a:p>
          <a:p>
            <a:r>
              <a:rPr lang="en-GB" b="1" dirty="0" smtClean="0"/>
              <a:t>SN is the number of food</a:t>
            </a:r>
          </a:p>
          <a:p>
            <a:r>
              <a:rPr lang="en-GB" b="1" dirty="0" smtClean="0"/>
              <a:t>sources</a:t>
            </a:r>
            <a:r>
              <a:rPr lang="en-GB" dirty="0" smtClean="0"/>
              <a:t> which is equal to the</a:t>
            </a:r>
          </a:p>
          <a:p>
            <a:r>
              <a:rPr lang="en-GB" dirty="0" smtClean="0"/>
              <a:t>number of employed bees (BN).</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smtClean="0"/>
              <a:t>Application of ABC</a:t>
            </a:r>
            <a:endParaRPr lang="en-US" dirty="0"/>
          </a:p>
        </p:txBody>
      </p:sp>
      <p:sp>
        <p:nvSpPr>
          <p:cNvPr id="3" name="Rectangle 2"/>
          <p:cNvSpPr/>
          <p:nvPr/>
        </p:nvSpPr>
        <p:spPr>
          <a:xfrm>
            <a:off x="395536" y="2492896"/>
            <a:ext cx="6462464" cy="1631216"/>
          </a:xfrm>
          <a:prstGeom prst="rect">
            <a:avLst/>
          </a:prstGeom>
        </p:spPr>
        <p:txBody>
          <a:bodyPr wrap="square">
            <a:spAutoFit/>
          </a:bodyPr>
          <a:lstStyle/>
          <a:p>
            <a:pPr marL="457200" lvl="0" indent="-311150">
              <a:buSzPts val="1300"/>
              <a:buFont typeface="Arial" pitchFamily="34" charset="0"/>
              <a:buChar char="•"/>
            </a:pPr>
            <a:r>
              <a:rPr lang="en-GB" sz="2000" dirty="0" smtClean="0"/>
              <a:t> Neural Network Training </a:t>
            </a:r>
          </a:p>
          <a:p>
            <a:pPr marL="457200" lvl="0" indent="-311150">
              <a:buSzPts val="1300"/>
              <a:buFont typeface="Arial" pitchFamily="34" charset="0"/>
              <a:buChar char="•"/>
            </a:pPr>
            <a:r>
              <a:rPr lang="en-GB" sz="2000" dirty="0" smtClean="0"/>
              <a:t>Image Processing Applications.</a:t>
            </a:r>
          </a:p>
          <a:p>
            <a:pPr marL="457200" lvl="0" indent="-311150">
              <a:buSzPts val="1300"/>
              <a:buFont typeface="Arial" pitchFamily="34" charset="0"/>
              <a:buChar char="•"/>
            </a:pPr>
            <a:r>
              <a:rPr lang="en-GB" sz="2000" dirty="0" smtClean="0"/>
              <a:t>TSP.</a:t>
            </a:r>
          </a:p>
          <a:p>
            <a:pPr marL="457200" lvl="0" indent="-311150">
              <a:buSzPts val="1300"/>
              <a:buFont typeface="Arial" pitchFamily="34" charset="0"/>
              <a:buChar char="•"/>
            </a:pPr>
            <a:r>
              <a:rPr lang="en-GB" sz="2000" dirty="0" smtClean="0"/>
              <a:t>Graph </a:t>
            </a:r>
            <a:r>
              <a:rPr lang="en-GB" sz="2000" dirty="0" err="1" smtClean="0"/>
              <a:t>coloring</a:t>
            </a:r>
            <a:r>
              <a:rPr lang="en-GB" sz="2000" dirty="0" smtClean="0"/>
              <a:t>.</a:t>
            </a:r>
          </a:p>
          <a:p>
            <a:pPr marL="457200" lvl="0" indent="-311150">
              <a:buSzPts val="1300"/>
              <a:buFont typeface="Arial" pitchFamily="34" charset="0"/>
              <a:buChar char="•"/>
            </a:pPr>
            <a:r>
              <a:rPr lang="en-GB" sz="2000" dirty="0" smtClean="0"/>
              <a:t>Solving Sudoku.</a:t>
            </a:r>
            <a:endParaRPr lang="en-GB" sz="20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15816" y="3356992"/>
            <a:ext cx="2366930" cy="584775"/>
          </a:xfrm>
          <a:prstGeom prst="rect">
            <a:avLst/>
          </a:prstGeom>
          <a:noFill/>
        </p:spPr>
        <p:txBody>
          <a:bodyPr wrap="none" rtlCol="0">
            <a:spAutoFit/>
          </a:bodyPr>
          <a:lstStyle/>
          <a:p>
            <a:r>
              <a:rPr lang="en-GB" sz="3200" b="1" dirty="0" smtClean="0"/>
              <a:t>Thank You!</a:t>
            </a:r>
            <a:endParaRPr lang="en-US" sz="3200"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Classification Of NIA</a:t>
            </a:r>
            <a:endParaRPr lang="en-US" dirty="0"/>
          </a:p>
        </p:txBody>
      </p:sp>
      <p:pic>
        <p:nvPicPr>
          <p:cNvPr id="4" name="Content Placeholder 3" descr="2019-02-19.png"/>
          <p:cNvPicPr>
            <a:picLocks noGrp="1" noChangeAspect="1"/>
          </p:cNvPicPr>
          <p:nvPr>
            <p:ph idx="1"/>
          </p:nvPr>
        </p:nvPicPr>
        <p:blipFill>
          <a:blip r:embed="rId2" cstate="print"/>
          <a:stretch>
            <a:fillRect/>
          </a:stretch>
        </p:blipFill>
        <p:spPr>
          <a:xfrm>
            <a:off x="1007132" y="1935163"/>
            <a:ext cx="7129735" cy="4389437"/>
          </a:xfr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ANT COLONY </a:t>
            </a:r>
            <a:endParaRPr lang="en-US" dirty="0"/>
          </a:p>
        </p:txBody>
      </p:sp>
      <p:pic>
        <p:nvPicPr>
          <p:cNvPr id="4" name="Picture 6" descr="ant2"/>
          <p:cNvPicPr>
            <a:picLocks noGrp="1" noChangeAspect="1" noChangeArrowheads="1"/>
          </p:cNvPicPr>
          <p:nvPr>
            <p:ph idx="1"/>
          </p:nvPr>
        </p:nvPicPr>
        <p:blipFill>
          <a:blip r:embed="rId2" cstate="print"/>
          <a:stretch>
            <a:fillRect/>
          </a:stretch>
        </p:blipFill>
        <p:spPr bwMode="auto">
          <a:xfrm>
            <a:off x="2339752" y="2351931"/>
            <a:ext cx="5345483" cy="4389437"/>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a:t>
            </a:r>
            <a:endParaRPr lang="en-US" dirty="0"/>
          </a:p>
        </p:txBody>
      </p:sp>
      <p:sp>
        <p:nvSpPr>
          <p:cNvPr id="3" name="Content Placeholder 2"/>
          <p:cNvSpPr>
            <a:spLocks noGrp="1"/>
          </p:cNvSpPr>
          <p:nvPr>
            <p:ph idx="1"/>
          </p:nvPr>
        </p:nvSpPr>
        <p:spPr>
          <a:xfrm>
            <a:off x="395536" y="1844824"/>
            <a:ext cx="8291264" cy="4464496"/>
          </a:xfrm>
        </p:spPr>
        <p:txBody>
          <a:bodyPr>
            <a:normAutofit/>
          </a:bodyPr>
          <a:lstStyle/>
          <a:p>
            <a:r>
              <a:rPr lang="en-GB" sz="2400" dirty="0" smtClean="0">
                <a:latin typeface="Franklin Gothic Book" pitchFamily="34" charset="0"/>
              </a:rPr>
              <a:t>ACO is a probabilistic technique  for solving p</a:t>
            </a:r>
            <a:r>
              <a:rPr lang="en-GB" sz="2400" b="1" i="1" dirty="0" smtClean="0">
                <a:latin typeface="Franklin Gothic Book" pitchFamily="34" charset="0"/>
              </a:rPr>
              <a:t>roblems </a:t>
            </a:r>
            <a:r>
              <a:rPr lang="en-GB" sz="2400" dirty="0" smtClean="0">
                <a:latin typeface="Franklin Gothic Book" pitchFamily="34" charset="0"/>
              </a:rPr>
              <a:t>which can be reduced to finding </a:t>
            </a:r>
            <a:r>
              <a:rPr lang="en-GB" sz="2400" b="1" i="1" dirty="0" smtClean="0">
                <a:latin typeface="Franklin Gothic Book" pitchFamily="34" charset="0"/>
              </a:rPr>
              <a:t>good paths </a:t>
            </a:r>
            <a:r>
              <a:rPr lang="en-GB" sz="2400" dirty="0" smtClean="0">
                <a:latin typeface="Franklin Gothic Book" pitchFamily="34" charset="0"/>
              </a:rPr>
              <a:t>through graphs.</a:t>
            </a:r>
          </a:p>
          <a:p>
            <a:r>
              <a:rPr lang="en-GB" sz="2400" dirty="0" smtClean="0">
                <a:latin typeface="Franklin Gothic Book" pitchFamily="34" charset="0"/>
              </a:rPr>
              <a:t>The original </a:t>
            </a:r>
            <a:r>
              <a:rPr lang="en-GB" sz="2400" b="1" dirty="0" smtClean="0">
                <a:latin typeface="Franklin Gothic Book" pitchFamily="34" charset="0"/>
              </a:rPr>
              <a:t>idea</a:t>
            </a:r>
            <a:r>
              <a:rPr lang="en-GB" sz="2400" dirty="0" smtClean="0">
                <a:latin typeface="Franklin Gothic Book" pitchFamily="34" charset="0"/>
              </a:rPr>
              <a:t> has since diversified to solve a wider class of </a:t>
            </a:r>
            <a:r>
              <a:rPr lang="en-GB" sz="2400" b="1" dirty="0" smtClean="0">
                <a:latin typeface="Franklin Gothic Book" pitchFamily="34" charset="0"/>
              </a:rPr>
              <a:t>numerical problems.</a:t>
            </a:r>
          </a:p>
          <a:p>
            <a:r>
              <a:rPr lang="en-GB" sz="2400" b="1" dirty="0" smtClean="0">
                <a:latin typeface="Franklin Gothic Book" pitchFamily="34" charset="0"/>
              </a:rPr>
              <a:t>Ad-Hoc</a:t>
            </a:r>
            <a:r>
              <a:rPr lang="en-GB" sz="2400" dirty="0" smtClean="0">
                <a:latin typeface="Franklin Gothic Book" pitchFamily="34" charset="0"/>
              </a:rPr>
              <a:t> implies that the network does not depend on any pre-existing infrastructure such as </a:t>
            </a:r>
            <a:r>
              <a:rPr lang="en-US" sz="2400" dirty="0" smtClean="0">
                <a:latin typeface="Franklin Gothic Book" pitchFamily="34" charset="0"/>
              </a:rPr>
              <a:t>routers.(MTPR)</a:t>
            </a:r>
            <a:endParaRPr lang="en-GB" sz="2400" dirty="0" smtClean="0">
              <a:latin typeface="Franklin Gothic Book" pitchFamily="34" charset="0"/>
            </a:endParaRPr>
          </a:p>
          <a:p>
            <a:r>
              <a:rPr lang="en-US" sz="2400" dirty="0" smtClean="0">
                <a:latin typeface="Franklin Gothic Book" pitchFamily="34" charset="0"/>
              </a:rPr>
              <a:t>THE WHOLE CONCEPT OF ANT COLONY OPTIMIZATION </a:t>
            </a:r>
            <a:r>
              <a:rPr lang="en-GB" sz="2400" dirty="0" smtClean="0">
                <a:latin typeface="Franklin Gothic Book" pitchFamily="34" charset="0"/>
              </a:rPr>
              <a:t>IS TO </a:t>
            </a:r>
            <a:r>
              <a:rPr lang="en-GB" sz="2400" b="1" dirty="0" smtClean="0">
                <a:latin typeface="Franklin Gothic Book" pitchFamily="34" charset="0"/>
              </a:rPr>
              <a:t>MINIMIZE THE PATH </a:t>
            </a:r>
            <a:r>
              <a:rPr lang="en-US" sz="2400" dirty="0" smtClean="0">
                <a:latin typeface="Franklin Gothic Book" pitchFamily="34" charset="0"/>
              </a:rPr>
              <a:t>AND POWER CONSUMPTION.</a:t>
            </a:r>
          </a:p>
          <a:p>
            <a:endParaRPr lang="en-US" dirty="0" smtClean="0"/>
          </a:p>
          <a:p>
            <a:endParaRPr lang="en-GB" dirty="0" smtClean="0"/>
          </a:p>
          <a:p>
            <a:pPr>
              <a:buNone/>
            </a:pPr>
            <a:endParaRPr lang="en-GB"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Emergent Problem Solving in </a:t>
            </a:r>
            <a:r>
              <a:rPr lang="en-GB" sz="4800" i="1" dirty="0" err="1" smtClean="0">
                <a:latin typeface="Bookman Old Style" pitchFamily="18" charset="0"/>
              </a:rPr>
              <a:t>Lasius</a:t>
            </a:r>
            <a:r>
              <a:rPr lang="en-GB" sz="4800" i="1" dirty="0" smtClean="0">
                <a:latin typeface="Bookman Old Style" pitchFamily="18" charset="0"/>
              </a:rPr>
              <a:t> Niger</a:t>
            </a:r>
            <a:r>
              <a:rPr lang="en-GB" sz="4800" dirty="0" smtClean="0"/>
              <a:t> ants</a:t>
            </a:r>
            <a:endParaRPr lang="en-US" dirty="0"/>
          </a:p>
        </p:txBody>
      </p:sp>
      <p:sp>
        <p:nvSpPr>
          <p:cNvPr id="3" name="Content Placeholder 2"/>
          <p:cNvSpPr>
            <a:spLocks noGrp="1"/>
          </p:cNvSpPr>
          <p:nvPr>
            <p:ph idx="1"/>
          </p:nvPr>
        </p:nvSpPr>
        <p:spPr/>
        <p:txBody>
          <a:bodyPr/>
          <a:lstStyle/>
          <a:p>
            <a:pPr>
              <a:buFontTx/>
              <a:buNone/>
            </a:pPr>
            <a:r>
              <a:rPr lang="en-GB" sz="2800" dirty="0" smtClean="0"/>
              <a:t>For </a:t>
            </a:r>
            <a:r>
              <a:rPr lang="en-GB" sz="2800" i="1" dirty="0" err="1" smtClean="0">
                <a:latin typeface="Bookman Old Style" pitchFamily="18" charset="0"/>
              </a:rPr>
              <a:t>Lasius</a:t>
            </a:r>
            <a:r>
              <a:rPr lang="en-GB" sz="2800" i="1" dirty="0" smtClean="0">
                <a:latin typeface="Bookman Old Style" pitchFamily="18" charset="0"/>
              </a:rPr>
              <a:t> Niger</a:t>
            </a:r>
            <a:r>
              <a:rPr lang="en-GB" sz="2800" dirty="0" smtClean="0"/>
              <a:t> ants, [Franks] observed:</a:t>
            </a:r>
          </a:p>
          <a:p>
            <a:pPr lvl="1"/>
            <a:r>
              <a:rPr lang="en-GB" sz="1800" dirty="0" smtClean="0"/>
              <a:t>regulation of nest temperature within </a:t>
            </a:r>
            <a:r>
              <a:rPr lang="en-GB" sz="1800" b="1" dirty="0" smtClean="0"/>
              <a:t>1 degree </a:t>
            </a:r>
            <a:r>
              <a:rPr lang="en-GB" sz="1800" b="1" dirty="0" err="1" smtClean="0"/>
              <a:t>celsius</a:t>
            </a:r>
            <a:r>
              <a:rPr lang="en-GB" sz="1800" dirty="0" smtClean="0"/>
              <a:t> range;</a:t>
            </a:r>
          </a:p>
          <a:p>
            <a:pPr lvl="1"/>
            <a:r>
              <a:rPr lang="en-GB" sz="1800" dirty="0" smtClean="0"/>
              <a:t>forming </a:t>
            </a:r>
            <a:r>
              <a:rPr lang="en-GB" sz="1800" b="1" dirty="0" smtClean="0"/>
              <a:t>bridges</a:t>
            </a:r>
          </a:p>
          <a:p>
            <a:pPr lvl="1"/>
            <a:r>
              <a:rPr lang="en-GB" sz="1800" dirty="0" smtClean="0"/>
              <a:t>raiding specific areas for food;</a:t>
            </a:r>
          </a:p>
          <a:p>
            <a:pPr lvl="1"/>
            <a:r>
              <a:rPr lang="en-GB" sz="1800" dirty="0" smtClean="0"/>
              <a:t>building and protecting nest;</a:t>
            </a:r>
          </a:p>
          <a:p>
            <a:pPr lvl="1"/>
            <a:r>
              <a:rPr lang="en-GB" sz="1800" dirty="0" smtClean="0"/>
              <a:t>sorting brood and food items;</a:t>
            </a:r>
          </a:p>
          <a:p>
            <a:pPr lvl="1"/>
            <a:r>
              <a:rPr lang="en-GB" sz="1800" b="1" dirty="0" smtClean="0"/>
              <a:t>cooperating</a:t>
            </a:r>
            <a:r>
              <a:rPr lang="en-GB" sz="1800" dirty="0" smtClean="0"/>
              <a:t> in carrying large items;</a:t>
            </a:r>
          </a:p>
          <a:p>
            <a:pPr lvl="1"/>
            <a:r>
              <a:rPr lang="en-GB" sz="1800" dirty="0" smtClean="0"/>
              <a:t>emigration of a colony;</a:t>
            </a:r>
          </a:p>
          <a:p>
            <a:pPr lvl="1"/>
            <a:r>
              <a:rPr lang="en-GB" sz="1800" dirty="0" smtClean="0"/>
              <a:t>finding </a:t>
            </a:r>
            <a:r>
              <a:rPr lang="en-GB" sz="1800" b="1" dirty="0" smtClean="0"/>
              <a:t>shortest route from nest to food source</a:t>
            </a:r>
            <a:r>
              <a:rPr lang="en-GB" sz="1800" dirty="0" smtClean="0"/>
              <a:t>;</a:t>
            </a:r>
          </a:p>
          <a:p>
            <a:pPr lvl="1"/>
            <a:r>
              <a:rPr lang="en-GB" sz="1800" dirty="0" smtClean="0"/>
              <a:t>preferentially exploiting the richest food source available.</a:t>
            </a:r>
          </a:p>
          <a:p>
            <a:pPr>
              <a:buFontTx/>
              <a:buNone/>
            </a:pPr>
            <a:r>
              <a:rPr lang="en-GB" sz="2200" dirty="0" smtClean="0"/>
              <a:t>These are swarm behaviours – beyond what any individual can do.</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Picture 4"/>
          <p:cNvPicPr>
            <a:picLocks noGrp="1" noChangeAspect="1" noChangeArrowheads="1"/>
          </p:cNvPicPr>
          <p:nvPr>
            <p:ph idx="1"/>
          </p:nvPr>
        </p:nvPicPr>
        <p:blipFill>
          <a:blip r:embed="rId2" cstate="print"/>
          <a:stretch>
            <a:fillRect/>
          </a:stretch>
        </p:blipFill>
        <p:spPr bwMode="auto">
          <a:xfrm>
            <a:off x="1714857" y="2138878"/>
            <a:ext cx="5714286" cy="398200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1619</TotalTime>
  <Words>2107</Words>
  <Application>Microsoft Office PowerPoint</Application>
  <PresentationFormat>On-screen Show (4:3)</PresentationFormat>
  <Paragraphs>220</Paragraphs>
  <Slides>44</Slides>
  <Notes>2</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Flow</vt:lpstr>
      <vt:lpstr>Nature Inspired Algorithm </vt:lpstr>
      <vt:lpstr>Abstract</vt:lpstr>
      <vt:lpstr>Introduction </vt:lpstr>
      <vt:lpstr>Introduction</vt:lpstr>
      <vt:lpstr>Classification Of NIA</vt:lpstr>
      <vt:lpstr>ANT COLONY </vt:lpstr>
      <vt:lpstr>Introduction</vt:lpstr>
      <vt:lpstr>Emergent Problem Solving in Lasius Niger ants</vt:lpstr>
      <vt:lpstr>Slide 9</vt:lpstr>
      <vt:lpstr>ACO</vt:lpstr>
      <vt:lpstr>History</vt:lpstr>
      <vt:lpstr>Pheromone</vt:lpstr>
      <vt:lpstr>Slide 13</vt:lpstr>
      <vt:lpstr>Slide 14</vt:lpstr>
      <vt:lpstr>Slide 15</vt:lpstr>
      <vt:lpstr>Pheromone Trails: Example</vt:lpstr>
      <vt:lpstr>ACO</vt:lpstr>
      <vt:lpstr>ACO</vt:lpstr>
      <vt:lpstr> Pseudo-code And  Flow chart  </vt:lpstr>
      <vt:lpstr>Disadvantages</vt:lpstr>
      <vt:lpstr>Traveling Salesman Problem</vt:lpstr>
      <vt:lpstr>Application</vt:lpstr>
      <vt:lpstr>Particle Swarm Optimization</vt:lpstr>
      <vt:lpstr>Slide 24</vt:lpstr>
      <vt:lpstr>Slide 25</vt:lpstr>
      <vt:lpstr>Slide 26</vt:lpstr>
      <vt:lpstr>Slide 27</vt:lpstr>
      <vt:lpstr>Slide 28</vt:lpstr>
      <vt:lpstr>Slide 29</vt:lpstr>
      <vt:lpstr>Slide 30</vt:lpstr>
      <vt:lpstr>Cuckoo Search Optimization</vt:lpstr>
      <vt:lpstr>Slide 32</vt:lpstr>
      <vt:lpstr>Three idealized rules of  Cuckoo Search</vt:lpstr>
      <vt:lpstr>Levi Flight</vt:lpstr>
      <vt:lpstr>Slide 35</vt:lpstr>
      <vt:lpstr>Main concepts of cuckoo search algorithm</vt:lpstr>
      <vt:lpstr>Slide 37</vt:lpstr>
      <vt:lpstr>Application of the CS Algorithm</vt:lpstr>
      <vt:lpstr>Artificial Bee Colony</vt:lpstr>
      <vt:lpstr>Slide 40</vt:lpstr>
      <vt:lpstr>Slide 41</vt:lpstr>
      <vt:lpstr>Slide 42</vt:lpstr>
      <vt:lpstr>Application of ABC</vt:lpstr>
      <vt:lpstr>Slide 44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Nature Inspired Algorithm</dc:title>
  <dc:creator>HP</dc:creator>
  <cp:lastModifiedBy>HP</cp:lastModifiedBy>
  <cp:revision>53</cp:revision>
  <dcterms:created xsi:type="dcterms:W3CDTF">2019-02-19T16:30:12Z</dcterms:created>
  <dcterms:modified xsi:type="dcterms:W3CDTF">2020-02-13T08:19:01Z</dcterms:modified>
</cp:coreProperties>
</file>