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media/image10.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0" r:id="rId8"/>
    <p:sldId id="271" r:id="rId9"/>
    <p:sldId id="262" r:id="rId10"/>
    <p:sldId id="269" r:id="rId11"/>
    <p:sldId id="263" r:id="rId12"/>
    <p:sldId id="264" r:id="rId13"/>
    <p:sldId id="272" r:id="rId14"/>
    <p:sldId id="274"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80443" y="2803367"/>
            <a:ext cx="8610600" cy="2677656"/>
          </a:xfrm>
          <a:prstGeom prst="rect">
            <a:avLst/>
          </a:prstGeom>
          <a:noFill/>
        </p:spPr>
        <p:txBody>
          <a:bodyPr wrap="square" rtlCol="0">
            <a:spAutoFit/>
          </a:bodyPr>
          <a:lstStyle/>
          <a:p>
            <a:pPr>
              <a:lnSpc>
                <a:spcPct val="150000"/>
              </a:lnSpc>
            </a:pPr>
            <a:r>
              <a:rPr lang="en-US" sz="2400" b="1" dirty="0"/>
              <a:t>STUDENT NAME</a:t>
            </a:r>
            <a:r>
              <a:rPr lang="en-US" sz="2400" dirty="0"/>
              <a:t>: </a:t>
            </a:r>
            <a:r>
              <a:rPr lang="en-US" sz="2000" dirty="0">
                <a:latin typeface="Times New Roman" panose="02020603050405020304" pitchFamily="18" charset="0"/>
                <a:cs typeface="Times New Roman" panose="02020603050405020304" pitchFamily="18" charset="0"/>
              </a:rPr>
              <a:t>KHUSHBU KUMARI.V</a:t>
            </a:r>
          </a:p>
          <a:p>
            <a:pPr>
              <a:lnSpc>
                <a:spcPct val="150000"/>
              </a:lnSpc>
            </a:pPr>
            <a:r>
              <a:rPr lang="en-US" sz="2400" b="1" dirty="0"/>
              <a:t>REGISTER NO: </a:t>
            </a:r>
            <a:r>
              <a:rPr lang="en-US" sz="2000" dirty="0">
                <a:latin typeface="Times New Roman" panose="02020603050405020304" pitchFamily="18" charset="0"/>
                <a:cs typeface="Times New Roman" panose="02020603050405020304" pitchFamily="18" charset="0"/>
              </a:rPr>
              <a:t>122202249(asunm1353122202249</a:t>
            </a:r>
            <a:r>
              <a:rPr lang="en-US" sz="2000" dirty="0"/>
              <a:t>)</a:t>
            </a:r>
          </a:p>
          <a:p>
            <a:pPr>
              <a:lnSpc>
                <a:spcPct val="150000"/>
              </a:lnSpc>
            </a:pPr>
            <a:r>
              <a:rPr lang="en-US" sz="2400" b="1" dirty="0"/>
              <a:t>DEPARTMENT: </a:t>
            </a:r>
            <a:r>
              <a:rPr lang="en-US" sz="2000" dirty="0">
                <a:latin typeface="Times New Roman" panose="02020603050405020304" pitchFamily="18" charset="0"/>
                <a:cs typeface="Times New Roman" panose="02020603050405020304" pitchFamily="18" charset="0"/>
              </a:rPr>
              <a:t>B.COM CORPORATE SECRETARYSHIP</a:t>
            </a:r>
          </a:p>
          <a:p>
            <a:pPr>
              <a:lnSpc>
                <a:spcPct val="150000"/>
              </a:lnSpc>
            </a:pPr>
            <a:r>
              <a:rPr lang="en-US" sz="2400" b="1" dirty="0"/>
              <a:t>COLLEGE: </a:t>
            </a:r>
            <a:r>
              <a:rPr lang="en-US" sz="2000" dirty="0">
                <a:latin typeface="Times New Roman" panose="02020603050405020304" pitchFamily="18" charset="0"/>
                <a:cs typeface="Times New Roman" panose="02020603050405020304" pitchFamily="18" charset="0"/>
              </a:rPr>
              <a:t>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36EAD2B-FC33-F532-502C-E09D61B3F3D0}"/>
              </a:ext>
            </a:extLst>
          </p:cNvPr>
          <p:cNvSpPr txBox="1"/>
          <p:nvPr/>
        </p:nvSpPr>
        <p:spPr>
          <a:xfrm>
            <a:off x="3276600" y="1329498"/>
            <a:ext cx="6100916" cy="57996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COLLECTION</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89C0CC3-6178-CA49-EBBE-27A176CF692D}"/>
              </a:ext>
            </a:extLst>
          </p:cNvPr>
          <p:cNvSpPr txBox="1"/>
          <p:nvPr/>
        </p:nvSpPr>
        <p:spPr>
          <a:xfrm>
            <a:off x="1600200" y="1909465"/>
            <a:ext cx="7551174" cy="4753609"/>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 KAGGLE</a:t>
            </a:r>
          </a:p>
          <a:p>
            <a:pPr algn="just">
              <a:lnSpc>
                <a:spcPct val="150000"/>
              </a:lnSpc>
            </a:pPr>
            <a:r>
              <a:rPr lang="en-IN" sz="2000" dirty="0">
                <a:latin typeface="Times New Roman" panose="02020603050405020304" pitchFamily="18" charset="0"/>
                <a:cs typeface="Times New Roman" panose="02020603050405020304" pitchFamily="18" charset="0"/>
              </a:rPr>
              <a:t>          There are 26 Features but here I considered only 6 Features, there are as follow:</a:t>
            </a:r>
          </a:p>
          <a:p>
            <a:pPr marL="342900" indent="-342900" algn="just">
              <a:lnSpc>
                <a:spcPct val="15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ID – In Numerical Value</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Name – In Text</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Level</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Gender – Male/Female</a:t>
            </a:r>
          </a:p>
          <a:p>
            <a:pPr marL="342900" indent="-342900"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Rating – In </a:t>
            </a:r>
            <a:r>
              <a:rPr lang="en-IN" sz="2000" dirty="0" err="1">
                <a:latin typeface="Times New Roman" panose="02020603050405020304" pitchFamily="18" charset="0"/>
                <a:cs typeface="Times New Roman" panose="02020603050405020304" pitchFamily="18" charset="0"/>
              </a:rPr>
              <a:t>Numericals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733800" y="2743200"/>
            <a:ext cx="8534018" cy="892552"/>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PERFOMANCE LEVEL</a:t>
            </a: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9E0B09-49C1-331C-7E8B-12525C03CDE6}"/>
              </a:ext>
            </a:extLst>
          </p:cNvPr>
          <p:cNvSpPr txBox="1"/>
          <p:nvPr/>
        </p:nvSpPr>
        <p:spPr>
          <a:xfrm>
            <a:off x="2743200" y="3880892"/>
            <a:ext cx="6135328" cy="338554"/>
          </a:xfrm>
          <a:prstGeom prst="rect">
            <a:avLst/>
          </a:prstGeom>
          <a:noFill/>
        </p:spPr>
        <p:txBody>
          <a:bodyPr wrap="square">
            <a:spAutoFit/>
          </a:bodyPr>
          <a:lstStyle/>
          <a:p>
            <a:r>
              <a:rPr lang="en-IN" sz="1600" dirty="0"/>
              <a:t>IFS(Z8&gt;=5,”VERY HIGH”,Z8&gt;=4,”HIGH”,Z8&gt;=3,”MED”,TRUE,”LOW”)</a:t>
            </a:r>
          </a:p>
        </p:txBody>
      </p:sp>
      <p:sp>
        <p:nvSpPr>
          <p:cNvPr id="13" name="TextBox 12">
            <a:extLst>
              <a:ext uri="{FF2B5EF4-FFF2-40B4-BE49-F238E27FC236}">
                <a16:creationId xmlns:a16="http://schemas.microsoft.com/office/drawing/2014/main" id="{0047334F-DDB1-6ECE-A63B-03EE58E7EAB9}"/>
              </a:ext>
            </a:extLst>
          </p:cNvPr>
          <p:cNvSpPr txBox="1"/>
          <p:nvPr/>
        </p:nvSpPr>
        <p:spPr>
          <a:xfrm>
            <a:off x="2610464" y="4590791"/>
            <a:ext cx="6400800" cy="498663"/>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New idea concept in formula’s presented in this excel project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54562FB-C015-9716-5656-296CB4787DDE}"/>
              </a:ext>
            </a:extLst>
          </p:cNvPr>
          <p:cNvSpPr txBox="1"/>
          <p:nvPr/>
        </p:nvSpPr>
        <p:spPr>
          <a:xfrm>
            <a:off x="2391727" y="2209800"/>
            <a:ext cx="6100916"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1.  DATA COLLECTION</a:t>
            </a:r>
          </a:p>
          <a:p>
            <a:pPr algn="just">
              <a:lnSpc>
                <a:spcPct val="150000"/>
              </a:lnSpc>
            </a:pPr>
            <a:r>
              <a:rPr lang="en-IN" sz="2000" dirty="0">
                <a:latin typeface="Times New Roman" panose="02020603050405020304" pitchFamily="18" charset="0"/>
                <a:cs typeface="Times New Roman" panose="02020603050405020304" pitchFamily="18" charset="0"/>
              </a:rPr>
              <a:t>2.  FEATURE COLLECTION</a:t>
            </a:r>
          </a:p>
          <a:p>
            <a:pPr algn="just">
              <a:lnSpc>
                <a:spcPct val="150000"/>
              </a:lnSpc>
            </a:pPr>
            <a:r>
              <a:rPr lang="en-IN" sz="2000" dirty="0">
                <a:latin typeface="Times New Roman" panose="02020603050405020304" pitchFamily="18" charset="0"/>
                <a:cs typeface="Times New Roman" panose="02020603050405020304" pitchFamily="18" charset="0"/>
              </a:rPr>
              <a:t>3.  DATA CLEANING</a:t>
            </a:r>
          </a:p>
          <a:p>
            <a:pPr algn="just">
              <a:lnSpc>
                <a:spcPct val="150000"/>
              </a:lnSpc>
            </a:pPr>
            <a:r>
              <a:rPr lang="en-IN" sz="2000" dirty="0">
                <a:latin typeface="Times New Roman" panose="02020603050405020304" pitchFamily="18" charset="0"/>
                <a:cs typeface="Times New Roman" panose="02020603050405020304" pitchFamily="18" charset="0"/>
              </a:rPr>
              <a:t>4.  PERFORMANCE LEVEL</a:t>
            </a:r>
          </a:p>
          <a:p>
            <a:pPr algn="just">
              <a:lnSpc>
                <a:spcPct val="150000"/>
              </a:lnSpc>
            </a:pPr>
            <a:r>
              <a:rPr lang="en-IN" sz="2000" dirty="0">
                <a:latin typeface="Times New Roman" panose="02020603050405020304" pitchFamily="18" charset="0"/>
                <a:cs typeface="Times New Roman" panose="02020603050405020304" pitchFamily="18" charset="0"/>
              </a:rPr>
              <a:t>5.  SUMMARY – PIVOT TABLE</a:t>
            </a:r>
          </a:p>
          <a:p>
            <a:pPr algn="just">
              <a:lnSpc>
                <a:spcPct val="150000"/>
              </a:lnSpc>
            </a:pPr>
            <a:r>
              <a:rPr lang="en-IN" sz="2000" dirty="0">
                <a:latin typeface="Times New Roman" panose="02020603050405020304" pitchFamily="18" charset="0"/>
                <a:cs typeface="Times New Roman" panose="02020603050405020304" pitchFamily="18" charset="0"/>
              </a:rPr>
              <a:t>6.  GRAPH – DATA VISUALIZATION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2C10-F686-389D-2187-E8E269E2FF25}"/>
              </a:ext>
            </a:extLst>
          </p:cNvPr>
          <p:cNvSpPr>
            <a:spLocks noGrp="1"/>
          </p:cNvSpPr>
          <p:nvPr>
            <p:ph type="title"/>
          </p:nvPr>
        </p:nvSpPr>
        <p:spPr>
          <a:xfrm>
            <a:off x="755332" y="385444"/>
            <a:ext cx="10681335" cy="487634"/>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DATA COLLECTION</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2D2B5B6-F0AB-625E-99B5-39718DF47A3F}"/>
              </a:ext>
            </a:extLst>
          </p:cNvPr>
          <p:cNvSpPr>
            <a:spLocks noGrp="1"/>
          </p:cNvSpPr>
          <p:nvPr>
            <p:ph type="body" idx="1"/>
          </p:nvPr>
        </p:nvSpPr>
        <p:spPr>
          <a:xfrm>
            <a:off x="914400" y="990600"/>
            <a:ext cx="8458200" cy="1384995"/>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        Excel sheets were taken from the Kaggle ( Employee data set sheets), where 26    features are available but I considered only 9 of them. There as follow:</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5DC90C-CB94-FF12-B98A-BA9CD3F2B8E7}"/>
              </a:ext>
            </a:extLst>
          </p:cNvPr>
          <p:cNvSpPr txBox="1"/>
          <p:nvPr/>
        </p:nvSpPr>
        <p:spPr>
          <a:xfrm>
            <a:off x="685800" y="2133600"/>
            <a:ext cx="6100916" cy="2814617"/>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Employee Id – In Numerical</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Performance Level</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Employee Rating – In Numerical</a:t>
            </a:r>
          </a:p>
        </p:txBody>
      </p:sp>
    </p:spTree>
    <p:extLst>
      <p:ext uri="{BB962C8B-B14F-4D97-AF65-F5344CB8AC3E}">
        <p14:creationId xmlns:p14="http://schemas.microsoft.com/office/powerpoint/2010/main" val="2911939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3CF2-1C8F-36DB-2EFC-B2D295D1B689}"/>
              </a:ext>
            </a:extLst>
          </p:cNvPr>
          <p:cNvSpPr>
            <a:spLocks noGrp="1"/>
          </p:cNvSpPr>
          <p:nvPr>
            <p:ph type="title"/>
          </p:nvPr>
        </p:nvSpPr>
        <p:spPr>
          <a:xfrm>
            <a:off x="1066800" y="4996236"/>
            <a:ext cx="10681335" cy="325089"/>
          </a:xfrm>
        </p:spPr>
        <p:txBody>
          <a:bodyPr/>
          <a:lstStyle/>
          <a:p>
            <a:pPr>
              <a:lnSpc>
                <a:spcPct val="150000"/>
              </a:lnSpc>
            </a:pPr>
            <a:r>
              <a:rPr lang="en-US" sz="1600" b="0" dirty="0">
                <a:latin typeface="Times New Roman" panose="02020603050405020304" pitchFamily="18" charset="0"/>
                <a:cs typeface="Times New Roman" panose="02020603050405020304" pitchFamily="18" charset="0"/>
              </a:rPr>
              <a:t>IFS(Z8&gt;=5,”VERY HIGH”,Z8&gt;=4,”HIGH”,Z8&gt;=3,”MED”,TRUE,”LOW”</a:t>
            </a:r>
            <a:endParaRPr lang="en-IN" sz="1600" b="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F891CA1-0856-66A3-ABD0-EE6B2EA17F8F}"/>
              </a:ext>
            </a:extLst>
          </p:cNvPr>
          <p:cNvSpPr>
            <a:spLocks noGrp="1"/>
          </p:cNvSpPr>
          <p:nvPr>
            <p:ph type="body" idx="1"/>
          </p:nvPr>
        </p:nvSpPr>
        <p:spPr>
          <a:xfrm>
            <a:off x="685800" y="583339"/>
            <a:ext cx="10891684" cy="487634"/>
          </a:xfrm>
        </p:spPr>
        <p:txBody>
          <a:bodyPr/>
          <a:lstStyle/>
          <a:p>
            <a:pPr>
              <a:lnSpc>
                <a:spcPct val="150000"/>
              </a:lnSpc>
            </a:pPr>
            <a:r>
              <a:rPr lang="en-IN" sz="2400" b="1" dirty="0">
                <a:latin typeface="Times New Roman" panose="02020603050405020304" pitchFamily="18" charset="0"/>
                <a:cs typeface="Times New Roman" panose="02020603050405020304" pitchFamily="18" charset="0"/>
              </a:rPr>
              <a:t>DATA CLEANING</a:t>
            </a:r>
          </a:p>
        </p:txBody>
      </p:sp>
      <p:sp>
        <p:nvSpPr>
          <p:cNvPr id="5" name="TextBox 4">
            <a:extLst>
              <a:ext uri="{FF2B5EF4-FFF2-40B4-BE49-F238E27FC236}">
                <a16:creationId xmlns:a16="http://schemas.microsoft.com/office/drawing/2014/main" id="{5B54BDE7-ADC2-CB2D-C83A-0EDB81C12334}"/>
              </a:ext>
            </a:extLst>
          </p:cNvPr>
          <p:cNvSpPr txBox="1"/>
          <p:nvPr/>
        </p:nvSpPr>
        <p:spPr>
          <a:xfrm>
            <a:off x="1524000" y="1155498"/>
            <a:ext cx="6100916" cy="2352952"/>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Filter – Missing values ( REMOVE)</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Pivot – Summary</a:t>
            </a:r>
          </a:p>
          <a:p>
            <a:pPr marL="342900" indent="-342900" algn="just">
              <a:lnSpc>
                <a:spcPct val="150000"/>
              </a:lnSpc>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Graph – Data Visualization</a:t>
            </a:r>
          </a:p>
        </p:txBody>
      </p:sp>
      <p:sp>
        <p:nvSpPr>
          <p:cNvPr id="7" name="TextBox 6">
            <a:extLst>
              <a:ext uri="{FF2B5EF4-FFF2-40B4-BE49-F238E27FC236}">
                <a16:creationId xmlns:a16="http://schemas.microsoft.com/office/drawing/2014/main" id="{5C7E9944-E8EF-EF46-66C9-F73DA9714E3E}"/>
              </a:ext>
            </a:extLst>
          </p:cNvPr>
          <p:cNvSpPr txBox="1"/>
          <p:nvPr/>
        </p:nvSpPr>
        <p:spPr>
          <a:xfrm>
            <a:off x="530942" y="3771619"/>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4B4399EF-375B-3F72-518B-9392644186C2}"/>
              </a:ext>
            </a:extLst>
          </p:cNvPr>
          <p:cNvSpPr txBox="1"/>
          <p:nvPr/>
        </p:nvSpPr>
        <p:spPr>
          <a:xfrm>
            <a:off x="1600200" y="4310729"/>
            <a:ext cx="6100916" cy="50629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a:t>
            </a:r>
          </a:p>
        </p:txBody>
      </p:sp>
    </p:spTree>
    <p:extLst>
      <p:ext uri="{BB962C8B-B14F-4D97-AF65-F5344CB8AC3E}">
        <p14:creationId xmlns:p14="http://schemas.microsoft.com/office/powerpoint/2010/main" val="154558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3C8F33E4-5A04-36AD-752B-528BCACDBBD7}"/>
              </a:ext>
            </a:extLst>
          </p:cNvPr>
          <p:cNvSpPr txBox="1"/>
          <p:nvPr/>
        </p:nvSpPr>
        <p:spPr>
          <a:xfrm>
            <a:off x="1371600" y="1391341"/>
            <a:ext cx="610091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a:t>
            </a:r>
            <a:r>
              <a:rPr lang="en-IN" sz="2400" b="1" dirty="0">
                <a:latin typeface="Times New Roman" panose="02020603050405020304" pitchFamily="18" charset="0"/>
                <a:cs typeface="Times New Roman" panose="02020603050405020304" pitchFamily="18" charset="0"/>
              </a:rPr>
              <a:t>RAPH ( DATA VISUALIZATION )</a:t>
            </a:r>
          </a:p>
        </p:txBody>
      </p:sp>
      <p:pic>
        <p:nvPicPr>
          <p:cNvPr id="11" name="Picture 10">
            <a:extLst>
              <a:ext uri="{FF2B5EF4-FFF2-40B4-BE49-F238E27FC236}">
                <a16:creationId xmlns:a16="http://schemas.microsoft.com/office/drawing/2014/main" id="{02A14259-36F3-46D3-0A3B-4F88C7B67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230089"/>
            <a:ext cx="6100916" cy="36732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119469-3174-4DB9-60CB-5BBEA6B0D325}"/>
              </a:ext>
            </a:extLst>
          </p:cNvPr>
          <p:cNvSpPr txBox="1"/>
          <p:nvPr/>
        </p:nvSpPr>
        <p:spPr>
          <a:xfrm>
            <a:off x="609600" y="1447800"/>
            <a:ext cx="8388668" cy="4653646"/>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Based on the employee performance analysis using Excel, it is evident that while a majority of employees meet or exceed performance expectations, there are critical areas requiring attention. Key performance indicators show that while sales and customer satisfaction are generally high, some departments struggle with deadlines and error rates. Top performers have been identified, showcasing a benchmark for others. To address underperformance, targeted training programs focusing on time management and technical skills are recommended. Implementing these strategies will help optimize overall performance and align employee efforts with the company's objectives. Regular monitoring and feedback will be essential to sustaining these improvements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AA3FD6B-D3B4-82C2-5F6F-60FB37BBF661}"/>
              </a:ext>
            </a:extLst>
          </p:cNvPr>
          <p:cNvSpPr txBox="1"/>
          <p:nvPr/>
        </p:nvSpPr>
        <p:spPr>
          <a:xfrm>
            <a:off x="916858" y="2286000"/>
            <a:ext cx="6779342" cy="326865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aims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employee performance data using Excel to gain insights 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09600" y="2298056"/>
            <a:ext cx="8277225"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Employee performance analysis using Excel involves systematically evaluating employee metrics to gain insights into their performance. By leveraging Excel's data organization, calculation, and visualization tools, organizations can assess individual and team performance, identify trends, and make data-driven decisions to enhance productivity. This analysis typically includes compiling performance data, calculating key metrics, creating visualizations, and generating reports to support performance management and development strategies.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5B09B9C3-5DE5-BE31-D362-7D091C70B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3408416"/>
            <a:ext cx="5189128" cy="2801377"/>
          </a:xfrm>
          <a:prstGeom prst="rect">
            <a:avLst/>
          </a:prstGeom>
        </p:spPr>
      </p:pic>
      <p:sp>
        <p:nvSpPr>
          <p:cNvPr id="11" name="TextBox 10">
            <a:extLst>
              <a:ext uri="{FF2B5EF4-FFF2-40B4-BE49-F238E27FC236}">
                <a16:creationId xmlns:a16="http://schemas.microsoft.com/office/drawing/2014/main" id="{056FE5D9-0498-5078-ACC2-A289671F3504}"/>
              </a:ext>
            </a:extLst>
          </p:cNvPr>
          <p:cNvSpPr txBox="1"/>
          <p:nvPr/>
        </p:nvSpPr>
        <p:spPr>
          <a:xfrm>
            <a:off x="740397" y="2175249"/>
            <a:ext cx="8163079" cy="1077218"/>
          </a:xfrm>
          <a:prstGeom prst="rect">
            <a:avLst/>
          </a:prstGeom>
          <a:noFill/>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Human Resources (HR) Managers: </a:t>
            </a:r>
            <a:r>
              <a:rPr lang="en-US" sz="2000" dirty="0">
                <a:latin typeface="Times New Roman" panose="02020603050405020304" pitchFamily="18" charset="0"/>
                <a:cs typeface="Times New Roman" panose="02020603050405020304" pitchFamily="18" charset="0"/>
              </a:rPr>
              <a:t>They use Excel to track and evaluate employee performance metrics, conduct appraisals, and develop training programs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F053-BCCE-D5F1-2F10-069A336CE88C}"/>
              </a:ext>
            </a:extLst>
          </p:cNvPr>
          <p:cNvSpPr>
            <a:spLocks noGrp="1"/>
          </p:cNvSpPr>
          <p:nvPr>
            <p:ph type="title"/>
          </p:nvPr>
        </p:nvSpPr>
        <p:spPr>
          <a:xfrm>
            <a:off x="609600" y="381000"/>
            <a:ext cx="8458200" cy="959173"/>
          </a:xfrm>
        </p:spPr>
        <p:txBody>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Team Leaders/Supervisors: </a:t>
            </a:r>
            <a:r>
              <a:rPr lang="en-US" sz="2000" b="0" dirty="0">
                <a:latin typeface="Times New Roman" panose="02020603050405020304" pitchFamily="18" charset="0"/>
                <a:cs typeface="Times New Roman" panose="02020603050405020304" pitchFamily="18" charset="0"/>
              </a:rPr>
              <a:t>They analyze performance data to monitor their team's productivity, identify areas for improvement, and provide feedback.</a:t>
            </a:r>
            <a:endParaRPr lang="en-IN" sz="2000" b="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7C65EF-CADE-EBA7-BD62-CBC613D28A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1784" y="1828800"/>
            <a:ext cx="2951711" cy="1752600"/>
          </a:xfrm>
          <a:prstGeom prst="rect">
            <a:avLst/>
          </a:prstGeom>
        </p:spPr>
      </p:pic>
      <p:sp>
        <p:nvSpPr>
          <p:cNvPr id="6" name="TextBox 5">
            <a:extLst>
              <a:ext uri="{FF2B5EF4-FFF2-40B4-BE49-F238E27FC236}">
                <a16:creationId xmlns:a16="http://schemas.microsoft.com/office/drawing/2014/main" id="{B4CF5C4F-E3D1-61F1-E3A1-E957333843F6}"/>
              </a:ext>
            </a:extLst>
          </p:cNvPr>
          <p:cNvSpPr txBox="1"/>
          <p:nvPr/>
        </p:nvSpPr>
        <p:spPr>
          <a:xfrm>
            <a:off x="495300" y="4048031"/>
            <a:ext cx="8686800" cy="1975990"/>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Department Heads: </a:t>
            </a:r>
            <a:r>
              <a:rPr lang="en-IN" sz="2000" dirty="0">
                <a:latin typeface="Times New Roman" panose="02020603050405020304" pitchFamily="18" charset="0"/>
                <a:cs typeface="Times New Roman" panose="02020603050405020304" pitchFamily="18" charset="0"/>
              </a:rPr>
              <a:t>They use performance data to make strategic decisions, allocate resources, and assess overall department efficiency. Department head manage their team identify high performers and provide targeted support where needed</a:t>
            </a:r>
          </a:p>
        </p:txBody>
      </p:sp>
    </p:spTree>
    <p:extLst>
      <p:ext uri="{BB962C8B-B14F-4D97-AF65-F5344CB8AC3E}">
        <p14:creationId xmlns:p14="http://schemas.microsoft.com/office/powerpoint/2010/main" val="14245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585C1-9ECE-19E8-7A74-A0102D3E6A98}"/>
              </a:ext>
            </a:extLst>
          </p:cNvPr>
          <p:cNvSpPr>
            <a:spLocks noGrp="1"/>
          </p:cNvSpPr>
          <p:nvPr>
            <p:ph type="title"/>
          </p:nvPr>
        </p:nvSpPr>
        <p:spPr>
          <a:xfrm>
            <a:off x="755333" y="385444"/>
            <a:ext cx="8541068" cy="1421992"/>
          </a:xfrm>
        </p:spPr>
        <p:txBody>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Executives/Managers: </a:t>
            </a:r>
            <a:r>
              <a:rPr lang="en-US" sz="2000" b="0" dirty="0">
                <a:latin typeface="Times New Roman" panose="02020603050405020304" pitchFamily="18" charset="0"/>
                <a:cs typeface="Times New Roman" panose="02020603050405020304" pitchFamily="18" charset="0"/>
              </a:rPr>
              <a:t>They review aggregated performance data to make high-level decisions regarding promotions, compensation, and organizational changes..</a:t>
            </a:r>
            <a:endParaRPr lang="en-IN" sz="2000" b="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C8F0DD-65C7-DF09-29B6-7AB11A951680}"/>
              </a:ext>
            </a:extLst>
          </p:cNvPr>
          <p:cNvSpPr txBox="1"/>
          <p:nvPr/>
        </p:nvSpPr>
        <p:spPr>
          <a:xfrm>
            <a:off x="755332" y="2438400"/>
            <a:ext cx="8541067" cy="1058623"/>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Data Analysts: </a:t>
            </a:r>
            <a:r>
              <a:rPr lang="en-IN" sz="2000" dirty="0">
                <a:latin typeface="Times New Roman" panose="02020603050405020304" pitchFamily="18" charset="0"/>
                <a:cs typeface="Times New Roman" panose="02020603050405020304" pitchFamily="18" charset="0"/>
              </a:rPr>
              <a:t>They handle more complex data analysis tasks, such as creating dashboards and generating reports.</a:t>
            </a:r>
          </a:p>
        </p:txBody>
      </p:sp>
      <p:pic>
        <p:nvPicPr>
          <p:cNvPr id="6" name="Picture 5">
            <a:extLst>
              <a:ext uri="{FF2B5EF4-FFF2-40B4-BE49-F238E27FC236}">
                <a16:creationId xmlns:a16="http://schemas.microsoft.com/office/drawing/2014/main" id="{CF2BC511-673B-E0E8-DE63-26BFCC1AA2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429000"/>
            <a:ext cx="2971800" cy="2971800"/>
          </a:xfrm>
          <a:prstGeom prst="rect">
            <a:avLst/>
          </a:prstGeom>
        </p:spPr>
      </p:pic>
    </p:spTree>
    <p:extLst>
      <p:ext uri="{BB962C8B-B14F-4D97-AF65-F5344CB8AC3E}">
        <p14:creationId xmlns:p14="http://schemas.microsoft.com/office/powerpoint/2010/main" val="205726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10894F4C-E2B9-82BE-7B35-17A6D5854464}"/>
              </a:ext>
            </a:extLst>
          </p:cNvPr>
          <p:cNvSpPr txBox="1"/>
          <p:nvPr/>
        </p:nvSpPr>
        <p:spPr>
          <a:xfrm>
            <a:off x="2895600" y="2019300"/>
            <a:ext cx="6100916" cy="3176319"/>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                                                                                                                        </a:t>
            </a:r>
            <a:endParaRPr lang="en-IN" dirty="0"/>
          </a:p>
          <a:p>
            <a:endParaRPr lang="en-IN" dirty="0"/>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739</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Team Leaders/Supervisors: They analyze performance data to monitor their team's productivity, identify areas for improvement, and provide feedback.</vt:lpstr>
      <vt:lpstr>Executives/Managers: They review aggregated performance data to make high-level decisions regarding promotions, compensation, and organizational changes..</vt:lpstr>
      <vt:lpstr>OUR SOLUTION AND ITS VALUE PROPOSITION</vt:lpstr>
      <vt:lpstr>Dataset Description</vt:lpstr>
      <vt:lpstr>THE "WOW" IN OUR SOLUTION</vt:lpstr>
      <vt:lpstr>PowerPoint Presentation</vt:lpstr>
      <vt:lpstr>DATA COLLECTION</vt:lpstr>
      <vt:lpstr>IFS(Z8&gt;=5,”VERY HIGH”,Z8&gt;=4,”HIGH”,Z8&gt;=3,”MED”,TRUE,”LOW”</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kk2640.khushbu@gmail.com</cp:lastModifiedBy>
  <cp:revision>21</cp:revision>
  <dcterms:created xsi:type="dcterms:W3CDTF">2024-03-29T15:07:22Z</dcterms:created>
  <dcterms:modified xsi:type="dcterms:W3CDTF">2024-09-01T12:22:53Z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