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6858000" cx="9144000"/>
  <p:notesSz cx="6845300" cy="93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2CCF8F-3BF7-4A40-8197-B7F39DFFD4C6}">
  <a:tblStyle styleId="{DD2CCF8F-3BF7-4A40-8197-B7F39DFFD4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3387" cy="457200"/>
          </a:xfrm>
          <a:prstGeom prst="rect">
            <a:avLst/>
          </a:prstGeom>
          <a:noFill/>
          <a:ln>
            <a:noFill/>
          </a:ln>
        </p:spPr>
        <p:txBody>
          <a:bodyPr anchorCtr="0" anchor="ctr" bIns="45700" lIns="91400" spcFirstLastPara="1" rIns="91400"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5700" lIns="91400" spcFirstLastPara="1" rIns="91400"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915400"/>
            <a:ext cx="2973387" cy="457200"/>
          </a:xfrm>
          <a:prstGeom prst="rect">
            <a:avLst/>
          </a:prstGeom>
          <a:noFill/>
          <a:ln>
            <a:noFill/>
          </a:ln>
        </p:spPr>
        <p:txBody>
          <a:bodyPr anchorCtr="0" anchor="b" bIns="45700" lIns="91400" spcFirstLastPara="1" rIns="91400"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cap="none" strike="noStrike">
                <a:solidFill>
                  <a:srgbClr val="000000"/>
                </a:solidFill>
                <a:latin typeface="Times New Roman"/>
                <a:ea typeface="Times New Roman"/>
                <a:cs typeface="Times New Roman"/>
                <a:sym typeface="Times New Roman"/>
              </a:rPr>
              <a:t>‹#›</a:t>
            </a:fld>
            <a:endParaRPr/>
          </a:p>
        </p:txBody>
      </p:sp>
      <p:sp>
        <p:nvSpPr>
          <p:cNvPr id="82" name="Google Shape;82;p1:notes"/>
          <p:cNvSpPr/>
          <p:nvPr>
            <p:ph idx="2" type="sldImg"/>
          </p:nvPr>
        </p:nvSpPr>
        <p:spPr>
          <a:xfrm>
            <a:off x="1074737" y="706437"/>
            <a:ext cx="4695825" cy="35226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1:notes"/>
          <p:cNvSpPr txBox="1"/>
          <p:nvPr>
            <p:ph idx="1" type="body"/>
          </p:nvPr>
        </p:nvSpPr>
        <p:spPr>
          <a:xfrm>
            <a:off x="684212" y="4464050"/>
            <a:ext cx="5476875" cy="4225925"/>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141" name="Google Shape;141;p10:notes"/>
          <p:cNvSpPr txBox="1"/>
          <p:nvPr/>
        </p:nvSpPr>
        <p:spPr>
          <a:xfrm>
            <a:off x="4156075"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42" name="Google Shape;142;p10:notes"/>
          <p:cNvSpPr txBox="1"/>
          <p:nvPr/>
        </p:nvSpPr>
        <p:spPr>
          <a:xfrm>
            <a:off x="4156075" y="8926512"/>
            <a:ext cx="3178175" cy="4699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2</a:t>
            </a:r>
            <a:endParaRPr/>
          </a:p>
        </p:txBody>
      </p:sp>
      <p:sp>
        <p:nvSpPr>
          <p:cNvPr id="143" name="Google Shape;143;p10:notes"/>
          <p:cNvSpPr txBox="1"/>
          <p:nvPr/>
        </p:nvSpPr>
        <p:spPr>
          <a:xfrm>
            <a:off x="0" y="8926512"/>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44" name="Google Shape;144;p10:notes"/>
          <p:cNvSpPr txBox="1"/>
          <p:nvPr/>
        </p:nvSpPr>
        <p:spPr>
          <a:xfrm>
            <a:off x="0"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45" name="Google Shape;145;p10:notes"/>
          <p:cNvSpPr/>
          <p:nvPr>
            <p:ph idx="2" type="sldImg"/>
          </p:nvPr>
        </p:nvSpPr>
        <p:spPr>
          <a:xfrm>
            <a:off x="1082675" y="711200"/>
            <a:ext cx="4679950" cy="35099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p10:notes"/>
          <p:cNvSpPr txBox="1"/>
          <p:nvPr>
            <p:ph idx="1" type="body"/>
          </p:nvPr>
        </p:nvSpPr>
        <p:spPr>
          <a:xfrm>
            <a:off x="984250" y="4464050"/>
            <a:ext cx="5019675" cy="4227512"/>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154" name="Google Shape;154;p11:notes"/>
          <p:cNvSpPr txBox="1"/>
          <p:nvPr/>
        </p:nvSpPr>
        <p:spPr>
          <a:xfrm>
            <a:off x="4156075"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55" name="Google Shape;155;p11:notes"/>
          <p:cNvSpPr txBox="1"/>
          <p:nvPr/>
        </p:nvSpPr>
        <p:spPr>
          <a:xfrm>
            <a:off x="4156075" y="8926512"/>
            <a:ext cx="3178175" cy="4699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3</a:t>
            </a:r>
            <a:endParaRPr/>
          </a:p>
        </p:txBody>
      </p:sp>
      <p:sp>
        <p:nvSpPr>
          <p:cNvPr id="156" name="Google Shape;156;p11:notes"/>
          <p:cNvSpPr txBox="1"/>
          <p:nvPr/>
        </p:nvSpPr>
        <p:spPr>
          <a:xfrm>
            <a:off x="0" y="8926512"/>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57" name="Google Shape;157;p11:notes"/>
          <p:cNvSpPr txBox="1"/>
          <p:nvPr/>
        </p:nvSpPr>
        <p:spPr>
          <a:xfrm>
            <a:off x="0"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158" name="Google Shape;158;p11:notes"/>
          <p:cNvSpPr/>
          <p:nvPr>
            <p:ph idx="2" type="sldImg"/>
          </p:nvPr>
        </p:nvSpPr>
        <p:spPr>
          <a:xfrm>
            <a:off x="1082675" y="711200"/>
            <a:ext cx="4679950" cy="35099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9" name="Google Shape;159;p11:notes"/>
          <p:cNvSpPr txBox="1"/>
          <p:nvPr>
            <p:ph idx="1" type="body"/>
          </p:nvPr>
        </p:nvSpPr>
        <p:spPr>
          <a:xfrm>
            <a:off x="984250" y="4464050"/>
            <a:ext cx="5019675" cy="4227512"/>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167" name="Google Shape;167;p12: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2: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256" name="Google Shape;256;p18: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8: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263" name="Google Shape;263;p19: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9: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270" name="Google Shape;270;p20: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0: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278" name="Google Shape;278;p21: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1: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293" name="Google Shape;293;p23:notes"/>
          <p:cNvSpPr txBox="1"/>
          <p:nvPr/>
        </p:nvSpPr>
        <p:spPr>
          <a:xfrm>
            <a:off x="4156075"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294" name="Google Shape;294;p23:notes"/>
          <p:cNvSpPr txBox="1"/>
          <p:nvPr/>
        </p:nvSpPr>
        <p:spPr>
          <a:xfrm>
            <a:off x="4156075" y="8926512"/>
            <a:ext cx="3178175" cy="4699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2</a:t>
            </a:r>
            <a:endParaRPr/>
          </a:p>
        </p:txBody>
      </p:sp>
      <p:sp>
        <p:nvSpPr>
          <p:cNvPr id="295" name="Google Shape;295;p23:notes"/>
          <p:cNvSpPr txBox="1"/>
          <p:nvPr/>
        </p:nvSpPr>
        <p:spPr>
          <a:xfrm>
            <a:off x="0" y="8926512"/>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296" name="Google Shape;296;p23:notes"/>
          <p:cNvSpPr txBox="1"/>
          <p:nvPr/>
        </p:nvSpPr>
        <p:spPr>
          <a:xfrm>
            <a:off x="0" y="0"/>
            <a:ext cx="317817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297" name="Google Shape;297;p23:notes"/>
          <p:cNvSpPr/>
          <p:nvPr>
            <p:ph idx="2" type="sldImg"/>
          </p:nvPr>
        </p:nvSpPr>
        <p:spPr>
          <a:xfrm>
            <a:off x="1082675" y="711200"/>
            <a:ext cx="4679950" cy="35099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8" name="Google Shape;298;p23:notes"/>
          <p:cNvSpPr txBox="1"/>
          <p:nvPr>
            <p:ph idx="1" type="body"/>
          </p:nvPr>
        </p:nvSpPr>
        <p:spPr>
          <a:xfrm>
            <a:off x="984250" y="4464050"/>
            <a:ext cx="5019675" cy="4227512"/>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306" name="Google Shape;306;p2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4: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329" name="Google Shape;329;p27: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27: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337" name="Google Shape;337;p28: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8: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345" name="Google Shape;345;p29: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9: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nvSpPr>
        <p:spPr>
          <a:xfrm>
            <a:off x="3886200" y="8915400"/>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a:solidFill>
                  <a:srgbClr val="000000"/>
                </a:solidFill>
                <a:latin typeface="Times New Roman"/>
                <a:ea typeface="Times New Roman"/>
                <a:cs typeface="Times New Roman"/>
                <a:sym typeface="Times New Roman"/>
              </a:rPr>
              <a:t>‹#›</a:t>
            </a:fld>
            <a:endParaRPr/>
          </a:p>
        </p:txBody>
      </p:sp>
      <p:sp>
        <p:nvSpPr>
          <p:cNvPr id="356" name="Google Shape;356;p30: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30:notes"/>
          <p:cNvSpPr txBox="1"/>
          <p:nvPr>
            <p:ph idx="1" type="body"/>
          </p:nvPr>
        </p:nvSpPr>
        <p:spPr>
          <a:xfrm>
            <a:off x="912812" y="4495800"/>
            <a:ext cx="5030787" cy="4191000"/>
          </a:xfrm>
          <a:prstGeom prst="rect">
            <a:avLst/>
          </a:prstGeom>
          <a:noFill/>
          <a:ln>
            <a:noFill/>
          </a:ln>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71" name="Google Shape;371;p32: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77" name="Google Shape;377;p33: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912812" y="4495800"/>
            <a:ext cx="5030787" cy="4191000"/>
          </a:xfrm>
          <a:prstGeom prst="rect">
            <a:avLst/>
          </a:prstGeom>
        </p:spPr>
        <p:txBody>
          <a:bodyPr anchorCtr="0" anchor="ctr" bIns="45700" lIns="91400" spcFirstLastPara="1" rIns="91400"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044575" y="685800"/>
            <a:ext cx="4775200" cy="3581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581400"/>
            <a:ext cx="6400800" cy="1752600"/>
          </a:xfrm>
          <a:prstGeom prst="rect">
            <a:avLst/>
          </a:prstGeom>
          <a:noFill/>
          <a:ln>
            <a:noFill/>
          </a:ln>
        </p:spPr>
        <p:txBody>
          <a:bodyPr anchorCtr="0" anchor="t" bIns="46025" lIns="92075" spcFirstLastPara="1" rIns="92075" wrap="square" tIns="46025">
            <a:noAutofit/>
          </a:bodyPr>
          <a:lstStyle>
            <a:lvl1pPr lvl="0" algn="ctr">
              <a:lnSpc>
                <a:spcPct val="110000"/>
              </a:lnSpc>
              <a:spcBef>
                <a:spcPts val="560"/>
              </a:spcBef>
              <a:spcAft>
                <a:spcPts val="0"/>
              </a:spcAft>
              <a:buSzPts val="2520"/>
              <a:buFont typeface="Noto Sans Symbols"/>
              <a:buNone/>
              <a:defRPr/>
            </a:lvl1pPr>
            <a:lvl2pPr lvl="1" algn="l">
              <a:spcBef>
                <a:spcPts val="360"/>
              </a:spcBef>
              <a:spcAft>
                <a:spcPts val="0"/>
              </a:spcAft>
              <a:buSzPts val="1620"/>
              <a:buChar char="•"/>
              <a:defRPr/>
            </a:lvl2pPr>
            <a:lvl3pPr lvl="2" algn="l">
              <a:lnSpc>
                <a:spcPct val="110000"/>
              </a:lnSpc>
              <a:spcBef>
                <a:spcPts val="360"/>
              </a:spcBef>
              <a:spcAft>
                <a:spcPts val="0"/>
              </a:spcAft>
              <a:buSzPts val="1440"/>
              <a:buChar char="•"/>
              <a:defRPr/>
            </a:lvl3pPr>
            <a:lvl4pPr lvl="3" algn="l">
              <a:spcBef>
                <a:spcPts val="360"/>
              </a:spcBef>
              <a:spcAft>
                <a:spcPts val="0"/>
              </a:spcAft>
              <a:buSzPts val="144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19" name="Google Shape;19;p2"/>
          <p:cNvSpPr txBox="1"/>
          <p:nvPr>
            <p:ph idx="10" type="dt"/>
          </p:nvPr>
        </p:nvSpPr>
        <p:spPr>
          <a:xfrm>
            <a:off x="3810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8580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2"/>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2"/>
          <p:cNvSpPr txBox="1"/>
          <p:nvPr>
            <p:ph idx="1" type="body"/>
          </p:nvPr>
        </p:nvSpPr>
        <p:spPr>
          <a:xfrm>
            <a:off x="304800" y="1143000"/>
            <a:ext cx="4229100" cy="5334000"/>
          </a:xfrm>
          <a:prstGeom prst="rect">
            <a:avLst/>
          </a:prstGeom>
          <a:noFill/>
          <a:ln>
            <a:noFill/>
          </a:ln>
        </p:spPr>
        <p:txBody>
          <a:bodyPr anchorCtr="0" anchor="t" bIns="46025" lIns="92075" spcFirstLastPara="1" rIns="92075" wrap="square" tIns="46025">
            <a:noAutofit/>
          </a:bodyPr>
          <a:lstStyle>
            <a:lvl1pPr indent="-388620" lvl="0" marL="457200" algn="l">
              <a:lnSpc>
                <a:spcPct val="110000"/>
              </a:lnSpc>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30200" lvl="2" marL="1371600" algn="l">
              <a:lnSpc>
                <a:spcPct val="110000"/>
              </a:lnSpc>
              <a:spcBef>
                <a:spcPts val="400"/>
              </a:spcBef>
              <a:spcAft>
                <a:spcPts val="0"/>
              </a:spcAft>
              <a:buSzPts val="1600"/>
              <a:buChar char="•"/>
              <a:defRPr sz="20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2" name="Google Shape;72;p12"/>
          <p:cNvSpPr txBox="1"/>
          <p:nvPr>
            <p:ph idx="2" type="body"/>
          </p:nvPr>
        </p:nvSpPr>
        <p:spPr>
          <a:xfrm>
            <a:off x="4686300" y="1143000"/>
            <a:ext cx="4229100" cy="5334000"/>
          </a:xfrm>
          <a:prstGeom prst="rect">
            <a:avLst/>
          </a:prstGeom>
          <a:noFill/>
          <a:ln>
            <a:noFill/>
          </a:ln>
        </p:spPr>
        <p:txBody>
          <a:bodyPr anchorCtr="0" anchor="t" bIns="46025" lIns="92075" spcFirstLastPara="1" rIns="92075" wrap="square" tIns="46025">
            <a:noAutofit/>
          </a:bodyPr>
          <a:lstStyle>
            <a:lvl1pPr indent="-388620" lvl="0" marL="457200" algn="l">
              <a:lnSpc>
                <a:spcPct val="110000"/>
              </a:lnSpc>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30200" lvl="2" marL="1371600" algn="l">
              <a:lnSpc>
                <a:spcPct val="110000"/>
              </a:lnSpc>
              <a:spcBef>
                <a:spcPts val="400"/>
              </a:spcBef>
              <a:spcAft>
                <a:spcPts val="0"/>
              </a:spcAft>
              <a:buSzPts val="1600"/>
              <a:buChar char="•"/>
              <a:defRPr sz="20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3" name="Google Shape;73;p12"/>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3"/>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3"/>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10000"/>
              </a:lnSpc>
              <a:spcBef>
                <a:spcPts val="400"/>
              </a:spcBef>
              <a:spcAft>
                <a:spcPts val="0"/>
              </a:spcAft>
              <a:buSzPts val="1800"/>
              <a:buNone/>
              <a:defRPr sz="2000"/>
            </a:lvl1pPr>
            <a:lvl2pPr indent="-228600" lvl="1" marL="914400" algn="l">
              <a:spcBef>
                <a:spcPts val="360"/>
              </a:spcBef>
              <a:spcAft>
                <a:spcPts val="0"/>
              </a:spcAft>
              <a:buSzPts val="1620"/>
              <a:buNone/>
              <a:defRPr sz="1800"/>
            </a:lvl2pPr>
            <a:lvl3pPr indent="-228600" lvl="2" marL="1371600" algn="l">
              <a:lnSpc>
                <a:spcPct val="110000"/>
              </a:lnSpc>
              <a:spcBef>
                <a:spcPts val="320"/>
              </a:spcBef>
              <a:spcAft>
                <a:spcPts val="0"/>
              </a:spcAft>
              <a:buSzPts val="1280"/>
              <a:buNone/>
              <a:defRPr sz="1600"/>
            </a:lvl3pPr>
            <a:lvl4pPr indent="-228600" lvl="3" marL="1828800" algn="l">
              <a:spcBef>
                <a:spcPts val="280"/>
              </a:spcBef>
              <a:spcAft>
                <a:spcPts val="0"/>
              </a:spcAft>
              <a:buSzPts val="112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78" name="Google Shape;78;p13"/>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lvl1pPr indent="-331470" lvl="0" marL="457200" algn="l">
              <a:lnSpc>
                <a:spcPct val="110000"/>
              </a:lnSpc>
              <a:spcBef>
                <a:spcPts val="360"/>
              </a:spcBef>
              <a:spcAft>
                <a:spcPts val="0"/>
              </a:spcAft>
              <a:buSzPts val="1620"/>
              <a:buChar char="•"/>
              <a:defRPr/>
            </a:lvl1pPr>
            <a:lvl2pPr indent="-331469" lvl="1" marL="914400" algn="l">
              <a:spcBef>
                <a:spcPts val="360"/>
              </a:spcBef>
              <a:spcAft>
                <a:spcPts val="0"/>
              </a:spcAft>
              <a:buSzPts val="1620"/>
              <a:buChar char="•"/>
              <a:defRPr/>
            </a:lvl2pPr>
            <a:lvl3pPr indent="-320039" lvl="2" marL="1371600" algn="l">
              <a:lnSpc>
                <a:spcPct val="110000"/>
              </a:lnSpc>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0" name="Google Shape;30;p4"/>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4676775" y="2238375"/>
            <a:ext cx="6324600" cy="215265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rot="5400000">
            <a:off x="295275" y="161925"/>
            <a:ext cx="6324600" cy="6305550"/>
          </a:xfrm>
          <a:prstGeom prst="rect">
            <a:avLst/>
          </a:prstGeom>
          <a:noFill/>
          <a:ln>
            <a:noFill/>
          </a:ln>
        </p:spPr>
        <p:txBody>
          <a:bodyPr anchorCtr="0" anchor="t" bIns="46025" lIns="92075" spcFirstLastPara="1" rIns="92075" wrap="square" tIns="46025">
            <a:noAutofit/>
          </a:bodyPr>
          <a:lstStyle>
            <a:lvl1pPr indent="-331470" lvl="0" marL="457200" algn="l">
              <a:lnSpc>
                <a:spcPct val="110000"/>
              </a:lnSpc>
              <a:spcBef>
                <a:spcPts val="360"/>
              </a:spcBef>
              <a:spcAft>
                <a:spcPts val="0"/>
              </a:spcAft>
              <a:buSzPts val="1620"/>
              <a:buChar char="•"/>
              <a:defRPr/>
            </a:lvl1pPr>
            <a:lvl2pPr indent="-331469" lvl="1" marL="914400" algn="l">
              <a:spcBef>
                <a:spcPts val="360"/>
              </a:spcBef>
              <a:spcAft>
                <a:spcPts val="0"/>
              </a:spcAft>
              <a:buSzPts val="1620"/>
              <a:buChar char="•"/>
              <a:defRPr/>
            </a:lvl2pPr>
            <a:lvl3pPr indent="-320039" lvl="2" marL="1371600" algn="l">
              <a:lnSpc>
                <a:spcPct val="110000"/>
              </a:lnSpc>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5" name="Google Shape;35;p5"/>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6"/>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rot="5400000">
            <a:off x="1943100" y="-495300"/>
            <a:ext cx="5334000" cy="8610600"/>
          </a:xfrm>
          <a:prstGeom prst="rect">
            <a:avLst/>
          </a:prstGeom>
          <a:noFill/>
          <a:ln>
            <a:noFill/>
          </a:ln>
        </p:spPr>
        <p:txBody>
          <a:bodyPr anchorCtr="0" anchor="t" bIns="46025" lIns="92075" spcFirstLastPara="1" rIns="92075" wrap="square" tIns="46025">
            <a:noAutofit/>
          </a:bodyPr>
          <a:lstStyle>
            <a:lvl1pPr indent="-331470" lvl="0" marL="457200" algn="l">
              <a:lnSpc>
                <a:spcPct val="110000"/>
              </a:lnSpc>
              <a:spcBef>
                <a:spcPts val="360"/>
              </a:spcBef>
              <a:spcAft>
                <a:spcPts val="0"/>
              </a:spcAft>
              <a:buSzPts val="1620"/>
              <a:buChar char="•"/>
              <a:defRPr/>
            </a:lvl1pPr>
            <a:lvl2pPr indent="-331469" lvl="1" marL="914400" algn="l">
              <a:spcBef>
                <a:spcPts val="360"/>
              </a:spcBef>
              <a:spcAft>
                <a:spcPts val="0"/>
              </a:spcAft>
              <a:buSzPts val="1620"/>
              <a:buChar char="•"/>
              <a:defRPr/>
            </a:lvl2pPr>
            <a:lvl3pPr indent="-320039" lvl="2" marL="1371600" algn="l">
              <a:lnSpc>
                <a:spcPct val="110000"/>
              </a:lnSpc>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0" name="Google Shape;40;p6"/>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p:nvPr>
            <p:ph idx="2" type="pic"/>
          </p:nvPr>
        </p:nvSpPr>
        <p:spPr>
          <a:xfrm>
            <a:off x="1792288" y="612775"/>
            <a:ext cx="5486400" cy="4114800"/>
          </a:xfrm>
          <a:prstGeom prst="rect">
            <a:avLst/>
          </a:prstGeom>
          <a:noFill/>
          <a:ln>
            <a:noFill/>
          </a:ln>
        </p:spPr>
      </p:sp>
      <p:sp>
        <p:nvSpPr>
          <p:cNvPr id="45" name="Google Shape;45;p7"/>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10000"/>
              </a:lnSpc>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lnSpc>
                <a:spcPct val="110000"/>
              </a:lnSpc>
              <a:spcBef>
                <a:spcPts val="200"/>
              </a:spcBef>
              <a:spcAft>
                <a:spcPts val="0"/>
              </a:spcAft>
              <a:buSzPts val="800"/>
              <a:buNone/>
              <a:defRPr sz="1000"/>
            </a:lvl3pPr>
            <a:lvl4pPr indent="-228600" lvl="3" marL="1828800" algn="l">
              <a:spcBef>
                <a:spcPts val="180"/>
              </a:spcBef>
              <a:spcAft>
                <a:spcPts val="0"/>
              </a:spcAft>
              <a:buSzPts val="72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46" name="Google Shape;46;p7"/>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11480" lvl="0" marL="457200" algn="l">
              <a:lnSpc>
                <a:spcPct val="110000"/>
              </a:lnSpc>
              <a:spcBef>
                <a:spcPts val="640"/>
              </a:spcBef>
              <a:spcAft>
                <a:spcPts val="0"/>
              </a:spcAft>
              <a:buSzPts val="2880"/>
              <a:buChar char="•"/>
              <a:defRPr sz="3200"/>
            </a:lvl1pPr>
            <a:lvl2pPr indent="-388619" lvl="1" marL="914400" algn="l">
              <a:spcBef>
                <a:spcPts val="560"/>
              </a:spcBef>
              <a:spcAft>
                <a:spcPts val="0"/>
              </a:spcAft>
              <a:buSzPts val="2520"/>
              <a:buChar char="•"/>
              <a:defRPr sz="2800"/>
            </a:lvl2pPr>
            <a:lvl3pPr indent="-350519" lvl="2" marL="1371600" algn="l">
              <a:lnSpc>
                <a:spcPct val="110000"/>
              </a:lnSpc>
              <a:spcBef>
                <a:spcPts val="480"/>
              </a:spcBef>
              <a:spcAft>
                <a:spcPts val="0"/>
              </a:spcAft>
              <a:buSzPts val="1920"/>
              <a:buChar char="•"/>
              <a:defRPr sz="2400"/>
            </a:lvl3pPr>
            <a:lvl4pPr indent="-330200" lvl="3" marL="1828800" algn="l">
              <a:spcBef>
                <a:spcPts val="400"/>
              </a:spcBef>
              <a:spcAft>
                <a:spcPts val="0"/>
              </a:spcAft>
              <a:buSzPts val="16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51" name="Google Shape;51;p8"/>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10000"/>
              </a:lnSpc>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lnSpc>
                <a:spcPct val="110000"/>
              </a:lnSpc>
              <a:spcBef>
                <a:spcPts val="200"/>
              </a:spcBef>
              <a:spcAft>
                <a:spcPts val="0"/>
              </a:spcAft>
              <a:buSzPts val="800"/>
              <a:buNone/>
              <a:defRPr sz="1000"/>
            </a:lvl3pPr>
            <a:lvl4pPr indent="-228600" lvl="3" marL="1828800" algn="l">
              <a:spcBef>
                <a:spcPts val="180"/>
              </a:spcBef>
              <a:spcAft>
                <a:spcPts val="0"/>
              </a:spcAft>
              <a:buSzPts val="72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52" name="Google Shape;52;p8"/>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0"/>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1"/>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10000"/>
              </a:lnSpc>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lnSpc>
                <a:spcPct val="110000"/>
              </a:lnSpc>
              <a:spcBef>
                <a:spcPts val="360"/>
              </a:spcBef>
              <a:spcAft>
                <a:spcPts val="0"/>
              </a:spcAft>
              <a:buSzPts val="144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64" name="Google Shape;64;p11"/>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65760" lvl="0" marL="457200" algn="l">
              <a:lnSpc>
                <a:spcPct val="110000"/>
              </a:lnSpc>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20039" lvl="2" marL="1371600" algn="l">
              <a:lnSpc>
                <a:spcPct val="110000"/>
              </a:lnSpc>
              <a:spcBef>
                <a:spcPts val="360"/>
              </a:spcBef>
              <a:spcAft>
                <a:spcPts val="0"/>
              </a:spcAft>
              <a:buSzPts val="1440"/>
              <a:buChar char="•"/>
              <a:defRPr sz="1800"/>
            </a:lvl3pPr>
            <a:lvl4pPr indent="-309880" lvl="3" marL="1828800" algn="l">
              <a:spcBef>
                <a:spcPts val="320"/>
              </a:spcBef>
              <a:spcAft>
                <a:spcPts val="0"/>
              </a:spcAft>
              <a:buSzPts val="128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65" name="Google Shape;65;p11"/>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10000"/>
              </a:lnSpc>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lnSpc>
                <a:spcPct val="110000"/>
              </a:lnSpc>
              <a:spcBef>
                <a:spcPts val="360"/>
              </a:spcBef>
              <a:spcAft>
                <a:spcPts val="0"/>
              </a:spcAft>
              <a:buSzPts val="144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66" name="Google Shape;66;p11"/>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65760" lvl="0" marL="457200" algn="l">
              <a:lnSpc>
                <a:spcPct val="110000"/>
              </a:lnSpc>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20039" lvl="2" marL="1371600" algn="l">
              <a:lnSpc>
                <a:spcPct val="110000"/>
              </a:lnSpc>
              <a:spcBef>
                <a:spcPts val="360"/>
              </a:spcBef>
              <a:spcAft>
                <a:spcPts val="0"/>
              </a:spcAft>
              <a:buSzPts val="1440"/>
              <a:buChar char="•"/>
              <a:defRPr sz="1800"/>
            </a:lvl3pPr>
            <a:lvl4pPr indent="-309880" lvl="3" marL="1828800" algn="l">
              <a:spcBef>
                <a:spcPts val="320"/>
              </a:spcBef>
              <a:spcAft>
                <a:spcPts val="0"/>
              </a:spcAft>
              <a:buSzPts val="128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67" name="Google Shape;67;p11"/>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0" y="2209800"/>
            <a:ext cx="8026400" cy="0"/>
          </a:xfrm>
          <a:prstGeom prst="straightConnector1">
            <a:avLst/>
          </a:prstGeom>
          <a:noFill/>
          <a:ln cap="flat" cmpd="sng" w="50800">
            <a:solidFill>
              <a:schemeClr val="accent2"/>
            </a:solidFill>
            <a:prstDash val="solid"/>
            <a:miter lim="800000"/>
            <a:headEnd len="med" w="med" type="none"/>
            <a:tailEnd len="med" w="med" type="none"/>
          </a:ln>
        </p:spPr>
      </p:cxnSp>
      <p:sp>
        <p:nvSpPr>
          <p:cNvPr id="11" name="Google Shape;11;p1"/>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3810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68580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4" name="Google Shape;24;p3"/>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25" name="Google Shape;25;p3"/>
          <p:cNvSpPr txBox="1"/>
          <p:nvPr>
            <p:ph idx="10" type="dt"/>
          </p:nvPr>
        </p:nvSpPr>
        <p:spPr>
          <a:xfrm>
            <a:off x="381000" y="6629400"/>
            <a:ext cx="1905000" cy="227012"/>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2" type="sldNum"/>
          </p:nvPr>
        </p:nvSpPr>
        <p:spPr>
          <a:xfrm>
            <a:off x="7237412" y="6553200"/>
            <a:ext cx="1905000" cy="303212"/>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hackerrank.com/domains/algorith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ctrTitle"/>
          </p:nvPr>
        </p:nvSpPr>
        <p:spPr>
          <a:xfrm>
            <a:off x="228600" y="663575"/>
            <a:ext cx="8686800" cy="1470025"/>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CSE-2208</a:t>
            </a:r>
            <a:br>
              <a:rPr b="1" i="0" lang="en-US" sz="3600" u="none">
                <a:solidFill>
                  <a:schemeClr val="dk2"/>
                </a:solidFill>
                <a:latin typeface="Arial"/>
                <a:ea typeface="Arial"/>
                <a:cs typeface="Arial"/>
                <a:sym typeface="Arial"/>
              </a:rPr>
            </a:br>
            <a:r>
              <a:rPr b="1" i="0" lang="en-US" sz="3600" u="none">
                <a:solidFill>
                  <a:schemeClr val="dk2"/>
                </a:solidFill>
                <a:latin typeface="Arial"/>
                <a:ea typeface="Arial"/>
                <a:cs typeface="Arial"/>
                <a:sym typeface="Arial"/>
              </a:rPr>
              <a:t>Design and Analysis of Algorithm</a:t>
            </a:r>
            <a:endParaRPr/>
          </a:p>
        </p:txBody>
      </p:sp>
      <p:sp>
        <p:nvSpPr>
          <p:cNvPr id="86" name="Google Shape;86;p14"/>
          <p:cNvSpPr txBox="1"/>
          <p:nvPr>
            <p:ph idx="1" type="subTitle"/>
          </p:nvPr>
        </p:nvSpPr>
        <p:spPr>
          <a:xfrm>
            <a:off x="1295400" y="3505200"/>
            <a:ext cx="6400800" cy="17526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SzPts val="2160"/>
              <a:buNone/>
            </a:pPr>
            <a:r>
              <a:rPr b="1" i="0" lang="en-US" sz="2400" u="none">
                <a:solidFill>
                  <a:schemeClr val="dk1"/>
                </a:solidFill>
                <a:latin typeface="Arial"/>
                <a:ea typeface="Arial"/>
                <a:cs typeface="Arial"/>
                <a:sym typeface="Arial"/>
              </a:rPr>
              <a:t>Tanvir Ahammad</a:t>
            </a:r>
            <a:endParaRPr/>
          </a:p>
          <a:p>
            <a:pPr indent="0" lvl="0" marL="0" rtl="0" algn="ctr">
              <a:lnSpc>
                <a:spcPct val="110000"/>
              </a:lnSpc>
              <a:spcBef>
                <a:spcPts val="0"/>
              </a:spcBef>
              <a:spcAft>
                <a:spcPts val="0"/>
              </a:spcAft>
              <a:buSzPts val="2160"/>
              <a:buNone/>
            </a:pPr>
            <a:r>
              <a:rPr b="1" i="0" lang="en-US" sz="2400" u="none">
                <a:solidFill>
                  <a:schemeClr val="dk1"/>
                </a:solidFill>
                <a:latin typeface="Arial"/>
                <a:ea typeface="Arial"/>
                <a:cs typeface="Arial"/>
                <a:sym typeface="Arial"/>
              </a:rPr>
              <a:t>Lecturer</a:t>
            </a:r>
            <a:endParaRPr/>
          </a:p>
          <a:p>
            <a:pPr indent="0" lvl="0" marL="0" rtl="0" algn="ctr">
              <a:lnSpc>
                <a:spcPct val="110000"/>
              </a:lnSpc>
              <a:spcBef>
                <a:spcPts val="0"/>
              </a:spcBef>
              <a:spcAft>
                <a:spcPts val="0"/>
              </a:spcAft>
              <a:buSzPts val="2160"/>
              <a:buNone/>
            </a:pPr>
            <a:r>
              <a:rPr b="1" i="0" lang="en-US" sz="2400" u="none">
                <a:solidFill>
                  <a:schemeClr val="dk1"/>
                </a:solidFill>
                <a:latin typeface="Arial"/>
                <a:ea typeface="Arial"/>
                <a:cs typeface="Arial"/>
                <a:sym typeface="Arial"/>
              </a:rPr>
              <a:t>Dept. of CSE</a:t>
            </a:r>
            <a:endParaRPr/>
          </a:p>
          <a:p>
            <a:pPr indent="0" lvl="0" marL="0" rtl="0" algn="ctr">
              <a:lnSpc>
                <a:spcPct val="110000"/>
              </a:lnSpc>
              <a:spcBef>
                <a:spcPts val="0"/>
              </a:spcBef>
              <a:spcAft>
                <a:spcPts val="0"/>
              </a:spcAft>
              <a:buSzPts val="2160"/>
              <a:buNone/>
            </a:pPr>
            <a:r>
              <a:rPr b="1" i="0" lang="en-US" sz="2400" u="none">
                <a:solidFill>
                  <a:schemeClr val="dk1"/>
                </a:solidFill>
                <a:latin typeface="Arial"/>
                <a:ea typeface="Arial"/>
                <a:cs typeface="Arial"/>
                <a:sym typeface="Arial"/>
              </a:rPr>
              <a:t>Jagannath University, Bangladesh</a:t>
            </a:r>
            <a:endParaRPr/>
          </a:p>
        </p:txBody>
      </p:sp>
      <p:sp>
        <p:nvSpPr>
          <p:cNvPr id="87" name="Google Shape;87;p14"/>
          <p:cNvSpPr txBox="1"/>
          <p:nvPr/>
        </p:nvSpPr>
        <p:spPr>
          <a:xfrm>
            <a:off x="1066800" y="6096000"/>
            <a:ext cx="6629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Courtesy: Md. Manuarul Islam, Assoc. Prof.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49" name="Google Shape;149;p2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50" name="Google Shape;150;p23"/>
          <p:cNvSpPr txBox="1"/>
          <p:nvPr>
            <p:ph type="title"/>
          </p:nvPr>
        </p:nvSpPr>
        <p:spPr>
          <a:xfrm>
            <a:off x="304800" y="152400"/>
            <a:ext cx="8610600" cy="7239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Divide and Conquer</a:t>
            </a:r>
            <a:endParaRPr/>
          </a:p>
        </p:txBody>
      </p:sp>
      <p:sp>
        <p:nvSpPr>
          <p:cNvPr id="151" name="Google Shape;151;p23"/>
          <p:cNvSpPr txBox="1"/>
          <p:nvPr>
            <p:ph idx="1" type="body"/>
          </p:nvPr>
        </p:nvSpPr>
        <p:spPr>
          <a:xfrm>
            <a:off x="304800" y="1143000"/>
            <a:ext cx="8610600" cy="5334000"/>
          </a:xfrm>
          <a:prstGeom prst="rect">
            <a:avLst/>
          </a:prstGeom>
          <a:noFill/>
          <a:ln>
            <a:noFill/>
          </a:ln>
        </p:spPr>
        <p:txBody>
          <a:bodyPr anchorCtr="0" anchor="t" bIns="44450" lIns="90475" spcFirstLastPara="1" rIns="90475" wrap="square" tIns="44450">
            <a:noAutofit/>
          </a:bodyPr>
          <a:lstStyle/>
          <a:p>
            <a:pPr indent="-533400" lvl="0" marL="5334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Based on dividing problem into subproblems</a:t>
            </a:r>
            <a:endParaRPr/>
          </a:p>
          <a:p>
            <a:pPr indent="-533400" lvl="0" marL="5334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Approach</a:t>
            </a:r>
            <a:endParaRPr/>
          </a:p>
          <a:p>
            <a:pPr indent="-457200" lvl="1" marL="110490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Divide problem into smaller subproblems </a:t>
            </a:r>
            <a:endParaRPr/>
          </a:p>
          <a:p>
            <a:pPr indent="-457200" lvl="2" marL="150495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Subproblems must be of same type</a:t>
            </a:r>
            <a:endParaRPr/>
          </a:p>
          <a:p>
            <a:pPr indent="-457200" lvl="2" marL="150495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Subproblems do not need to overlap</a:t>
            </a:r>
            <a:endParaRPr/>
          </a:p>
          <a:p>
            <a:pPr indent="-457200" lvl="1" marL="110490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Solve each subproblem recursively</a:t>
            </a:r>
            <a:endParaRPr/>
          </a:p>
          <a:p>
            <a:pPr indent="-457200" lvl="1" marL="110490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Combine solutions to solve original problem</a:t>
            </a:r>
            <a:endParaRPr/>
          </a:p>
          <a:p>
            <a:pPr indent="-533400" lvl="0" marL="5334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Usually contains two or more recursive calls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62" name="Google Shape;162;p2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63" name="Google Shape;163;p24"/>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Divide and Conquer – Examples</a:t>
            </a:r>
            <a:endParaRPr/>
          </a:p>
        </p:txBody>
      </p:sp>
      <p:sp>
        <p:nvSpPr>
          <p:cNvPr id="164" name="Google Shape;164;p24"/>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Binary Search</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Quicksort</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Partition array into two parts around pivot</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Recursively quicksort each part of array</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Concatenate solutions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Mergesort</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Partition array into two parts</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Recursively mergesort each half</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Merge two sorted arrays into single sorted array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304800" y="228600"/>
            <a:ext cx="8610600" cy="4000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71" name="Google Shape;171;p25"/>
          <p:cNvSpPr txBox="1"/>
          <p:nvPr/>
        </p:nvSpPr>
        <p:spPr>
          <a:xfrm>
            <a:off x="7772400" y="1600200"/>
            <a:ext cx="990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172" name="Google Shape;172;p25"/>
          <p:cNvGraphicFramePr/>
          <p:nvPr/>
        </p:nvGraphicFramePr>
        <p:xfrm>
          <a:off x="1600200" y="1758950"/>
          <a:ext cx="3000000" cy="3000000"/>
        </p:xfrm>
        <a:graphic>
          <a:graphicData uri="http://schemas.openxmlformats.org/drawingml/2006/table">
            <a:tbl>
              <a:tblPr>
                <a:noFill/>
                <a:tableStyleId>{DD2CCF8F-3BF7-4A40-8197-B7F39DFFD4C6}</a:tableStyleId>
              </a:tblPr>
              <a:tblGrid>
                <a:gridCol w="590550"/>
                <a:gridCol w="590550"/>
                <a:gridCol w="590550"/>
                <a:gridCol w="590550"/>
                <a:gridCol w="590550"/>
                <a:gridCol w="590550"/>
                <a:gridCol w="571500"/>
                <a:gridCol w="60960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3" name="Google Shape;173;p25"/>
          <p:cNvGraphicFramePr/>
          <p:nvPr/>
        </p:nvGraphicFramePr>
        <p:xfrm>
          <a:off x="1066800" y="2503487"/>
          <a:ext cx="3000000" cy="3000000"/>
        </p:xfrm>
        <a:graphic>
          <a:graphicData uri="http://schemas.openxmlformats.org/drawingml/2006/table">
            <a:tbl>
              <a:tblPr>
                <a:noFill/>
                <a:tableStyleId>{DD2CCF8F-3BF7-4A40-8197-B7F39DFFD4C6}</a:tableStyleId>
              </a:tblPr>
              <a:tblGrid>
                <a:gridCol w="590550"/>
                <a:gridCol w="590550"/>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4" name="Google Shape;174;p25"/>
          <p:cNvGraphicFramePr/>
          <p:nvPr/>
        </p:nvGraphicFramePr>
        <p:xfrm>
          <a:off x="4533900" y="2473325"/>
          <a:ext cx="3000000" cy="3000000"/>
        </p:xfrm>
        <a:graphic>
          <a:graphicData uri="http://schemas.openxmlformats.org/drawingml/2006/table">
            <a:tbl>
              <a:tblPr>
                <a:noFill/>
                <a:tableStyleId>{DD2CCF8F-3BF7-4A40-8197-B7F39DFFD4C6}</a:tableStyleId>
              </a:tblPr>
              <a:tblGrid>
                <a:gridCol w="590550"/>
                <a:gridCol w="514350"/>
                <a:gridCol w="6667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5" name="Google Shape;175;p25"/>
          <p:cNvGraphicFramePr/>
          <p:nvPr/>
        </p:nvGraphicFramePr>
        <p:xfrm>
          <a:off x="838200" y="3216275"/>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6" name="Google Shape;176;p25"/>
          <p:cNvGraphicFramePr/>
          <p:nvPr/>
        </p:nvGraphicFramePr>
        <p:xfrm>
          <a:off x="2628900" y="3216275"/>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7" name="Google Shape;177;p25"/>
          <p:cNvGraphicFramePr/>
          <p:nvPr/>
        </p:nvGraphicFramePr>
        <p:xfrm>
          <a:off x="4324350" y="3201987"/>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8" name="Google Shape;178;p25"/>
          <p:cNvGraphicFramePr/>
          <p:nvPr/>
        </p:nvGraphicFramePr>
        <p:xfrm>
          <a:off x="6081712" y="3201987"/>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9" name="Google Shape;179;p25"/>
          <p:cNvGraphicFramePr/>
          <p:nvPr/>
        </p:nvGraphicFramePr>
        <p:xfrm>
          <a:off x="685800" y="3902075"/>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0" name="Google Shape;180;p25"/>
          <p:cNvGraphicFramePr/>
          <p:nvPr/>
        </p:nvGraphicFramePr>
        <p:xfrm>
          <a:off x="1614487" y="3902075"/>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1" name="Google Shape;181;p25"/>
          <p:cNvGraphicFramePr/>
          <p:nvPr/>
        </p:nvGraphicFramePr>
        <p:xfrm>
          <a:off x="2452687" y="3902075"/>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2" name="Google Shape;182;p25"/>
          <p:cNvGraphicFramePr/>
          <p:nvPr/>
        </p:nvGraphicFramePr>
        <p:xfrm>
          <a:off x="3309937" y="3887787"/>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3" name="Google Shape;183;p25"/>
          <p:cNvGraphicFramePr/>
          <p:nvPr/>
        </p:nvGraphicFramePr>
        <p:xfrm>
          <a:off x="4176712" y="3873500"/>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4" name="Google Shape;184;p25"/>
          <p:cNvGraphicFramePr/>
          <p:nvPr/>
        </p:nvGraphicFramePr>
        <p:xfrm>
          <a:off x="5010150" y="3859212"/>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5" name="Google Shape;185;p25"/>
          <p:cNvGraphicFramePr/>
          <p:nvPr/>
        </p:nvGraphicFramePr>
        <p:xfrm>
          <a:off x="5848350" y="3873500"/>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6" name="Google Shape;186;p25"/>
          <p:cNvGraphicFramePr/>
          <p:nvPr/>
        </p:nvGraphicFramePr>
        <p:xfrm>
          <a:off x="6791325" y="3873500"/>
          <a:ext cx="3000000" cy="3000000"/>
        </p:xfrm>
        <a:graphic>
          <a:graphicData uri="http://schemas.openxmlformats.org/drawingml/2006/table">
            <a:tbl>
              <a:tblPr>
                <a:noFill/>
                <a:tableStyleId>{DD2CCF8F-3BF7-4A40-8197-B7F39DFFD4C6}</a:tableStyleId>
              </a:tblPr>
              <a:tblGrid>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7" name="Google Shape;187;p25"/>
          <p:cNvGraphicFramePr/>
          <p:nvPr/>
        </p:nvGraphicFramePr>
        <p:xfrm>
          <a:off x="1752600" y="5959475"/>
          <a:ext cx="3000000" cy="3000000"/>
        </p:xfrm>
        <a:graphic>
          <a:graphicData uri="http://schemas.openxmlformats.org/drawingml/2006/table">
            <a:tbl>
              <a:tblPr>
                <a:noFill/>
                <a:tableStyleId>{DD2CCF8F-3BF7-4A40-8197-B7F39DFFD4C6}</a:tableStyleId>
              </a:tblPr>
              <a:tblGrid>
                <a:gridCol w="590550"/>
                <a:gridCol w="590550"/>
                <a:gridCol w="590550"/>
                <a:gridCol w="590550"/>
                <a:gridCol w="590550"/>
                <a:gridCol w="590550"/>
                <a:gridCol w="571500"/>
                <a:gridCol w="60960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8" name="Google Shape;188;p25"/>
          <p:cNvGraphicFramePr/>
          <p:nvPr/>
        </p:nvGraphicFramePr>
        <p:xfrm>
          <a:off x="1181100" y="5246687"/>
          <a:ext cx="3000000" cy="3000000"/>
        </p:xfrm>
        <a:graphic>
          <a:graphicData uri="http://schemas.openxmlformats.org/drawingml/2006/table">
            <a:tbl>
              <a:tblPr>
                <a:noFill/>
                <a:tableStyleId>{DD2CCF8F-3BF7-4A40-8197-B7F39DFFD4C6}</a:tableStyleId>
              </a:tblPr>
              <a:tblGrid>
                <a:gridCol w="590550"/>
                <a:gridCol w="590550"/>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9" name="Google Shape;189;p25"/>
          <p:cNvGraphicFramePr/>
          <p:nvPr/>
        </p:nvGraphicFramePr>
        <p:xfrm>
          <a:off x="4648200" y="5230812"/>
          <a:ext cx="3000000" cy="3000000"/>
        </p:xfrm>
        <a:graphic>
          <a:graphicData uri="http://schemas.openxmlformats.org/drawingml/2006/table">
            <a:tbl>
              <a:tblPr>
                <a:noFill/>
                <a:tableStyleId>{DD2CCF8F-3BF7-4A40-8197-B7F39DFFD4C6}</a:tableStyleId>
              </a:tblPr>
              <a:tblGrid>
                <a:gridCol w="590550"/>
                <a:gridCol w="590550"/>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0" name="Google Shape;190;p25"/>
          <p:cNvGraphicFramePr/>
          <p:nvPr/>
        </p:nvGraphicFramePr>
        <p:xfrm>
          <a:off x="885825" y="4573587"/>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1" name="Google Shape;191;p25"/>
          <p:cNvGraphicFramePr/>
          <p:nvPr/>
        </p:nvGraphicFramePr>
        <p:xfrm>
          <a:off x="2676525" y="4573587"/>
          <a:ext cx="3000000" cy="3000000"/>
        </p:xfrm>
        <a:graphic>
          <a:graphicData uri="http://schemas.openxmlformats.org/drawingml/2006/table">
            <a:tbl>
              <a:tblPr>
                <a:noFill/>
                <a:tableStyleId>{DD2CCF8F-3BF7-4A40-8197-B7F39DFFD4C6}</a:tableStyleId>
              </a:tblPr>
              <a:tblGrid>
                <a:gridCol w="600075"/>
                <a:gridCol w="581025"/>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2" name="Google Shape;192;p25"/>
          <p:cNvGraphicFramePr/>
          <p:nvPr/>
        </p:nvGraphicFramePr>
        <p:xfrm>
          <a:off x="4371975" y="4545012"/>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3" name="Google Shape;193;p25"/>
          <p:cNvGraphicFramePr/>
          <p:nvPr/>
        </p:nvGraphicFramePr>
        <p:xfrm>
          <a:off x="6072187" y="4530725"/>
          <a:ext cx="3000000" cy="3000000"/>
        </p:xfrm>
        <a:graphic>
          <a:graphicData uri="http://schemas.openxmlformats.org/drawingml/2006/table">
            <a:tbl>
              <a:tblPr>
                <a:noFill/>
                <a:tableStyleId>{DD2CCF8F-3BF7-4A40-8197-B7F39DFFD4C6}</a:tableStyleId>
              </a:tblPr>
              <a:tblGrid>
                <a:gridCol w="590550"/>
                <a:gridCol w="590550"/>
              </a:tblGrid>
              <a:tr h="365125">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a:t>
                      </a:r>
                      <a:endParaRPr/>
                    </a:p>
                  </a:txBody>
                  <a:tcPr marT="45500" marB="455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a:t>
                      </a:r>
                      <a:endParaRPr/>
                    </a:p>
                  </a:txBody>
                  <a:tcPr marT="45500" marB="455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94" name="Google Shape;194;p25"/>
          <p:cNvCxnSpPr/>
          <p:nvPr/>
        </p:nvCxnSpPr>
        <p:spPr>
          <a:xfrm flipH="1">
            <a:off x="2590800" y="2139950"/>
            <a:ext cx="685800" cy="309562"/>
          </a:xfrm>
          <a:prstGeom prst="straightConnector1">
            <a:avLst/>
          </a:prstGeom>
          <a:noFill/>
          <a:ln cap="flat" cmpd="sng" w="9525">
            <a:solidFill>
              <a:schemeClr val="dk1"/>
            </a:solidFill>
            <a:prstDash val="solid"/>
            <a:miter lim="800000"/>
            <a:headEnd len="med" w="med" type="none"/>
            <a:tailEnd len="med" w="med" type="triangle"/>
          </a:ln>
        </p:spPr>
      </p:cxnSp>
      <p:cxnSp>
        <p:nvCxnSpPr>
          <p:cNvPr id="195" name="Google Shape;195;p25"/>
          <p:cNvCxnSpPr/>
          <p:nvPr/>
        </p:nvCxnSpPr>
        <p:spPr>
          <a:xfrm>
            <a:off x="5029200" y="2125662"/>
            <a:ext cx="7620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96" name="Google Shape;196;p25"/>
          <p:cNvCxnSpPr/>
          <p:nvPr/>
        </p:nvCxnSpPr>
        <p:spPr>
          <a:xfrm flipH="1">
            <a:off x="1524000" y="2868612"/>
            <a:ext cx="533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97" name="Google Shape;197;p25"/>
          <p:cNvCxnSpPr/>
          <p:nvPr/>
        </p:nvCxnSpPr>
        <p:spPr>
          <a:xfrm>
            <a:off x="2667000" y="2868612"/>
            <a:ext cx="533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98" name="Google Shape;198;p25"/>
          <p:cNvCxnSpPr/>
          <p:nvPr/>
        </p:nvCxnSpPr>
        <p:spPr>
          <a:xfrm flipH="1">
            <a:off x="990600" y="3630612"/>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199" name="Google Shape;199;p25"/>
          <p:cNvCxnSpPr/>
          <p:nvPr/>
        </p:nvCxnSpPr>
        <p:spPr>
          <a:xfrm>
            <a:off x="1676400" y="3630612"/>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0" name="Google Shape;200;p25"/>
          <p:cNvCxnSpPr/>
          <p:nvPr/>
        </p:nvCxnSpPr>
        <p:spPr>
          <a:xfrm flipH="1">
            <a:off x="2743200" y="3630612"/>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1" name="Google Shape;201;p25"/>
          <p:cNvCxnSpPr/>
          <p:nvPr/>
        </p:nvCxnSpPr>
        <p:spPr>
          <a:xfrm>
            <a:off x="3429000" y="3630612"/>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2" name="Google Shape;202;p25"/>
          <p:cNvCxnSpPr/>
          <p:nvPr/>
        </p:nvCxnSpPr>
        <p:spPr>
          <a:xfrm flipH="1">
            <a:off x="4386262" y="3597275"/>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3" name="Google Shape;203;p25"/>
          <p:cNvCxnSpPr/>
          <p:nvPr/>
        </p:nvCxnSpPr>
        <p:spPr>
          <a:xfrm>
            <a:off x="5072062" y="3597275"/>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4" name="Google Shape;204;p25"/>
          <p:cNvCxnSpPr/>
          <p:nvPr/>
        </p:nvCxnSpPr>
        <p:spPr>
          <a:xfrm flipH="1">
            <a:off x="6191250" y="3597275"/>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5" name="Google Shape;205;p25"/>
          <p:cNvCxnSpPr/>
          <p:nvPr/>
        </p:nvCxnSpPr>
        <p:spPr>
          <a:xfrm>
            <a:off x="6877050" y="3597275"/>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6" name="Google Shape;206;p25"/>
          <p:cNvCxnSpPr/>
          <p:nvPr/>
        </p:nvCxnSpPr>
        <p:spPr>
          <a:xfrm flipH="1">
            <a:off x="4905375" y="2859087"/>
            <a:ext cx="533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Google Shape;207;p25"/>
          <p:cNvCxnSpPr/>
          <p:nvPr/>
        </p:nvCxnSpPr>
        <p:spPr>
          <a:xfrm>
            <a:off x="6048375" y="2859087"/>
            <a:ext cx="5334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208" name="Google Shape;208;p25"/>
          <p:cNvCxnSpPr/>
          <p:nvPr/>
        </p:nvCxnSpPr>
        <p:spPr>
          <a:xfrm>
            <a:off x="1066800" y="4316412"/>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Google Shape;209;p25"/>
          <p:cNvCxnSpPr/>
          <p:nvPr/>
        </p:nvCxnSpPr>
        <p:spPr>
          <a:xfrm flipH="1">
            <a:off x="1752600" y="4316412"/>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0" name="Google Shape;210;p25"/>
          <p:cNvCxnSpPr/>
          <p:nvPr/>
        </p:nvCxnSpPr>
        <p:spPr>
          <a:xfrm>
            <a:off x="2747962" y="4316412"/>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1" name="Google Shape;211;p25"/>
          <p:cNvCxnSpPr/>
          <p:nvPr/>
        </p:nvCxnSpPr>
        <p:spPr>
          <a:xfrm flipH="1">
            <a:off x="3433762" y="4316412"/>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2" name="Google Shape;212;p25"/>
          <p:cNvCxnSpPr/>
          <p:nvPr/>
        </p:nvCxnSpPr>
        <p:spPr>
          <a:xfrm>
            <a:off x="4476750" y="4287837"/>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3" name="Google Shape;213;p25"/>
          <p:cNvCxnSpPr/>
          <p:nvPr/>
        </p:nvCxnSpPr>
        <p:spPr>
          <a:xfrm flipH="1">
            <a:off x="5162550" y="4287837"/>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25"/>
          <p:cNvCxnSpPr/>
          <p:nvPr/>
        </p:nvCxnSpPr>
        <p:spPr>
          <a:xfrm>
            <a:off x="6186487" y="4268787"/>
            <a:ext cx="228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25"/>
          <p:cNvCxnSpPr/>
          <p:nvPr/>
        </p:nvCxnSpPr>
        <p:spPr>
          <a:xfrm flipH="1">
            <a:off x="6872287" y="4268787"/>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6" name="Google Shape;216;p25"/>
          <p:cNvCxnSpPr/>
          <p:nvPr/>
        </p:nvCxnSpPr>
        <p:spPr>
          <a:xfrm>
            <a:off x="1600200" y="4968875"/>
            <a:ext cx="3810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7" name="Google Shape;217;p25"/>
          <p:cNvCxnSpPr/>
          <p:nvPr/>
        </p:nvCxnSpPr>
        <p:spPr>
          <a:xfrm flipH="1">
            <a:off x="2743200" y="4973637"/>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8" name="Google Shape;218;p25"/>
          <p:cNvCxnSpPr/>
          <p:nvPr/>
        </p:nvCxnSpPr>
        <p:spPr>
          <a:xfrm>
            <a:off x="5057775" y="4954587"/>
            <a:ext cx="3810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19" name="Google Shape;219;p25"/>
          <p:cNvCxnSpPr/>
          <p:nvPr/>
        </p:nvCxnSpPr>
        <p:spPr>
          <a:xfrm flipH="1">
            <a:off x="6200775" y="4959350"/>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20" name="Google Shape;220;p25"/>
          <p:cNvCxnSpPr/>
          <p:nvPr/>
        </p:nvCxnSpPr>
        <p:spPr>
          <a:xfrm>
            <a:off x="2514600" y="5683250"/>
            <a:ext cx="3810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21" name="Google Shape;221;p25"/>
          <p:cNvCxnSpPr/>
          <p:nvPr/>
        </p:nvCxnSpPr>
        <p:spPr>
          <a:xfrm flipH="1">
            <a:off x="4876800" y="5688012"/>
            <a:ext cx="304800" cy="228600"/>
          </a:xfrm>
          <a:prstGeom prst="straightConnector1">
            <a:avLst/>
          </a:prstGeom>
          <a:noFill/>
          <a:ln cap="flat" cmpd="sng" w="9525">
            <a:solidFill>
              <a:schemeClr val="dk1"/>
            </a:solidFill>
            <a:prstDash val="solid"/>
            <a:miter lim="800000"/>
            <a:headEnd len="med" w="med" type="none"/>
            <a:tailEnd len="med" w="med" type="triangle"/>
          </a:ln>
        </p:spPr>
      </p:cxnSp>
      <p:sp>
        <p:nvSpPr>
          <p:cNvPr id="222" name="Google Shape;222;p2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Mergesort</a:t>
            </a:r>
            <a:endParaRPr/>
          </a:p>
        </p:txBody>
      </p:sp>
      <p:sp>
        <p:nvSpPr>
          <p:cNvPr id="223" name="Google Shape;223;p25"/>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457200" lvl="0" marL="457200" marR="0" rtl="0" algn="l">
              <a:lnSpc>
                <a:spcPct val="110000"/>
              </a:lnSpc>
              <a:spcBef>
                <a:spcPts val="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 Array A = 5, 2, 4, 7, 1, 3, 2, 6. </a:t>
            </a:r>
            <a:endParaRPr b="1" i="0" sz="2800" u="none">
              <a:solidFill>
                <a:schemeClr val="dk1"/>
              </a:solidFill>
              <a:latin typeface="Arial"/>
              <a:ea typeface="Arial"/>
              <a:cs typeface="Arial"/>
              <a:sym typeface="Arial"/>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Dynamic Programming Algorithm</a:t>
            </a:r>
            <a:endParaRPr/>
          </a:p>
        </p:txBody>
      </p:sp>
      <p:sp>
        <p:nvSpPr>
          <p:cNvPr id="229" name="Google Shape;229;p26"/>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Based on remembering past results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Approach</a:t>
            </a:r>
            <a:endParaRPr/>
          </a:p>
          <a:p>
            <a:pPr indent="-285750" lvl="1" marL="74295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Divide problem into smaller subproblems </a:t>
            </a:r>
            <a:endParaRPr/>
          </a:p>
          <a:p>
            <a:pPr indent="-228600" lvl="2" marL="114300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Subproblems must be of same type</a:t>
            </a:r>
            <a:endParaRPr/>
          </a:p>
          <a:p>
            <a:pPr indent="-228600" lvl="2" marL="114300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Subproblems must </a:t>
            </a:r>
            <a:r>
              <a:rPr b="1" i="0" lang="en-US" sz="2400" u="none">
                <a:solidFill>
                  <a:srgbClr val="FF3300"/>
                </a:solidFill>
                <a:latin typeface="Arial"/>
                <a:ea typeface="Arial"/>
                <a:cs typeface="Arial"/>
                <a:sym typeface="Arial"/>
              </a:rPr>
              <a:t>overlap</a:t>
            </a:r>
            <a:endParaRPr/>
          </a:p>
          <a:p>
            <a:pPr indent="-285750" lvl="1" marL="74295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Solve each subproblem recursively</a:t>
            </a:r>
            <a:endParaRPr/>
          </a:p>
          <a:p>
            <a:pPr indent="-228600" lvl="2" marL="114300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May simply look up solution</a:t>
            </a:r>
            <a:endParaRPr/>
          </a:p>
          <a:p>
            <a:pPr indent="-285750" lvl="1" marL="74295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Combine solutions into to solve original problem</a:t>
            </a:r>
            <a:endParaRPr/>
          </a:p>
          <a:p>
            <a:pPr indent="-285750" lvl="1" marL="742950" rtl="0" algn="l">
              <a:lnSpc>
                <a:spcPct val="100000"/>
              </a:lnSpc>
              <a:spcBef>
                <a:spcPts val="480"/>
              </a:spcBef>
              <a:spcAft>
                <a:spcPts val="0"/>
              </a:spcAft>
              <a:buClr>
                <a:srgbClr val="FF33CC"/>
              </a:buClr>
              <a:buSzPts val="2160"/>
              <a:buFont typeface="Noto Sans Symbols"/>
              <a:buAutoNum type="arabicPeriod"/>
            </a:pPr>
            <a:r>
              <a:rPr b="1" i="0" lang="en-US" sz="2400" u="none">
                <a:solidFill>
                  <a:srgbClr val="0000CC"/>
                </a:solidFill>
                <a:latin typeface="Arial"/>
                <a:ea typeface="Arial"/>
                <a:cs typeface="Arial"/>
                <a:sym typeface="Arial"/>
              </a:rPr>
              <a:t>Store solution to problem</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Generally applied to optimization problems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Fibonacci Algorithm</a:t>
            </a:r>
            <a:endParaRPr/>
          </a:p>
        </p:txBody>
      </p:sp>
      <p:sp>
        <p:nvSpPr>
          <p:cNvPr id="235" name="Google Shape;235;p27"/>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Fibonacci numbers</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fibonacci(0) = 1 </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fibonacci(1) = 1 </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fibonacci(n) = fibonacci(n-1) + fibonacci(n-2) </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Recursive algorithm to calculate fibonacci(n)</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If n is 0 or 1, return 1</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Else compute fibonacci(n-1) and fibonacci(n-2)</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Return their sum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Exponential complexity!!</a:t>
            </a:r>
            <a:endParaRPr/>
          </a:p>
        </p:txBody>
      </p:sp>
      <p:pic>
        <p:nvPicPr>
          <p:cNvPr id="241" name="Google Shape;241;p28"/>
          <p:cNvPicPr preferRelativeResize="0"/>
          <p:nvPr>
            <p:ph idx="1" type="body"/>
          </p:nvPr>
        </p:nvPicPr>
        <p:blipFill rotWithShape="1">
          <a:blip r:embed="rId3">
            <a:alphaModFix/>
          </a:blip>
          <a:srcRect b="0" l="0" r="0" t="0"/>
          <a:stretch/>
        </p:blipFill>
        <p:spPr>
          <a:xfrm>
            <a:off x="279400" y="1295400"/>
            <a:ext cx="8723312" cy="539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Dynamic Programming – Example</a:t>
            </a:r>
            <a:endParaRPr/>
          </a:p>
        </p:txBody>
      </p:sp>
      <p:sp>
        <p:nvSpPr>
          <p:cNvPr id="247" name="Google Shape;247;p29"/>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Dynamic programming version of fibonacci(n)</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If n is 0 or 1, return 1</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Else solve fibonacci(n-1) and fibonacci(n-2)</a:t>
            </a:r>
            <a:endParaRPr/>
          </a:p>
          <a:p>
            <a:pPr indent="-228600" lvl="2" marL="114300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Look up value if previously computed</a:t>
            </a:r>
            <a:endParaRPr/>
          </a:p>
          <a:p>
            <a:pPr indent="-228600" lvl="2" marL="1143000" rtl="0" algn="l">
              <a:lnSpc>
                <a:spcPct val="110000"/>
              </a:lnSpc>
              <a:spcBef>
                <a:spcPts val="480"/>
              </a:spcBef>
              <a:spcAft>
                <a:spcPts val="0"/>
              </a:spcAft>
              <a:buSzPts val="1920"/>
              <a:buChar char="•"/>
            </a:pPr>
            <a:r>
              <a:rPr b="1" i="0" lang="en-US" sz="2400" u="none">
                <a:solidFill>
                  <a:srgbClr val="006699"/>
                </a:solidFill>
                <a:latin typeface="Arial"/>
                <a:ea typeface="Arial"/>
                <a:cs typeface="Arial"/>
                <a:sym typeface="Arial"/>
              </a:rPr>
              <a:t>Else recursively compute </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Find their sum and store</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Return result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O(N)!</a:t>
            </a:r>
            <a:endParaRPr/>
          </a:p>
        </p:txBody>
      </p:sp>
      <p:pic>
        <p:nvPicPr>
          <p:cNvPr id="253" name="Google Shape;253;p30"/>
          <p:cNvPicPr preferRelativeResize="0"/>
          <p:nvPr>
            <p:ph idx="1" type="body"/>
          </p:nvPr>
        </p:nvPicPr>
        <p:blipFill rotWithShape="1">
          <a:blip r:embed="rId3">
            <a:alphaModFix/>
          </a:blip>
          <a:srcRect b="0" l="0" r="0" t="0"/>
          <a:stretch/>
        </p:blipFill>
        <p:spPr>
          <a:xfrm>
            <a:off x="1447800" y="912812"/>
            <a:ext cx="5211762" cy="5581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Dynamic Programming</a:t>
            </a:r>
            <a:r>
              <a:rPr b="1" i="0" lang="en-US" sz="1800" u="none">
                <a:solidFill>
                  <a:srgbClr val="FF00FF"/>
                </a:solidFill>
                <a:latin typeface="Arial"/>
                <a:ea typeface="Arial"/>
                <a:cs typeface="Arial"/>
                <a:sym typeface="Arial"/>
              </a:rPr>
              <a:t>  </a:t>
            </a:r>
            <a:endParaRPr/>
          </a:p>
        </p:txBody>
      </p:sp>
      <p:sp>
        <p:nvSpPr>
          <p:cNvPr id="260" name="Google Shape;260;p31"/>
          <p:cNvSpPr txBox="1"/>
          <p:nvPr>
            <p:ph idx="1" type="body"/>
          </p:nvPr>
        </p:nvSpPr>
        <p:spPr>
          <a:xfrm>
            <a:off x="304800" y="1143000"/>
            <a:ext cx="8610600" cy="457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Dynamic Programming  is  a general algorithm design technique </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for solving problems defined by or formulated as recurrences with overlapping subinstances</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 Invented by American mathematician Richard Bellman in the  1950s to solve optimization problems and later assimilated by CS</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  “Programming” here means “planning”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Dynamic Programming</a:t>
            </a:r>
            <a:r>
              <a:rPr b="1" i="0" lang="en-US" sz="1800" u="none">
                <a:solidFill>
                  <a:srgbClr val="FF00FF"/>
                </a:solidFill>
                <a:latin typeface="Arial"/>
                <a:ea typeface="Arial"/>
                <a:cs typeface="Arial"/>
                <a:sym typeface="Arial"/>
              </a:rPr>
              <a:t>  </a:t>
            </a:r>
            <a:endParaRPr/>
          </a:p>
        </p:txBody>
      </p:sp>
      <p:sp>
        <p:nvSpPr>
          <p:cNvPr id="267" name="Google Shape;267;p32"/>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  Main idea:</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set up a recurrence relating a solution to a larger instance  to solutions of some smaller instances</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  solve smaller instances once</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record solutions in a table </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extract solution to the initial instance from that table</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a:t>
            </a:r>
            <a:endParaRPr/>
          </a:p>
        </p:txBody>
      </p:sp>
      <p:pic>
        <p:nvPicPr>
          <p:cNvPr id="93" name="Google Shape;93;p15"/>
          <p:cNvPicPr preferRelativeResize="0"/>
          <p:nvPr/>
        </p:nvPicPr>
        <p:blipFill rotWithShape="1">
          <a:blip r:embed="rId3">
            <a:alphaModFix/>
          </a:blip>
          <a:srcRect b="6451" l="0" r="0" t="0"/>
          <a:stretch/>
        </p:blipFill>
        <p:spPr>
          <a:xfrm>
            <a:off x="2286000" y="1295400"/>
            <a:ext cx="4724400" cy="441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Example: Fibonacci numbers</a:t>
            </a:r>
            <a:r>
              <a:rPr b="1" i="0" lang="en-US" sz="1800" u="none">
                <a:solidFill>
                  <a:srgbClr val="FF00FF"/>
                </a:solidFill>
                <a:latin typeface="Arial"/>
                <a:ea typeface="Arial"/>
                <a:cs typeface="Arial"/>
                <a:sym typeface="Arial"/>
              </a:rPr>
              <a:t>  </a:t>
            </a:r>
            <a:endParaRPr/>
          </a:p>
        </p:txBody>
      </p:sp>
      <p:sp>
        <p:nvSpPr>
          <p:cNvPr id="274" name="Google Shape;274;p33"/>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 Recall definition of Fibonacci numbers:</a:t>
            </a:r>
            <a:br>
              <a:rPr b="1" i="0" lang="en-US" sz="2800" u="none">
                <a:solidFill>
                  <a:schemeClr val="dk1"/>
                </a:solidFill>
                <a:latin typeface="Arial"/>
                <a:ea typeface="Arial"/>
                <a:cs typeface="Arial"/>
                <a:sym typeface="Arial"/>
              </a:rPr>
            </a:b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F(n) = F(n-1) + F(n-2)</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F(0) = 0</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F(1) = 1</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Computing the nth Fibonacci number recursively (top-down):</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p:txBody>
      </p:sp>
      <p:pic>
        <p:nvPicPr>
          <p:cNvPr id="275" name="Google Shape;275;p33"/>
          <p:cNvPicPr preferRelativeResize="0"/>
          <p:nvPr/>
        </p:nvPicPr>
        <p:blipFill rotWithShape="1">
          <a:blip r:embed="rId3">
            <a:alphaModFix/>
          </a:blip>
          <a:srcRect b="0" l="0" r="0" t="0"/>
          <a:stretch/>
        </p:blipFill>
        <p:spPr>
          <a:xfrm>
            <a:off x="3124200" y="4514850"/>
            <a:ext cx="4686300" cy="196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Example: Fibonacci numbers</a:t>
            </a:r>
            <a:r>
              <a:rPr b="1" i="0" lang="en-US" sz="1800" u="none">
                <a:solidFill>
                  <a:srgbClr val="FF00FF"/>
                </a:solidFill>
                <a:latin typeface="Arial"/>
                <a:ea typeface="Arial"/>
                <a:cs typeface="Arial"/>
                <a:sym typeface="Arial"/>
              </a:rPr>
              <a:t>  </a:t>
            </a:r>
            <a:endParaRPr/>
          </a:p>
        </p:txBody>
      </p:sp>
      <p:sp>
        <p:nvSpPr>
          <p:cNvPr id="282" name="Google Shape;282;p34"/>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 Recall definition of Fibonacci numbers:</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F(n) = F(n-1) + F(n-2)</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F(0) = 0</a:t>
            </a:r>
            <a:endParaRPr/>
          </a:p>
          <a:p>
            <a:pPr indent="-285750" lvl="1" marL="742950" marR="0" rtl="0" algn="l">
              <a:lnSpc>
                <a:spcPct val="100000"/>
              </a:lnSpc>
              <a:spcBef>
                <a:spcPts val="480"/>
              </a:spcBef>
              <a:spcAft>
                <a:spcPts val="0"/>
              </a:spcAft>
              <a:buClr>
                <a:srgbClr val="FF33CC"/>
              </a:buClr>
              <a:buSzPts val="2160"/>
              <a:buFont typeface="Noto Sans Symbols"/>
              <a:buChar char="•"/>
            </a:pPr>
            <a:r>
              <a:rPr b="1" i="0" lang="en-US" sz="2400" u="none" cap="none" strike="noStrike">
                <a:solidFill>
                  <a:srgbClr val="0000CC"/>
                </a:solidFill>
                <a:latin typeface="Arial"/>
                <a:ea typeface="Arial"/>
                <a:cs typeface="Arial"/>
                <a:sym typeface="Arial"/>
              </a:rPr>
              <a:t>F(1) = 1</a:t>
            </a:r>
            <a:endParaRPr/>
          </a:p>
          <a:p>
            <a:pPr indent="-205740" lvl="0" marL="342900" marR="0" rtl="0" algn="l">
              <a:lnSpc>
                <a:spcPct val="110000"/>
              </a:lnSpc>
              <a:spcBef>
                <a:spcPts val="480"/>
              </a:spcBef>
              <a:spcAft>
                <a:spcPts val="0"/>
              </a:spcAft>
              <a:buClr>
                <a:srgbClr val="9900FF"/>
              </a:buClr>
              <a:buSzPts val="2160"/>
              <a:buFont typeface="Noto Sans Symbols"/>
              <a:buNone/>
            </a:pPr>
            <a:r>
              <a:t/>
            </a:r>
            <a:endParaRPr b="1" i="0" sz="2400" u="none" cap="none" strike="noStrike">
              <a:solidFill>
                <a:srgbClr val="0000CC"/>
              </a:solidFill>
              <a:latin typeface="Arial"/>
              <a:ea typeface="Arial"/>
              <a:cs typeface="Arial"/>
              <a:sym typeface="Arial"/>
            </a:endParaRPr>
          </a:p>
        </p:txBody>
      </p:sp>
      <p:pic>
        <p:nvPicPr>
          <p:cNvPr id="283" name="Google Shape;283;p34"/>
          <p:cNvPicPr preferRelativeResize="0"/>
          <p:nvPr/>
        </p:nvPicPr>
        <p:blipFill rotWithShape="1">
          <a:blip r:embed="rId3">
            <a:alphaModFix/>
          </a:blip>
          <a:srcRect b="0" l="0" r="0" t="0"/>
          <a:stretch/>
        </p:blipFill>
        <p:spPr>
          <a:xfrm>
            <a:off x="2819400" y="2286000"/>
            <a:ext cx="4686300" cy="1962150"/>
          </a:xfrm>
          <a:prstGeom prst="rect">
            <a:avLst/>
          </a:prstGeom>
          <a:noFill/>
          <a:ln>
            <a:noFill/>
          </a:ln>
        </p:spPr>
      </p:pic>
      <p:pic>
        <p:nvPicPr>
          <p:cNvPr id="284" name="Google Shape;284;p34"/>
          <p:cNvPicPr preferRelativeResize="0"/>
          <p:nvPr/>
        </p:nvPicPr>
        <p:blipFill rotWithShape="1">
          <a:blip r:embed="rId4">
            <a:alphaModFix/>
          </a:blip>
          <a:srcRect b="0" l="0" r="0" t="0"/>
          <a:stretch/>
        </p:blipFill>
        <p:spPr>
          <a:xfrm>
            <a:off x="304800" y="4743450"/>
            <a:ext cx="8634412" cy="97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Dynamic Programming - Example</a:t>
            </a:r>
            <a:endParaRPr/>
          </a:p>
        </p:txBody>
      </p:sp>
      <p:sp>
        <p:nvSpPr>
          <p:cNvPr id="290" name="Google Shape;290;p35"/>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0-1 Knapsack</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Longest Common Subsequence</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Longest Increasing Sequence</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Sum of Subset</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Warshall’s All pairs shortest path</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Bellman Ford’s Single Source Shortest Path</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Matrix Chain Multiplication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01" name="Google Shape;301;p36"/>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02" name="Google Shape;302;p36"/>
          <p:cNvSpPr txBox="1"/>
          <p:nvPr>
            <p:ph type="title"/>
          </p:nvPr>
        </p:nvSpPr>
        <p:spPr>
          <a:xfrm>
            <a:off x="304800" y="152400"/>
            <a:ext cx="8610600" cy="7239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Greedy Algorithm</a:t>
            </a:r>
            <a:endParaRPr/>
          </a:p>
        </p:txBody>
      </p:sp>
      <p:sp>
        <p:nvSpPr>
          <p:cNvPr id="303" name="Google Shape;303;p36"/>
          <p:cNvSpPr txBox="1"/>
          <p:nvPr>
            <p:ph idx="1" type="body"/>
          </p:nvPr>
        </p:nvSpPr>
        <p:spPr>
          <a:xfrm>
            <a:off x="304800" y="1223962"/>
            <a:ext cx="8610600" cy="5253037"/>
          </a:xfrm>
          <a:prstGeom prst="rect">
            <a:avLst/>
          </a:prstGeom>
          <a:noFill/>
          <a:ln>
            <a:noFill/>
          </a:ln>
        </p:spPr>
        <p:txBody>
          <a:bodyPr anchorCtr="0" anchor="t" bIns="44450" lIns="90475" spcFirstLastPara="1" rIns="90475" wrap="square" tIns="44450">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Based on trying best current (local) choice</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Approach </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At each step of algorithm choose best local solution</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Hope local optimum lead to </a:t>
            </a:r>
            <a:r>
              <a:rPr b="1" i="0" lang="en-US" sz="2800" u="none">
                <a:solidFill>
                  <a:srgbClr val="FF3300"/>
                </a:solidFill>
                <a:latin typeface="Arial"/>
                <a:ea typeface="Arial"/>
                <a:cs typeface="Arial"/>
                <a:sym typeface="Arial"/>
              </a:rPr>
              <a:t>global</a:t>
            </a:r>
            <a:r>
              <a:rPr b="1" i="0" lang="en-US" sz="2800" u="none">
                <a:solidFill>
                  <a:schemeClr val="dk1"/>
                </a:solidFill>
                <a:latin typeface="Arial"/>
                <a:ea typeface="Arial"/>
                <a:cs typeface="Arial"/>
                <a:sym typeface="Arial"/>
              </a:rPr>
              <a:t> optimum</a:t>
            </a:r>
            <a:endParaRPr/>
          </a:p>
          <a:p>
            <a:pPr indent="-182880" lvl="0" marL="342900" rtl="0" algn="l">
              <a:lnSpc>
                <a:spcPct val="110000"/>
              </a:lnSpc>
              <a:spcBef>
                <a:spcPts val="560"/>
              </a:spcBef>
              <a:spcAft>
                <a:spcPts val="0"/>
              </a:spcAft>
              <a:buSzPts val="2520"/>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The shortest path</a:t>
            </a:r>
            <a:endParaRPr/>
          </a:p>
        </p:txBody>
      </p:sp>
      <p:sp>
        <p:nvSpPr>
          <p:cNvPr id="310" name="Google Shape;310;p37"/>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To find a shortest path in a multi-stage graph</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Apply the greedy method : the shortest path from S to T :</a:t>
            </a:r>
            <a:endParaRPr/>
          </a:p>
          <a:p>
            <a:pPr indent="-342900" lvl="0" marL="342900" marR="0" rtl="0" algn="l">
              <a:lnSpc>
                <a:spcPct val="110000"/>
              </a:lnSpc>
              <a:spcBef>
                <a:spcPts val="560"/>
              </a:spcBef>
              <a:spcAft>
                <a:spcPts val="0"/>
              </a:spcAft>
              <a:buClr>
                <a:srgbClr val="9900FF"/>
              </a:buClr>
              <a:buSzPts val="2520"/>
              <a:buFont typeface="Noto Sans Symbols"/>
              <a:buNone/>
            </a:pPr>
            <a:r>
              <a:rPr b="1" i="0" lang="en-US" sz="2800" u="none">
                <a:solidFill>
                  <a:schemeClr val="dk1"/>
                </a:solidFill>
                <a:latin typeface="Arial"/>
                <a:ea typeface="Arial"/>
                <a:cs typeface="Arial"/>
                <a:sym typeface="Arial"/>
              </a:rPr>
              <a:t>         1 + 2 + 5 = 8 </a:t>
            </a:r>
            <a:endParaRPr/>
          </a:p>
        </p:txBody>
      </p:sp>
      <p:pic>
        <p:nvPicPr>
          <p:cNvPr id="311" name="Google Shape;311;p37"/>
          <p:cNvPicPr preferRelativeResize="0"/>
          <p:nvPr/>
        </p:nvPicPr>
        <p:blipFill rotWithShape="1">
          <a:blip r:embed="rId3">
            <a:alphaModFix/>
          </a:blip>
          <a:srcRect b="0" l="0" r="0" t="0"/>
          <a:stretch/>
        </p:blipFill>
        <p:spPr>
          <a:xfrm>
            <a:off x="1371600" y="1828800"/>
            <a:ext cx="5486400" cy="213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Greedy Algorithm – Example</a:t>
            </a:r>
            <a:endParaRPr/>
          </a:p>
        </p:txBody>
      </p:sp>
      <p:sp>
        <p:nvSpPr>
          <p:cNvPr id="317" name="Google Shape;317;p38"/>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ctr">
              <a:lnSpc>
                <a:spcPct val="110000"/>
              </a:lnSpc>
              <a:spcBef>
                <a:spcPts val="0"/>
              </a:spcBef>
              <a:spcAft>
                <a:spcPts val="0"/>
              </a:spcAft>
              <a:buSzPts val="2880"/>
              <a:buNone/>
            </a:pPr>
            <a:r>
              <a:rPr b="1" i="0" lang="en-US" sz="3200" u="none">
                <a:solidFill>
                  <a:srgbClr val="FF3300"/>
                </a:solidFill>
                <a:latin typeface="Arial"/>
                <a:ea typeface="Arial"/>
                <a:cs typeface="Arial"/>
                <a:sym typeface="Arial"/>
              </a:rPr>
              <a:t>Kruskal’s Minimal Spanning Tree Algorithm</a:t>
            </a:r>
            <a:endParaRPr/>
          </a:p>
          <a:p>
            <a:pPr indent="-342900" lvl="0" marL="342900" rtl="0" algn="l">
              <a:lnSpc>
                <a:spcPct val="110000"/>
              </a:lnSpc>
              <a:spcBef>
                <a:spcPts val="560"/>
              </a:spcBef>
              <a:spcAft>
                <a:spcPts val="0"/>
              </a:spcAft>
              <a:buSzPts val="2520"/>
              <a:buNone/>
            </a:pPr>
            <a:r>
              <a:rPr b="1" i="0" lang="en-US" sz="2800" u="none">
                <a:solidFill>
                  <a:schemeClr val="dk1"/>
                </a:solidFill>
                <a:latin typeface="Arial"/>
                <a:ea typeface="Arial"/>
                <a:cs typeface="Arial"/>
                <a:sym typeface="Arial"/>
              </a:rPr>
              <a:t>sort edges by weight (from least to most)</a:t>
            </a:r>
            <a:endParaRPr/>
          </a:p>
          <a:p>
            <a:pPr indent="-342900" lvl="0" marL="342900" rtl="0" algn="l">
              <a:lnSpc>
                <a:spcPct val="90000"/>
              </a:lnSpc>
              <a:spcBef>
                <a:spcPts val="560"/>
              </a:spcBef>
              <a:spcAft>
                <a:spcPts val="0"/>
              </a:spcAft>
              <a:buSzPts val="2520"/>
              <a:buNone/>
            </a:pPr>
            <a:r>
              <a:rPr b="1" i="0" lang="en-US" sz="2800" u="none">
                <a:solidFill>
                  <a:schemeClr val="dk1"/>
                </a:solidFill>
                <a:latin typeface="Arial"/>
                <a:ea typeface="Arial"/>
                <a:cs typeface="Arial"/>
                <a:sym typeface="Arial"/>
              </a:rPr>
              <a:t>tree = ∅</a:t>
            </a:r>
            <a:endParaRPr/>
          </a:p>
          <a:p>
            <a:pPr indent="-342900" lvl="0" marL="342900" rtl="0" algn="l">
              <a:lnSpc>
                <a:spcPct val="90000"/>
              </a:lnSpc>
              <a:spcBef>
                <a:spcPts val="560"/>
              </a:spcBef>
              <a:spcAft>
                <a:spcPts val="0"/>
              </a:spcAft>
              <a:buSzPts val="2520"/>
              <a:buNone/>
            </a:pPr>
            <a:r>
              <a:rPr b="1" i="0" lang="en-US" sz="2800" u="none">
                <a:solidFill>
                  <a:schemeClr val="dk1"/>
                </a:solidFill>
                <a:latin typeface="Arial"/>
                <a:ea typeface="Arial"/>
                <a:cs typeface="Arial"/>
                <a:sym typeface="Arial"/>
              </a:rPr>
              <a:t>for each edge (X,Y) in order</a:t>
            </a:r>
            <a:endParaRPr/>
          </a:p>
          <a:p>
            <a:pPr indent="-342900" lvl="0" marL="342900" rtl="0" algn="l">
              <a:lnSpc>
                <a:spcPct val="90000"/>
              </a:lnSpc>
              <a:spcBef>
                <a:spcPts val="560"/>
              </a:spcBef>
              <a:spcAft>
                <a:spcPts val="0"/>
              </a:spcAft>
              <a:buSzPts val="2520"/>
              <a:buNone/>
            </a:pPr>
            <a:r>
              <a:rPr b="1" i="0" lang="en-US" sz="2800" u="none">
                <a:solidFill>
                  <a:schemeClr val="dk1"/>
                </a:solidFill>
                <a:latin typeface="Arial"/>
                <a:ea typeface="Arial"/>
                <a:cs typeface="Arial"/>
                <a:sym typeface="Arial"/>
              </a:rPr>
              <a:t>	</a:t>
            </a:r>
            <a:r>
              <a:rPr b="1" i="0" lang="en-US" sz="2800" u="none">
                <a:solidFill>
                  <a:srgbClr val="0000CC"/>
                </a:solidFill>
                <a:latin typeface="Arial"/>
                <a:ea typeface="Arial"/>
                <a:cs typeface="Arial"/>
                <a:sym typeface="Arial"/>
              </a:rPr>
              <a:t>if it does not create a cycle</a:t>
            </a:r>
            <a:endParaRPr/>
          </a:p>
          <a:p>
            <a:pPr indent="-342900" lvl="0" marL="342900" rtl="0" algn="l">
              <a:lnSpc>
                <a:spcPct val="90000"/>
              </a:lnSpc>
              <a:spcBef>
                <a:spcPts val="560"/>
              </a:spcBef>
              <a:spcAft>
                <a:spcPts val="0"/>
              </a:spcAft>
              <a:buSzPts val="2520"/>
              <a:buNone/>
            </a:pPr>
            <a:r>
              <a:rPr b="1" i="0" lang="en-US" sz="2800" u="none">
                <a:solidFill>
                  <a:schemeClr val="dk1"/>
                </a:solidFill>
                <a:latin typeface="Arial"/>
                <a:ea typeface="Arial"/>
                <a:cs typeface="Arial"/>
                <a:sym typeface="Arial"/>
              </a:rPr>
              <a:t>		</a:t>
            </a:r>
            <a:r>
              <a:rPr b="1" i="0" lang="en-US" sz="2800" u="none">
                <a:solidFill>
                  <a:schemeClr val="dk2"/>
                </a:solidFill>
                <a:latin typeface="Arial"/>
                <a:ea typeface="Arial"/>
                <a:cs typeface="Arial"/>
                <a:sym typeface="Arial"/>
              </a:rPr>
              <a:t>add (X,Y) to tree</a:t>
            </a:r>
            <a:endParaRPr/>
          </a:p>
          <a:p>
            <a:pPr indent="-342900" lvl="0" marL="342900" rtl="0" algn="l">
              <a:lnSpc>
                <a:spcPct val="90000"/>
              </a:lnSpc>
              <a:spcBef>
                <a:spcPts val="560"/>
              </a:spcBef>
              <a:spcAft>
                <a:spcPts val="0"/>
              </a:spcAft>
              <a:buSzPts val="2520"/>
              <a:buNone/>
            </a:pPr>
            <a:r>
              <a:rPr b="1" i="0" lang="en-US" sz="2800" u="none">
                <a:solidFill>
                  <a:schemeClr val="dk2"/>
                </a:solidFill>
                <a:latin typeface="Arial"/>
                <a:ea typeface="Arial"/>
                <a:cs typeface="Arial"/>
                <a:sym typeface="Arial"/>
              </a:rPr>
              <a:t>		stop when tree has N–1 edges</a:t>
            </a:r>
            <a:endParaRPr/>
          </a:p>
        </p:txBody>
      </p:sp>
      <p:sp>
        <p:nvSpPr>
          <p:cNvPr id="318" name="Google Shape;318;p38"/>
          <p:cNvSpPr/>
          <p:nvPr/>
        </p:nvSpPr>
        <p:spPr>
          <a:xfrm>
            <a:off x="3581400" y="2667000"/>
            <a:ext cx="1676400" cy="685800"/>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19" name="Google Shape;319;p38"/>
          <p:cNvSpPr txBox="1"/>
          <p:nvPr/>
        </p:nvSpPr>
        <p:spPr>
          <a:xfrm>
            <a:off x="5791200" y="5029200"/>
            <a:ext cx="2819400" cy="1373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Picks best local solution at each step</a:t>
            </a:r>
            <a:endParaRPr/>
          </a:p>
        </p:txBody>
      </p:sp>
      <p:sp>
        <p:nvSpPr>
          <p:cNvPr id="320" name="Google Shape;320;p38"/>
          <p:cNvSpPr/>
          <p:nvPr/>
        </p:nvSpPr>
        <p:spPr>
          <a:xfrm>
            <a:off x="5410200" y="3048000"/>
            <a:ext cx="1828800" cy="1828800"/>
          </a:xfrm>
          <a:custGeom>
            <a:rect b="b" l="l" r="r" t="t"/>
            <a:pathLst>
              <a:path extrusionOk="0" h="1152" w="744">
                <a:moveTo>
                  <a:pt x="720" y="1152"/>
                </a:moveTo>
                <a:cubicBezTo>
                  <a:pt x="728" y="880"/>
                  <a:pt x="736" y="608"/>
                  <a:pt x="720" y="432"/>
                </a:cubicBezTo>
                <a:cubicBezTo>
                  <a:pt x="704" y="256"/>
                  <a:pt x="744" y="168"/>
                  <a:pt x="624" y="96"/>
                </a:cubicBezTo>
                <a:cubicBezTo>
                  <a:pt x="504" y="24"/>
                  <a:pt x="252" y="12"/>
                  <a:pt x="0" y="0"/>
                </a:cubicBezTo>
              </a:path>
            </a:pathLst>
          </a:cu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Greedy Algorithm - Example</a:t>
            </a:r>
            <a:endParaRPr/>
          </a:p>
        </p:txBody>
      </p:sp>
      <p:sp>
        <p:nvSpPr>
          <p:cNvPr id="326" name="Google Shape;326;p39"/>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Dijkstra’s Single Source Shortest Path</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Minimum Spanning Tree – Prim &amp; Kruskal</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Fractional Knapsack Problem</a:t>
            </a:r>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Huffman Coding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The shortest path</a:t>
            </a:r>
            <a:endParaRPr/>
          </a:p>
        </p:txBody>
      </p:sp>
      <p:sp>
        <p:nvSpPr>
          <p:cNvPr id="333" name="Google Shape;333;p40"/>
          <p:cNvSpPr txBox="1"/>
          <p:nvPr>
            <p:ph idx="1" type="body"/>
          </p:nvPr>
        </p:nvSpPr>
        <p:spPr>
          <a:xfrm>
            <a:off x="990600" y="1828800"/>
            <a:ext cx="7696200" cy="4459287"/>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To find a shortest path in a multi-stage graph</a:t>
            </a:r>
            <a:endParaRPr/>
          </a:p>
          <a:p>
            <a:pPr indent="-182880" lvl="0" marL="342900" rtl="0" algn="l">
              <a:lnSpc>
                <a:spcPct val="11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11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11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11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Apply the greedy method :</a:t>
            </a:r>
            <a:endParaRPr/>
          </a:p>
          <a:p>
            <a:pPr indent="-342900" lvl="0" marL="342900" rtl="0" algn="l">
              <a:lnSpc>
                <a:spcPct val="110000"/>
              </a:lnSpc>
              <a:spcBef>
                <a:spcPts val="560"/>
              </a:spcBef>
              <a:spcAft>
                <a:spcPts val="0"/>
              </a:spcAft>
              <a:buSzPts val="2520"/>
              <a:buNone/>
            </a:pPr>
            <a:r>
              <a:rPr b="1" i="0" lang="en-US" sz="2800" u="none">
                <a:solidFill>
                  <a:schemeClr val="dk1"/>
                </a:solidFill>
                <a:latin typeface="Arial"/>
                <a:ea typeface="Arial"/>
                <a:cs typeface="Arial"/>
                <a:sym typeface="Arial"/>
              </a:rPr>
              <a:t>   the shortest path from S to T :</a:t>
            </a:r>
            <a:endParaRPr/>
          </a:p>
          <a:p>
            <a:pPr indent="-342900" lvl="0" marL="342900" rtl="0" algn="l">
              <a:lnSpc>
                <a:spcPct val="110000"/>
              </a:lnSpc>
              <a:spcBef>
                <a:spcPts val="560"/>
              </a:spcBef>
              <a:spcAft>
                <a:spcPts val="0"/>
              </a:spcAft>
              <a:buSzPts val="2520"/>
              <a:buNone/>
            </a:pPr>
            <a:r>
              <a:rPr b="1" i="0" lang="en-US" sz="2800" u="none">
                <a:solidFill>
                  <a:schemeClr val="dk1"/>
                </a:solidFill>
                <a:latin typeface="Arial"/>
                <a:ea typeface="Arial"/>
                <a:cs typeface="Arial"/>
                <a:sym typeface="Arial"/>
              </a:rPr>
              <a:t>         1 + 2 + 5 = 8 </a:t>
            </a:r>
            <a:endParaRPr/>
          </a:p>
        </p:txBody>
      </p:sp>
      <p:pic>
        <p:nvPicPr>
          <p:cNvPr id="334" name="Google Shape;334;p40"/>
          <p:cNvPicPr preferRelativeResize="0"/>
          <p:nvPr/>
        </p:nvPicPr>
        <p:blipFill rotWithShape="1">
          <a:blip r:embed="rId3">
            <a:alphaModFix/>
          </a:blip>
          <a:srcRect b="0" l="0" r="0" t="0"/>
          <a:stretch/>
        </p:blipFill>
        <p:spPr>
          <a:xfrm>
            <a:off x="1981200" y="2438400"/>
            <a:ext cx="5486400" cy="213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838200" y="762000"/>
            <a:ext cx="7793037" cy="693737"/>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The shortest path in multistage graphs</a:t>
            </a:r>
            <a:endParaRPr/>
          </a:p>
        </p:txBody>
      </p:sp>
      <p:sp>
        <p:nvSpPr>
          <p:cNvPr id="341" name="Google Shape;341;p41"/>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520"/>
              <a:buChar char="•"/>
            </a:pPr>
            <a:r>
              <a:rPr b="1" i="0" lang="en-US" sz="2800" u="none">
                <a:solidFill>
                  <a:schemeClr val="dk1"/>
                </a:solidFill>
                <a:latin typeface="Arial"/>
                <a:ea typeface="Arial"/>
                <a:cs typeface="Arial"/>
                <a:sym typeface="Arial"/>
              </a:rPr>
              <a:t>e.g. </a:t>
            </a:r>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182880" lvl="0" marL="342900" rtl="0" algn="l">
              <a:lnSpc>
                <a:spcPct val="90000"/>
              </a:lnSpc>
              <a:spcBef>
                <a:spcPts val="560"/>
              </a:spcBef>
              <a:spcAft>
                <a:spcPts val="0"/>
              </a:spcAft>
              <a:buSzPts val="2520"/>
              <a:buNone/>
            </a:pPr>
            <a:r>
              <a:t/>
            </a:r>
            <a:endParaRPr b="1"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SzPts val="2520"/>
              <a:buChar char="•"/>
            </a:pPr>
            <a:r>
              <a:rPr b="1" i="0" lang="en-US" sz="2800" u="none">
                <a:solidFill>
                  <a:schemeClr val="dk1"/>
                </a:solidFill>
                <a:latin typeface="Arial"/>
                <a:ea typeface="Arial"/>
                <a:cs typeface="Arial"/>
                <a:sym typeface="Arial"/>
              </a:rPr>
              <a:t>The </a:t>
            </a:r>
            <a:r>
              <a:rPr b="1" i="0" lang="en-US" sz="2800" u="sng">
                <a:solidFill>
                  <a:schemeClr val="hlink"/>
                </a:solidFill>
                <a:latin typeface="Arial"/>
                <a:ea typeface="Arial"/>
                <a:cs typeface="Arial"/>
                <a:sym typeface="Arial"/>
              </a:rPr>
              <a:t>greedy method can not</a:t>
            </a:r>
            <a:r>
              <a:rPr b="1" i="0" lang="en-US" sz="2800" u="none">
                <a:solidFill>
                  <a:schemeClr val="dk1"/>
                </a:solidFill>
                <a:latin typeface="Arial"/>
                <a:ea typeface="Arial"/>
                <a:cs typeface="Arial"/>
                <a:sym typeface="Arial"/>
              </a:rPr>
              <a:t> be applied to this case:  (S, A, D, T)    1+4+18 = 23.</a:t>
            </a:r>
            <a:endParaRPr/>
          </a:p>
          <a:p>
            <a:pPr indent="-342900" lvl="0" marL="342900" rtl="0" algn="l">
              <a:lnSpc>
                <a:spcPct val="90000"/>
              </a:lnSpc>
              <a:spcBef>
                <a:spcPts val="560"/>
              </a:spcBef>
              <a:spcAft>
                <a:spcPts val="0"/>
              </a:spcAft>
              <a:buSzPts val="2520"/>
              <a:buChar char="•"/>
            </a:pPr>
            <a:r>
              <a:rPr b="1" i="0" lang="en-US" sz="2800" u="none">
                <a:solidFill>
                  <a:schemeClr val="dk1"/>
                </a:solidFill>
                <a:latin typeface="Arial"/>
                <a:ea typeface="Arial"/>
                <a:cs typeface="Arial"/>
                <a:sym typeface="Arial"/>
              </a:rPr>
              <a:t>The real shortest path is:</a:t>
            </a:r>
            <a:endParaRPr/>
          </a:p>
          <a:p>
            <a:pPr indent="-342900" lvl="0" marL="342900" rtl="0" algn="l">
              <a:lnSpc>
                <a:spcPct val="90000"/>
              </a:lnSpc>
              <a:spcBef>
                <a:spcPts val="560"/>
              </a:spcBef>
              <a:spcAft>
                <a:spcPts val="0"/>
              </a:spcAft>
              <a:buSzPts val="2520"/>
              <a:buNone/>
            </a:pPr>
            <a:r>
              <a:rPr b="1" i="0" lang="en-US" sz="2800" u="none">
                <a:solidFill>
                  <a:schemeClr val="dk1"/>
                </a:solidFill>
                <a:latin typeface="Arial"/>
                <a:ea typeface="Arial"/>
                <a:cs typeface="Arial"/>
                <a:sym typeface="Arial"/>
              </a:rPr>
              <a:t>            (S, C, F, T)    5+2+2 = 9. </a:t>
            </a:r>
            <a:endParaRPr/>
          </a:p>
        </p:txBody>
      </p:sp>
      <p:pic>
        <p:nvPicPr>
          <p:cNvPr id="342" name="Google Shape;342;p41"/>
          <p:cNvPicPr preferRelativeResize="0"/>
          <p:nvPr/>
        </p:nvPicPr>
        <p:blipFill rotWithShape="1">
          <a:blip r:embed="rId3">
            <a:alphaModFix/>
          </a:blip>
          <a:srcRect b="0" l="0" r="0" t="0"/>
          <a:stretch/>
        </p:blipFill>
        <p:spPr>
          <a:xfrm>
            <a:off x="1828800" y="1600200"/>
            <a:ext cx="5441950" cy="26400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838200" y="457200"/>
            <a:ext cx="8001000" cy="693737"/>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Dynamic programming</a:t>
            </a:r>
            <a:endParaRPr/>
          </a:p>
        </p:txBody>
      </p:sp>
      <p:sp>
        <p:nvSpPr>
          <p:cNvPr id="349" name="Google Shape;349;p42"/>
          <p:cNvSpPr txBox="1"/>
          <p:nvPr>
            <p:ph idx="1" type="body"/>
          </p:nvPr>
        </p:nvSpPr>
        <p:spPr>
          <a:xfrm>
            <a:off x="762000" y="1524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160"/>
              <a:buChar char="•"/>
            </a:pPr>
            <a:r>
              <a:rPr b="1" i="0" lang="en-US" sz="2400" u="none">
                <a:solidFill>
                  <a:schemeClr val="dk1"/>
                </a:solidFill>
                <a:latin typeface="Arial"/>
                <a:ea typeface="Arial"/>
                <a:cs typeface="Arial"/>
                <a:sym typeface="Arial"/>
              </a:rPr>
              <a:t>Dynamic programming approach (</a:t>
            </a:r>
            <a:r>
              <a:rPr b="1" i="0" lang="en-US" sz="2400" u="sng">
                <a:solidFill>
                  <a:schemeClr val="hlink"/>
                </a:solidFill>
                <a:latin typeface="Arial"/>
                <a:ea typeface="Arial"/>
                <a:cs typeface="Arial"/>
                <a:sym typeface="Arial"/>
              </a:rPr>
              <a:t>forward approach</a:t>
            </a:r>
            <a:r>
              <a:rPr b="1" i="0" lang="en-US" sz="2400" u="none">
                <a:solidFill>
                  <a:schemeClr val="dk1"/>
                </a:solidFill>
                <a:latin typeface="Arial"/>
                <a:ea typeface="Arial"/>
                <a:cs typeface="Arial"/>
                <a:sym typeface="Arial"/>
              </a:rPr>
              <a:t>): </a:t>
            </a:r>
            <a:endParaRPr/>
          </a:p>
          <a:p>
            <a:pPr indent="-205740" lvl="0" marL="342900" rtl="0" algn="l">
              <a:lnSpc>
                <a:spcPct val="11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11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11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11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11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342900" lvl="0" marL="342900" rtl="0" algn="l">
              <a:lnSpc>
                <a:spcPct val="110000"/>
              </a:lnSpc>
              <a:spcBef>
                <a:spcPts val="480"/>
              </a:spcBef>
              <a:spcAft>
                <a:spcPts val="0"/>
              </a:spcAft>
              <a:buSzPts val="2160"/>
              <a:buChar char="•"/>
            </a:pPr>
            <a:r>
              <a:rPr b="1" i="0" lang="en-US" sz="2400" u="none">
                <a:solidFill>
                  <a:schemeClr val="dk1"/>
                </a:solidFill>
                <a:latin typeface="Arial"/>
                <a:ea typeface="Arial"/>
                <a:cs typeface="Arial"/>
                <a:sym typeface="Arial"/>
              </a:rPr>
              <a:t>d(S, T) = min{1+d(A, T), 2+d(B, T), 5+d(C, T)} </a:t>
            </a:r>
            <a:endParaRPr/>
          </a:p>
        </p:txBody>
      </p:sp>
      <p:pic>
        <p:nvPicPr>
          <p:cNvPr id="350" name="Google Shape;350;p42"/>
          <p:cNvPicPr preferRelativeResize="0"/>
          <p:nvPr/>
        </p:nvPicPr>
        <p:blipFill rotWithShape="1">
          <a:blip r:embed="rId3">
            <a:alphaModFix/>
          </a:blip>
          <a:srcRect b="0" l="0" r="0" t="0"/>
          <a:stretch/>
        </p:blipFill>
        <p:spPr>
          <a:xfrm>
            <a:off x="4572000" y="2286000"/>
            <a:ext cx="4343400" cy="2032000"/>
          </a:xfrm>
          <a:prstGeom prst="rect">
            <a:avLst/>
          </a:prstGeom>
          <a:noFill/>
          <a:ln>
            <a:noFill/>
          </a:ln>
        </p:spPr>
      </p:pic>
      <p:pic>
        <p:nvPicPr>
          <p:cNvPr id="351" name="Google Shape;351;p42"/>
          <p:cNvPicPr preferRelativeResize="0"/>
          <p:nvPr/>
        </p:nvPicPr>
        <p:blipFill rotWithShape="1">
          <a:blip r:embed="rId4">
            <a:alphaModFix/>
          </a:blip>
          <a:srcRect b="0" l="0" r="0" t="0"/>
          <a:stretch/>
        </p:blipFill>
        <p:spPr>
          <a:xfrm>
            <a:off x="5638800" y="5392737"/>
            <a:ext cx="3505200" cy="1465262"/>
          </a:xfrm>
          <a:prstGeom prst="rect">
            <a:avLst/>
          </a:prstGeom>
          <a:noFill/>
          <a:ln>
            <a:noFill/>
          </a:ln>
        </p:spPr>
      </p:pic>
      <p:sp>
        <p:nvSpPr>
          <p:cNvPr id="352" name="Google Shape;352;p42"/>
          <p:cNvSpPr txBox="1"/>
          <p:nvPr/>
        </p:nvSpPr>
        <p:spPr>
          <a:xfrm>
            <a:off x="533400" y="5792787"/>
            <a:ext cx="5334000" cy="1370012"/>
          </a:xfrm>
          <a:prstGeom prst="rect">
            <a:avLst/>
          </a:prstGeom>
          <a:noFill/>
          <a:ln>
            <a:noFill/>
          </a:ln>
        </p:spPr>
        <p:txBody>
          <a:bodyPr anchorCtr="0" anchor="t" bIns="45700" lIns="91425" spcFirstLastPara="1" rIns="91425" wrap="square" tIns="45700">
            <a:spAutoFit/>
          </a:bodyPr>
          <a:lstStyle/>
          <a:p>
            <a:pPr indent="-91440" lvl="0" marL="0" marR="0" rtl="0" algn="l">
              <a:lnSpc>
                <a:spcPct val="9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 d(A,T) = min{4+d(D,T), 11+d(E,T)}</a:t>
            </a:r>
            <a:endParaRPr/>
          </a:p>
          <a:p>
            <a:pPr indent="0" lvl="0" marL="0" marR="0" rtl="0" algn="l">
              <a:lnSpc>
                <a:spcPct val="9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 min{4+18, 11+13} = 22.</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353" name="Google Shape;353;p42"/>
          <p:cNvPicPr preferRelativeResize="0"/>
          <p:nvPr/>
        </p:nvPicPr>
        <p:blipFill rotWithShape="1">
          <a:blip r:embed="rId5">
            <a:alphaModFix/>
          </a:blip>
          <a:srcRect b="0" l="0" r="0" t="0"/>
          <a:stretch/>
        </p:blipFill>
        <p:spPr>
          <a:xfrm>
            <a:off x="0" y="2362200"/>
            <a:ext cx="4191000" cy="20335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What is algorithm?</a:t>
            </a:r>
            <a:endParaRPr/>
          </a:p>
        </p:txBody>
      </p:sp>
      <p:sp>
        <p:nvSpPr>
          <p:cNvPr id="99" name="Google Shape;99;p16"/>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160"/>
              <a:buFont typeface="Noto Sans Symbols"/>
              <a:buChar char="•"/>
            </a:pPr>
            <a:r>
              <a:rPr b="1" i="0" lang="en-US" sz="2400" u="none" cap="none" strike="noStrike">
                <a:solidFill>
                  <a:schemeClr val="dk1"/>
                </a:solidFill>
                <a:latin typeface="Arial"/>
                <a:ea typeface="Arial"/>
                <a:cs typeface="Arial"/>
                <a:sym typeface="Arial"/>
              </a:rPr>
              <a:t>Refers to the logic of a program and a step-by-step description of how to arrive at the solution of a given problem</a:t>
            </a:r>
            <a:endParaRPr/>
          </a:p>
          <a:p>
            <a:pPr indent="-342900" lvl="0" marL="342900" marR="0" rtl="0" algn="l">
              <a:lnSpc>
                <a:spcPct val="110000"/>
              </a:lnSpc>
              <a:spcBef>
                <a:spcPts val="480"/>
              </a:spcBef>
              <a:spcAft>
                <a:spcPts val="0"/>
              </a:spcAft>
              <a:buClr>
                <a:srgbClr val="9900FF"/>
              </a:buClr>
              <a:buSzPts val="2160"/>
              <a:buFont typeface="Noto Sans Symbols"/>
              <a:buChar char="•"/>
            </a:pPr>
            <a:r>
              <a:rPr b="1" i="0" lang="en-US" sz="2400" u="none" cap="none" strike="noStrike">
                <a:solidFill>
                  <a:schemeClr val="dk1"/>
                </a:solidFill>
                <a:latin typeface="Arial"/>
                <a:ea typeface="Arial"/>
                <a:cs typeface="Arial"/>
                <a:sym typeface="Arial"/>
              </a:rPr>
              <a:t>In order to qualify as an algorithm, a sequence of instructions must have following characteristics:</a:t>
            </a:r>
            <a:endParaRPr/>
          </a:p>
          <a:p>
            <a:pPr indent="-285750" lvl="1" marL="742950" marR="0" rtl="0" algn="l">
              <a:lnSpc>
                <a:spcPct val="100000"/>
              </a:lnSpc>
              <a:spcBef>
                <a:spcPts val="400"/>
              </a:spcBef>
              <a:spcAft>
                <a:spcPts val="0"/>
              </a:spcAft>
              <a:buClr>
                <a:srgbClr val="FF33CC"/>
              </a:buClr>
              <a:buSzPts val="1800"/>
              <a:buFont typeface="Noto Sans Symbols"/>
              <a:buChar char="•"/>
            </a:pPr>
            <a:r>
              <a:rPr b="1" i="0" lang="en-US" sz="2000" u="none" cap="none" strike="noStrike">
                <a:solidFill>
                  <a:srgbClr val="0000CC"/>
                </a:solidFill>
                <a:latin typeface="Arial"/>
                <a:ea typeface="Arial"/>
                <a:cs typeface="Arial"/>
                <a:sym typeface="Arial"/>
              </a:rPr>
              <a:t>Each and every instruction should be </a:t>
            </a:r>
            <a:r>
              <a:rPr b="1" i="0" lang="en-US" sz="2000" u="none" cap="none" strike="noStrike">
                <a:solidFill>
                  <a:srgbClr val="FF0000"/>
                </a:solidFill>
                <a:latin typeface="Arial"/>
                <a:ea typeface="Arial"/>
                <a:cs typeface="Arial"/>
                <a:sym typeface="Arial"/>
              </a:rPr>
              <a:t>precise</a:t>
            </a:r>
            <a:r>
              <a:rPr b="1" i="0" lang="en-US" sz="2000" u="none" cap="none" strike="noStrike">
                <a:solidFill>
                  <a:srgbClr val="0000CC"/>
                </a:solidFill>
                <a:latin typeface="Arial"/>
                <a:ea typeface="Arial"/>
                <a:cs typeface="Arial"/>
                <a:sym typeface="Arial"/>
              </a:rPr>
              <a:t> and </a:t>
            </a:r>
            <a:r>
              <a:rPr b="1" i="0" lang="en-US" sz="2000" u="none" cap="none" strike="noStrike">
                <a:solidFill>
                  <a:srgbClr val="FF0000"/>
                </a:solidFill>
                <a:latin typeface="Arial"/>
                <a:ea typeface="Arial"/>
                <a:cs typeface="Arial"/>
                <a:sym typeface="Arial"/>
              </a:rPr>
              <a:t>unambiguous</a:t>
            </a:r>
            <a:r>
              <a:rPr b="1" i="0" lang="en-US" sz="2000" u="none" cap="none" strike="noStrike">
                <a:solidFill>
                  <a:srgbClr val="0000CC"/>
                </a:solidFill>
                <a:latin typeface="Arial"/>
                <a:ea typeface="Arial"/>
                <a:cs typeface="Arial"/>
                <a:sym typeface="Arial"/>
              </a:rPr>
              <a:t>.</a:t>
            </a:r>
            <a:endParaRPr/>
          </a:p>
          <a:p>
            <a:pPr indent="-285750" lvl="1" marL="742950" marR="0" rtl="0" algn="l">
              <a:lnSpc>
                <a:spcPct val="100000"/>
              </a:lnSpc>
              <a:spcBef>
                <a:spcPts val="400"/>
              </a:spcBef>
              <a:spcAft>
                <a:spcPts val="0"/>
              </a:spcAft>
              <a:buClr>
                <a:srgbClr val="FF33CC"/>
              </a:buClr>
              <a:buSzPts val="1800"/>
              <a:buFont typeface="Noto Sans Symbols"/>
              <a:buChar char="•"/>
            </a:pPr>
            <a:r>
              <a:rPr b="1" i="0" lang="en-US" sz="2000" u="none" cap="none" strike="noStrike">
                <a:solidFill>
                  <a:srgbClr val="0000CC"/>
                </a:solidFill>
                <a:latin typeface="Arial"/>
                <a:ea typeface="Arial"/>
                <a:cs typeface="Arial"/>
                <a:sym typeface="Arial"/>
              </a:rPr>
              <a:t>Each instruction should be such that it can be performed in a </a:t>
            </a:r>
            <a:r>
              <a:rPr b="1" i="0" lang="en-US" sz="2000" u="none" cap="none" strike="noStrike">
                <a:solidFill>
                  <a:srgbClr val="FF0000"/>
                </a:solidFill>
                <a:latin typeface="Arial"/>
                <a:ea typeface="Arial"/>
                <a:cs typeface="Arial"/>
                <a:sym typeface="Arial"/>
              </a:rPr>
              <a:t>finite time</a:t>
            </a:r>
            <a:endParaRPr/>
          </a:p>
          <a:p>
            <a:pPr indent="-285750" lvl="1" marL="742950" marR="0" rtl="0" algn="l">
              <a:lnSpc>
                <a:spcPct val="100000"/>
              </a:lnSpc>
              <a:spcBef>
                <a:spcPts val="400"/>
              </a:spcBef>
              <a:spcAft>
                <a:spcPts val="0"/>
              </a:spcAft>
              <a:buClr>
                <a:srgbClr val="FF33CC"/>
              </a:buClr>
              <a:buSzPts val="1800"/>
              <a:buFont typeface="Noto Sans Symbols"/>
              <a:buChar char="•"/>
            </a:pPr>
            <a:r>
              <a:rPr b="1" i="0" lang="en-US" sz="2000" u="none" cap="none" strike="noStrike">
                <a:solidFill>
                  <a:srgbClr val="0000CC"/>
                </a:solidFill>
                <a:latin typeface="Arial"/>
                <a:ea typeface="Arial"/>
                <a:cs typeface="Arial"/>
                <a:sym typeface="Arial"/>
              </a:rPr>
              <a:t>One or more instruction should not be </a:t>
            </a:r>
            <a:r>
              <a:rPr b="1" i="0" lang="en-US" sz="2000" u="none" cap="none" strike="noStrike">
                <a:solidFill>
                  <a:srgbClr val="FF0000"/>
                </a:solidFill>
                <a:latin typeface="Arial"/>
                <a:ea typeface="Arial"/>
                <a:cs typeface="Arial"/>
                <a:sym typeface="Arial"/>
              </a:rPr>
              <a:t>repeated</a:t>
            </a:r>
            <a:r>
              <a:rPr b="1" i="0" lang="en-US" sz="2000" u="none" cap="none" strike="noStrike">
                <a:solidFill>
                  <a:srgbClr val="0000CC"/>
                </a:solidFill>
                <a:latin typeface="Arial"/>
                <a:ea typeface="Arial"/>
                <a:cs typeface="Arial"/>
                <a:sym typeface="Arial"/>
              </a:rPr>
              <a:t>, this ensures that the algorithm will ultimately terminate</a:t>
            </a:r>
            <a:endParaRPr/>
          </a:p>
          <a:p>
            <a:pPr indent="-285750" lvl="1" marL="742950" marR="0" rtl="0" algn="l">
              <a:lnSpc>
                <a:spcPct val="100000"/>
              </a:lnSpc>
              <a:spcBef>
                <a:spcPts val="480"/>
              </a:spcBef>
              <a:spcAft>
                <a:spcPts val="0"/>
              </a:spcAft>
              <a:buClr>
                <a:srgbClr val="FF33CC"/>
              </a:buClr>
              <a:buSzPts val="1800"/>
              <a:buFont typeface="Noto Sans Symbols"/>
              <a:buChar char="•"/>
            </a:pPr>
            <a:r>
              <a:rPr b="1" i="0" lang="en-US" sz="2000" u="none" cap="none" strike="noStrike">
                <a:solidFill>
                  <a:srgbClr val="0000CC"/>
                </a:solidFill>
                <a:latin typeface="Arial"/>
                <a:ea typeface="Arial"/>
                <a:cs typeface="Arial"/>
                <a:sym typeface="Arial"/>
              </a:rPr>
              <a:t>After performing the instructions, that is after the algorithm terminates, the </a:t>
            </a:r>
            <a:r>
              <a:rPr b="1" i="0" lang="en-US" sz="2000" u="none" cap="none" strike="noStrike">
                <a:solidFill>
                  <a:srgbClr val="FF0000"/>
                </a:solidFill>
                <a:latin typeface="Arial"/>
                <a:ea typeface="Arial"/>
                <a:cs typeface="Arial"/>
                <a:sym typeface="Arial"/>
              </a:rPr>
              <a:t>desired results </a:t>
            </a:r>
            <a:r>
              <a:rPr b="1" i="0" lang="en-US" sz="2000" u="none" cap="none" strike="noStrike">
                <a:solidFill>
                  <a:srgbClr val="0000CC"/>
                </a:solidFill>
                <a:latin typeface="Arial"/>
                <a:ea typeface="Arial"/>
                <a:cs typeface="Arial"/>
                <a:sym typeface="Arial"/>
              </a:rPr>
              <a:t>must be obtained</a:t>
            </a:r>
            <a:r>
              <a:rPr b="1" i="0" lang="en-US" sz="2400" u="none" cap="none" strike="noStrike">
                <a:solidFill>
                  <a:srgbClr val="0000CC"/>
                </a:solidFill>
                <a:latin typeface="Arial"/>
                <a:ea typeface="Arial"/>
                <a:cs typeface="Arial"/>
                <a:sym typeface="Arial"/>
              </a:rPr>
              <a:t>.</a:t>
            </a:r>
            <a:endParaRPr/>
          </a:p>
          <a:p>
            <a:pPr indent="-205740" lvl="0" marL="342900" marR="0" rtl="0" algn="l">
              <a:lnSpc>
                <a:spcPct val="110000"/>
              </a:lnSpc>
              <a:spcBef>
                <a:spcPts val="480"/>
              </a:spcBef>
              <a:spcAft>
                <a:spcPts val="0"/>
              </a:spcAft>
              <a:buClr>
                <a:srgbClr val="9900FF"/>
              </a:buClr>
              <a:buSzPts val="2160"/>
              <a:buFont typeface="Noto Sans Symbols"/>
              <a:buNone/>
            </a:pPr>
            <a:r>
              <a:t/>
            </a:r>
            <a:endParaRPr b="1" i="0" sz="2400" u="none" cap="none" strike="noStrike">
              <a:solidFill>
                <a:srgbClr val="0000CC"/>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 type="body"/>
          </p:nvPr>
        </p:nvSpPr>
        <p:spPr>
          <a:xfrm>
            <a:off x="304800" y="838200"/>
            <a:ext cx="8534400" cy="4724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160"/>
              <a:buChar char="•"/>
            </a:pPr>
            <a:r>
              <a:rPr b="1" i="0" lang="en-US" sz="2400" u="none">
                <a:solidFill>
                  <a:schemeClr val="dk1"/>
                </a:solidFill>
                <a:latin typeface="Arial"/>
                <a:ea typeface="Arial"/>
                <a:cs typeface="Arial"/>
                <a:sym typeface="Arial"/>
              </a:rPr>
              <a:t>d(B, T) = min{9+d(D, T), 5+d(E, T), 16+d(F, T)}</a:t>
            </a:r>
            <a:endParaRPr/>
          </a:p>
          <a:p>
            <a:pPr indent="-342900" lvl="0" marL="342900" rtl="0" algn="l">
              <a:lnSpc>
                <a:spcPct val="90000"/>
              </a:lnSpc>
              <a:spcBef>
                <a:spcPts val="480"/>
              </a:spcBef>
              <a:spcAft>
                <a:spcPts val="0"/>
              </a:spcAft>
              <a:buSzPts val="2160"/>
              <a:buNone/>
            </a:pPr>
            <a:r>
              <a:rPr b="1" i="0" lang="en-US" sz="2400" u="none">
                <a:solidFill>
                  <a:schemeClr val="dk1"/>
                </a:solidFill>
                <a:latin typeface="Arial"/>
                <a:ea typeface="Arial"/>
                <a:cs typeface="Arial"/>
                <a:sym typeface="Arial"/>
              </a:rPr>
              <a:t>              = min{9+18, 5+13, 16+2} = 18.</a:t>
            </a:r>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205740" lvl="0" marL="342900" rtl="0" algn="l">
              <a:lnSpc>
                <a:spcPct val="90000"/>
              </a:lnSpc>
              <a:spcBef>
                <a:spcPts val="480"/>
              </a:spcBef>
              <a:spcAft>
                <a:spcPts val="0"/>
              </a:spcAft>
              <a:buSzPts val="2160"/>
              <a:buNone/>
            </a:pPr>
            <a:r>
              <a:t/>
            </a:r>
            <a:endParaRPr b="1"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SzPts val="2160"/>
              <a:buChar char="•"/>
            </a:pPr>
            <a:r>
              <a:rPr b="1" i="0" lang="en-US" sz="2400" u="none">
                <a:solidFill>
                  <a:schemeClr val="dk1"/>
                </a:solidFill>
                <a:latin typeface="Arial"/>
                <a:ea typeface="Arial"/>
                <a:cs typeface="Arial"/>
                <a:sym typeface="Arial"/>
              </a:rPr>
              <a:t>d(C, T) = min{ 2+d(F, T) } = 2+2 = 4</a:t>
            </a:r>
            <a:endParaRPr/>
          </a:p>
          <a:p>
            <a:pPr indent="-342900" lvl="0" marL="342900" rtl="0" algn="l">
              <a:lnSpc>
                <a:spcPct val="90000"/>
              </a:lnSpc>
              <a:spcBef>
                <a:spcPts val="480"/>
              </a:spcBef>
              <a:spcAft>
                <a:spcPts val="0"/>
              </a:spcAft>
              <a:buSzPts val="2160"/>
              <a:buChar char="•"/>
            </a:pPr>
            <a:r>
              <a:rPr b="1" i="0" lang="en-US" sz="2400" u="none">
                <a:solidFill>
                  <a:schemeClr val="dk1"/>
                </a:solidFill>
                <a:latin typeface="Arial"/>
                <a:ea typeface="Arial"/>
                <a:cs typeface="Arial"/>
                <a:sym typeface="Arial"/>
              </a:rPr>
              <a:t>d(S, T) = min{1+d(A, T), 2+d(B, T), 5+d(C, T)}</a:t>
            </a:r>
            <a:endParaRPr/>
          </a:p>
          <a:p>
            <a:pPr indent="-342900" lvl="0" marL="342900" rtl="0" algn="l">
              <a:lnSpc>
                <a:spcPct val="90000"/>
              </a:lnSpc>
              <a:spcBef>
                <a:spcPts val="480"/>
              </a:spcBef>
              <a:spcAft>
                <a:spcPts val="0"/>
              </a:spcAft>
              <a:buSzPts val="2160"/>
              <a:buNone/>
            </a:pPr>
            <a:r>
              <a:rPr b="1" i="0" lang="en-US" sz="2400" u="none">
                <a:solidFill>
                  <a:schemeClr val="dk1"/>
                </a:solidFill>
                <a:latin typeface="Arial"/>
                <a:ea typeface="Arial"/>
                <a:cs typeface="Arial"/>
                <a:sym typeface="Arial"/>
              </a:rPr>
              <a:t>              = min{1+22, 2+18, 5+4} = 9.  </a:t>
            </a:r>
            <a:endParaRPr/>
          </a:p>
          <a:p>
            <a:pPr indent="-342900" lvl="0" marL="342900" rtl="0" algn="l">
              <a:lnSpc>
                <a:spcPct val="90000"/>
              </a:lnSpc>
              <a:spcBef>
                <a:spcPts val="480"/>
              </a:spcBef>
              <a:spcAft>
                <a:spcPts val="0"/>
              </a:spcAft>
              <a:buSzPts val="2160"/>
              <a:buChar char="•"/>
            </a:pPr>
            <a:r>
              <a:rPr b="1" i="0" lang="en-US" sz="2400" u="none">
                <a:solidFill>
                  <a:schemeClr val="dk1"/>
                </a:solidFill>
                <a:latin typeface="Arial"/>
                <a:ea typeface="Arial"/>
                <a:cs typeface="Arial"/>
                <a:sym typeface="Arial"/>
              </a:rPr>
              <a:t>The above way of reasoning is called </a:t>
            </a:r>
            <a:endParaRPr/>
          </a:p>
          <a:p>
            <a:pPr indent="-342900" lvl="0" marL="342900" rtl="0" algn="l">
              <a:lnSpc>
                <a:spcPct val="90000"/>
              </a:lnSpc>
              <a:spcBef>
                <a:spcPts val="480"/>
              </a:spcBef>
              <a:spcAft>
                <a:spcPts val="0"/>
              </a:spcAft>
              <a:buSzPts val="2160"/>
              <a:buNone/>
            </a:pPr>
            <a:r>
              <a:rPr b="1" i="0" lang="en-US" sz="2400" u="none">
                <a:solidFill>
                  <a:schemeClr val="hlink"/>
                </a:solidFill>
                <a:latin typeface="Arial"/>
                <a:ea typeface="Arial"/>
                <a:cs typeface="Arial"/>
                <a:sym typeface="Arial"/>
              </a:rPr>
              <a:t>   </a:t>
            </a:r>
            <a:r>
              <a:rPr b="1" i="0" lang="en-US" sz="2400" u="sng">
                <a:solidFill>
                  <a:schemeClr val="hlink"/>
                </a:solidFill>
                <a:latin typeface="Arial"/>
                <a:ea typeface="Arial"/>
                <a:cs typeface="Arial"/>
                <a:sym typeface="Arial"/>
              </a:rPr>
              <a:t>backward reasoning</a:t>
            </a:r>
            <a:r>
              <a:rPr b="1" i="0" lang="en-US" sz="2400" u="none">
                <a:solidFill>
                  <a:schemeClr val="hlink"/>
                </a:solidFill>
                <a:latin typeface="Arial"/>
                <a:ea typeface="Arial"/>
                <a:cs typeface="Arial"/>
                <a:sym typeface="Arial"/>
              </a:rPr>
              <a:t>.</a:t>
            </a:r>
            <a:endParaRPr/>
          </a:p>
        </p:txBody>
      </p:sp>
      <p:sp>
        <p:nvSpPr>
          <p:cNvPr id="360" name="Google Shape;360;p43"/>
          <p:cNvSpPr txBox="1"/>
          <p:nvPr/>
        </p:nvSpPr>
        <p:spPr>
          <a:xfrm>
            <a:off x="3052762" y="2424112"/>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id="361" name="Google Shape;361;p43"/>
          <p:cNvPicPr preferRelativeResize="0"/>
          <p:nvPr/>
        </p:nvPicPr>
        <p:blipFill rotWithShape="1">
          <a:blip r:embed="rId3">
            <a:alphaModFix/>
          </a:blip>
          <a:srcRect b="-2407" l="0" r="3388" t="-3610"/>
          <a:stretch/>
        </p:blipFill>
        <p:spPr>
          <a:xfrm>
            <a:off x="5181600" y="1676400"/>
            <a:ext cx="3962400" cy="2133600"/>
          </a:xfrm>
          <a:prstGeom prst="rect">
            <a:avLst/>
          </a:prstGeom>
          <a:noFill/>
          <a:ln>
            <a:noFill/>
          </a:ln>
        </p:spPr>
      </p:pic>
      <p:pic>
        <p:nvPicPr>
          <p:cNvPr id="362" name="Google Shape;362;p43"/>
          <p:cNvPicPr preferRelativeResize="0"/>
          <p:nvPr/>
        </p:nvPicPr>
        <p:blipFill rotWithShape="1">
          <a:blip r:embed="rId4">
            <a:alphaModFix/>
          </a:blip>
          <a:srcRect b="0" l="0" r="0" t="0"/>
          <a:stretch/>
        </p:blipFill>
        <p:spPr>
          <a:xfrm>
            <a:off x="381000" y="1752600"/>
            <a:ext cx="4419600"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Backtracking algorithms</a:t>
            </a:r>
            <a:endParaRPr/>
          </a:p>
        </p:txBody>
      </p:sp>
      <p:sp>
        <p:nvSpPr>
          <p:cNvPr id="368" name="Google Shape;368;p44"/>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Backtracking is an algorithmic 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Backtracking algorithms</a:t>
            </a:r>
            <a:endParaRPr/>
          </a:p>
        </p:txBody>
      </p:sp>
      <p:sp>
        <p:nvSpPr>
          <p:cNvPr id="374" name="Google Shape;374;p45"/>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For example, consider the SudoKo solving Problem, we try filling digits one by one. Whenever we find that current digit cannot lead to a solution, we remove it (backtrack) and try next digit. This is better than naive approach (generating all possible combinations of digits and then trying every combination one by one) as it drops a set of permutations whenever it backtracks.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Backtracking algorithms</a:t>
            </a:r>
            <a:endParaRPr/>
          </a:p>
        </p:txBody>
      </p:sp>
      <p:sp>
        <p:nvSpPr>
          <p:cNvPr id="380" name="Google Shape;380;p46"/>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For example, classic 8-queen puzzle</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p:txBody>
      </p:sp>
      <p:pic>
        <p:nvPicPr>
          <p:cNvPr id="381" name="Google Shape;381;p46"/>
          <p:cNvPicPr preferRelativeResize="0"/>
          <p:nvPr/>
        </p:nvPicPr>
        <p:blipFill rotWithShape="1">
          <a:blip r:embed="rId3">
            <a:alphaModFix/>
          </a:blip>
          <a:srcRect b="0" l="0" r="0" t="0"/>
          <a:stretch/>
        </p:blipFill>
        <p:spPr>
          <a:xfrm>
            <a:off x="2057400" y="1828800"/>
            <a:ext cx="4078287" cy="4572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References</a:t>
            </a:r>
            <a:endParaRPr/>
          </a:p>
        </p:txBody>
      </p:sp>
      <p:sp>
        <p:nvSpPr>
          <p:cNvPr id="387" name="Google Shape;387;p47"/>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sng">
                <a:solidFill>
                  <a:schemeClr val="hlink"/>
                </a:solidFill>
                <a:latin typeface="Arial"/>
                <a:ea typeface="Arial"/>
                <a:cs typeface="Arial"/>
                <a:sym typeface="Arial"/>
                <a:hlinkClick r:id="rId3"/>
              </a:rPr>
              <a:t>https://www.hackerrank.com/domains/algorithms</a:t>
            </a:r>
            <a:endParaRPr/>
          </a:p>
          <a:p>
            <a:pPr indent="-182880" lvl="0" marL="342900" marR="0" rtl="0" algn="l">
              <a:lnSpc>
                <a:spcPct val="110000"/>
              </a:lnSpc>
              <a:spcBef>
                <a:spcPts val="560"/>
              </a:spcBef>
              <a:spcAft>
                <a:spcPts val="0"/>
              </a:spcAft>
              <a:buClr>
                <a:srgbClr val="9900FF"/>
              </a:buClr>
              <a:buSzPts val="2520"/>
              <a:buFont typeface="Noto Sans Symbols"/>
              <a:buNone/>
            </a:pPr>
            <a:r>
              <a:t/>
            </a:r>
            <a:endParaRPr b="1" i="0" sz="2800" u="none">
              <a:solidFill>
                <a:schemeClr val="dk1"/>
              </a:solidFill>
              <a:latin typeface="Arial"/>
              <a:ea typeface="Arial"/>
              <a:cs typeface="Arial"/>
              <a:sym typeface="Arial"/>
            </a:endParaRPr>
          </a:p>
          <a:p>
            <a:pPr indent="-342900" lvl="0" marL="342900" marR="0" rtl="0" algn="l">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Introduction to Algorithms, 3rd Edition (The MIT Press) 3rd Edition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a:t>
            </a:r>
            <a:endParaRPr/>
          </a:p>
        </p:txBody>
      </p:sp>
      <p:sp>
        <p:nvSpPr>
          <p:cNvPr id="105" name="Google Shape;105;p17"/>
          <p:cNvSpPr txBox="1"/>
          <p:nvPr>
            <p:ph idx="1" type="body"/>
          </p:nvPr>
        </p:nvSpPr>
        <p:spPr>
          <a:xfrm>
            <a:off x="457200" y="1600200"/>
            <a:ext cx="8229600" cy="1503362"/>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A procedure for solving a problem in terms of</a:t>
            </a:r>
            <a:endParaRPr/>
          </a:p>
          <a:p>
            <a:pPr indent="-285750" lvl="1" marL="742950" marR="0" rtl="0" algn="just">
              <a:lnSpc>
                <a:spcPct val="100000"/>
              </a:lnSpc>
              <a:spcBef>
                <a:spcPts val="480"/>
              </a:spcBef>
              <a:spcAft>
                <a:spcPts val="0"/>
              </a:spcAft>
              <a:buClr>
                <a:srgbClr val="FF33CC"/>
              </a:buClr>
              <a:buSzPts val="2160"/>
              <a:buFont typeface="Noto Sans Symbols"/>
              <a:buChar char="•"/>
            </a:pPr>
            <a:r>
              <a:rPr b="1" i="0" lang="en-US" sz="2400" u="none" cap="none" strike="noStrike">
                <a:solidFill>
                  <a:srgbClr val="FF0000"/>
                </a:solidFill>
                <a:latin typeface="Arial"/>
                <a:ea typeface="Arial"/>
                <a:cs typeface="Arial"/>
                <a:sym typeface="Arial"/>
              </a:rPr>
              <a:t>the actions </a:t>
            </a:r>
            <a:r>
              <a:rPr b="1" i="0" lang="en-US" sz="2400" u="none" cap="none" strike="noStrike">
                <a:solidFill>
                  <a:srgbClr val="0000CC"/>
                </a:solidFill>
                <a:latin typeface="Arial"/>
                <a:ea typeface="Arial"/>
                <a:cs typeface="Arial"/>
                <a:sym typeface="Arial"/>
              </a:rPr>
              <a:t>to be executed, and</a:t>
            </a:r>
            <a:endParaRPr/>
          </a:p>
          <a:p>
            <a:pPr indent="-285750" lvl="1" marL="742950" marR="0" rtl="0" algn="just">
              <a:lnSpc>
                <a:spcPct val="100000"/>
              </a:lnSpc>
              <a:spcBef>
                <a:spcPts val="480"/>
              </a:spcBef>
              <a:spcAft>
                <a:spcPts val="0"/>
              </a:spcAft>
              <a:buClr>
                <a:srgbClr val="FF33CC"/>
              </a:buClr>
              <a:buSzPts val="2160"/>
              <a:buFont typeface="Noto Sans Symbols"/>
              <a:buChar char="•"/>
            </a:pPr>
            <a:r>
              <a:rPr b="1" i="0" lang="en-US" sz="2400" u="none" cap="none" strike="noStrike">
                <a:solidFill>
                  <a:srgbClr val="FF0000"/>
                </a:solidFill>
                <a:latin typeface="Arial"/>
                <a:ea typeface="Arial"/>
                <a:cs typeface="Arial"/>
                <a:sym typeface="Arial"/>
              </a:rPr>
              <a:t>the order </a:t>
            </a:r>
            <a:r>
              <a:rPr b="1" i="0" lang="en-US" sz="2400" u="none" cap="none" strike="noStrike">
                <a:solidFill>
                  <a:srgbClr val="0000CC"/>
                </a:solidFill>
                <a:latin typeface="Arial"/>
                <a:ea typeface="Arial"/>
                <a:cs typeface="Arial"/>
                <a:sym typeface="Arial"/>
              </a:rPr>
              <a:t>in which these actions are to be executed</a:t>
            </a:r>
            <a:endParaRPr/>
          </a:p>
          <a:p>
            <a:pPr indent="-342900" lvl="0" marL="342900" marR="0" rtl="0" algn="just">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is called </a:t>
            </a:r>
            <a:r>
              <a:rPr b="1" i="0" lang="en-US" sz="2800" u="none">
                <a:solidFill>
                  <a:srgbClr val="FF0000"/>
                </a:solidFill>
                <a:latin typeface="Arial"/>
                <a:ea typeface="Arial"/>
                <a:cs typeface="Arial"/>
                <a:sym typeface="Arial"/>
              </a:rPr>
              <a:t>an algorithm.</a:t>
            </a:r>
            <a:endParaRPr/>
          </a:p>
          <a:p>
            <a:pPr indent="-342900" lvl="0" marL="342900" marR="0" rtl="0" algn="just">
              <a:lnSpc>
                <a:spcPct val="110000"/>
              </a:lnSpc>
              <a:spcBef>
                <a:spcPts val="56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Correctly specifying the order in which the actions are to be executed is </a:t>
            </a:r>
            <a:r>
              <a:rPr b="1" i="0" lang="en-US" sz="2800" u="none">
                <a:solidFill>
                  <a:srgbClr val="FF0000"/>
                </a:solidFill>
                <a:latin typeface="Arial"/>
                <a:ea typeface="Arial"/>
                <a:cs typeface="Arial"/>
                <a:sym typeface="Arial"/>
              </a:rPr>
              <a:t>important.</a:t>
            </a:r>
            <a:endParaRPr/>
          </a:p>
          <a:p>
            <a:pPr indent="-148590" lvl="1" marL="742950" marR="0" rtl="0" algn="l">
              <a:lnSpc>
                <a:spcPct val="100000"/>
              </a:lnSpc>
              <a:spcBef>
                <a:spcPts val="480"/>
              </a:spcBef>
              <a:spcAft>
                <a:spcPts val="0"/>
              </a:spcAft>
              <a:buClr>
                <a:srgbClr val="FF33CC"/>
              </a:buClr>
              <a:buSzPts val="2160"/>
              <a:buFont typeface="Noto Sans Symbols"/>
              <a:buNone/>
            </a:pPr>
            <a:r>
              <a:t/>
            </a:r>
            <a:endParaRPr b="1" i="0" sz="2400" u="none" cap="none" strike="noStrike">
              <a:solidFill>
                <a:srgbClr val="0000CC"/>
              </a:solidFill>
              <a:latin typeface="Arial"/>
              <a:ea typeface="Arial"/>
              <a:cs typeface="Arial"/>
              <a:sym typeface="Arial"/>
            </a:endParaRPr>
          </a:p>
          <a:p>
            <a:pPr indent="-205740" lvl="0" marL="342900" marR="0" rtl="0" algn="l">
              <a:lnSpc>
                <a:spcPct val="110000"/>
              </a:lnSpc>
              <a:spcBef>
                <a:spcPts val="480"/>
              </a:spcBef>
              <a:spcAft>
                <a:spcPts val="0"/>
              </a:spcAft>
              <a:buClr>
                <a:srgbClr val="9900FF"/>
              </a:buClr>
              <a:buSzPts val="2160"/>
              <a:buFont typeface="Noto Sans Symbols"/>
              <a:buNone/>
            </a:pPr>
            <a:r>
              <a:t/>
            </a:r>
            <a:endParaRPr b="1" i="0" sz="2400" u="none" cap="none" strike="noStrike">
              <a:solidFill>
                <a:srgbClr val="0000C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a:t>
            </a:r>
            <a:endParaRPr/>
          </a:p>
        </p:txBody>
      </p:sp>
      <p:sp>
        <p:nvSpPr>
          <p:cNvPr id="111" name="Google Shape;111;p18"/>
          <p:cNvSpPr txBox="1"/>
          <p:nvPr>
            <p:ph idx="1" type="body"/>
          </p:nvPr>
        </p:nvSpPr>
        <p:spPr>
          <a:xfrm>
            <a:off x="457200" y="1600200"/>
            <a:ext cx="8229600" cy="1503362"/>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10000"/>
              </a:lnSpc>
              <a:spcBef>
                <a:spcPts val="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Consider the “rise-and-shine algorithm” followed by one junior executive for getting out of bed and going to work</a:t>
            </a:r>
            <a:endParaRPr/>
          </a:p>
          <a:p>
            <a:pPr indent="-342900" lvl="0" marL="342900" marR="0" rtl="0" algn="just">
              <a:lnSpc>
                <a:spcPct val="110000"/>
              </a:lnSpc>
              <a:spcBef>
                <a:spcPts val="48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 Consider the “rise-and-shine algorithm”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(1) Get out of bed,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(2) take off pajamas,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(3) take a shower,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(4) get dressed,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(5) eat breakfast,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(6) carpool to work.</a:t>
            </a:r>
            <a:endParaRPr/>
          </a:p>
          <a:p>
            <a:pPr indent="-342900" lvl="0" marL="342900" marR="0" rtl="0" algn="just">
              <a:lnSpc>
                <a:spcPct val="110000"/>
              </a:lnSpc>
              <a:spcBef>
                <a:spcPts val="48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This routine gets the executive to work well prepared to make critical decisions.</a:t>
            </a:r>
            <a:endParaRPr/>
          </a:p>
          <a:p>
            <a:pPr indent="-148590" lvl="1" marL="742950" marR="0" rtl="0" algn="l">
              <a:lnSpc>
                <a:spcPct val="100000"/>
              </a:lnSpc>
              <a:spcBef>
                <a:spcPts val="480"/>
              </a:spcBef>
              <a:spcAft>
                <a:spcPts val="0"/>
              </a:spcAft>
              <a:buClr>
                <a:srgbClr val="FF33CC"/>
              </a:buClr>
              <a:buSzPts val="2160"/>
              <a:buFont typeface="Noto Sans Symbols"/>
              <a:buNone/>
            </a:pPr>
            <a:r>
              <a:t/>
            </a:r>
            <a:endParaRPr b="1" i="0" sz="2400" u="none" cap="none" strike="noStrike">
              <a:solidFill>
                <a:srgbClr val="0000CC"/>
              </a:solidFill>
              <a:latin typeface="Arial"/>
              <a:ea typeface="Arial"/>
              <a:cs typeface="Arial"/>
              <a:sym typeface="Arial"/>
            </a:endParaRPr>
          </a:p>
          <a:p>
            <a:pPr indent="-205740" lvl="0" marL="342900" marR="0" rtl="0" algn="l">
              <a:lnSpc>
                <a:spcPct val="110000"/>
              </a:lnSpc>
              <a:spcBef>
                <a:spcPts val="480"/>
              </a:spcBef>
              <a:spcAft>
                <a:spcPts val="0"/>
              </a:spcAft>
              <a:buClr>
                <a:srgbClr val="9900FF"/>
              </a:buClr>
              <a:buSzPts val="2160"/>
              <a:buFont typeface="Noto Sans Symbols"/>
              <a:buNone/>
            </a:pPr>
            <a:r>
              <a:t/>
            </a:r>
            <a:endParaRPr b="1" i="0" sz="2400" u="none" cap="none" strike="noStrike">
              <a:solidFill>
                <a:srgbClr val="0000C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a:t>
            </a:r>
            <a:endParaRPr/>
          </a:p>
        </p:txBody>
      </p:sp>
      <p:sp>
        <p:nvSpPr>
          <p:cNvPr id="117" name="Google Shape;117;p19"/>
          <p:cNvSpPr txBox="1"/>
          <p:nvPr>
            <p:ph idx="1" type="body"/>
          </p:nvPr>
        </p:nvSpPr>
        <p:spPr>
          <a:xfrm>
            <a:off x="457200" y="1600200"/>
            <a:ext cx="8229600" cy="1503362"/>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10000"/>
              </a:lnSpc>
              <a:spcBef>
                <a:spcPts val="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Suppose that the same steps are performed in a slightly different order:</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(1) Get out of bed,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(2) take off pajamas,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(3) get dressed,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(4) take a shower,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(5) eat breakfast, </a:t>
            </a:r>
            <a:endParaRPr/>
          </a:p>
          <a:p>
            <a:pPr indent="-285750" lvl="1" marL="742950" marR="0" rtl="0" algn="just">
              <a:lnSpc>
                <a:spcPct val="100000"/>
              </a:lnSpc>
              <a:spcBef>
                <a:spcPts val="360"/>
              </a:spcBef>
              <a:spcAft>
                <a:spcPts val="0"/>
              </a:spcAft>
              <a:buClr>
                <a:srgbClr val="FF33CC"/>
              </a:buClr>
              <a:buSzPts val="1620"/>
              <a:buFont typeface="Noto Sans Symbols"/>
              <a:buChar char="•"/>
            </a:pPr>
            <a:r>
              <a:rPr b="1" i="0" lang="en-US" sz="1800" u="none" cap="none" strike="noStrike">
                <a:solidFill>
                  <a:srgbClr val="0000CC"/>
                </a:solidFill>
                <a:latin typeface="Arial"/>
                <a:ea typeface="Arial"/>
                <a:cs typeface="Arial"/>
                <a:sym typeface="Arial"/>
              </a:rPr>
              <a:t>(6) carpool to work.</a:t>
            </a:r>
            <a:endParaRPr/>
          </a:p>
          <a:p>
            <a:pPr indent="-342900" lvl="0" marL="342900" marR="0" rtl="0" algn="just">
              <a:lnSpc>
                <a:spcPct val="110000"/>
              </a:lnSpc>
              <a:spcBef>
                <a:spcPts val="48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In this case, our junior executive shows up for work soaking wet.</a:t>
            </a:r>
            <a:endParaRPr/>
          </a:p>
          <a:p>
            <a:pPr indent="-342900" lvl="0" marL="342900" marR="0" rtl="0" algn="just">
              <a:lnSpc>
                <a:spcPct val="110000"/>
              </a:lnSpc>
              <a:spcBef>
                <a:spcPts val="480"/>
              </a:spcBef>
              <a:spcAft>
                <a:spcPts val="0"/>
              </a:spcAft>
              <a:buClr>
                <a:srgbClr val="9900FF"/>
              </a:buClr>
              <a:buSzPts val="2160"/>
              <a:buFont typeface="Noto Sans Symbols"/>
              <a:buChar char="•"/>
            </a:pPr>
            <a:r>
              <a:rPr b="1" i="0" lang="en-US" sz="2400" u="none">
                <a:solidFill>
                  <a:schemeClr val="dk1"/>
                </a:solidFill>
                <a:latin typeface="Arial"/>
                <a:ea typeface="Arial"/>
                <a:cs typeface="Arial"/>
                <a:sym typeface="Arial"/>
              </a:rPr>
              <a:t>Specifying the order in which statements are to be executed in a computer program is </a:t>
            </a:r>
            <a:r>
              <a:rPr b="1" i="0" lang="en-US" sz="2400" u="none">
                <a:solidFill>
                  <a:srgbClr val="FF0000"/>
                </a:solidFill>
                <a:latin typeface="Arial"/>
                <a:ea typeface="Arial"/>
                <a:cs typeface="Arial"/>
                <a:sym typeface="Arial"/>
              </a:rPr>
              <a:t>called program control.</a:t>
            </a:r>
            <a:endParaRPr/>
          </a:p>
          <a:p>
            <a:pPr indent="-148590" lvl="1" marL="742950" marR="0" rtl="0" algn="l">
              <a:lnSpc>
                <a:spcPct val="100000"/>
              </a:lnSpc>
              <a:spcBef>
                <a:spcPts val="480"/>
              </a:spcBef>
              <a:spcAft>
                <a:spcPts val="0"/>
              </a:spcAft>
              <a:buClr>
                <a:srgbClr val="FF33CC"/>
              </a:buClr>
              <a:buSzPts val="2160"/>
              <a:buFont typeface="Noto Sans Symbols"/>
              <a:buNone/>
            </a:pPr>
            <a:r>
              <a:t/>
            </a:r>
            <a:endParaRPr b="1" i="0" sz="2400" u="none" cap="none" strike="noStrike">
              <a:solidFill>
                <a:srgbClr val="0000CC"/>
              </a:solidFill>
              <a:latin typeface="Arial"/>
              <a:ea typeface="Arial"/>
              <a:cs typeface="Arial"/>
              <a:sym typeface="Arial"/>
            </a:endParaRPr>
          </a:p>
          <a:p>
            <a:pPr indent="-205740" lvl="0" marL="342900" marR="0" rtl="0" algn="l">
              <a:lnSpc>
                <a:spcPct val="110000"/>
              </a:lnSpc>
              <a:spcBef>
                <a:spcPts val="480"/>
              </a:spcBef>
              <a:spcAft>
                <a:spcPts val="0"/>
              </a:spcAft>
              <a:buClr>
                <a:srgbClr val="9900FF"/>
              </a:buClr>
              <a:buSzPts val="2160"/>
              <a:buFont typeface="Noto Sans Symbols"/>
              <a:buNone/>
            </a:pPr>
            <a:r>
              <a:t/>
            </a:r>
            <a:endParaRPr b="1" i="0" sz="2400" u="none" cap="none" strike="noStrike">
              <a:solidFill>
                <a:srgbClr val="0000C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Example</a:t>
            </a:r>
            <a:endParaRPr/>
          </a:p>
        </p:txBody>
      </p:sp>
      <p:sp>
        <p:nvSpPr>
          <p:cNvPr id="123" name="Google Shape;123;p20"/>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9900FF"/>
              </a:buClr>
              <a:buSzPts val="2520"/>
              <a:buFont typeface="Noto Sans Symbols"/>
              <a:buChar char="•"/>
            </a:pPr>
            <a:r>
              <a:rPr b="1" i="0" lang="en-US" sz="2800" u="none">
                <a:solidFill>
                  <a:schemeClr val="dk1"/>
                </a:solidFill>
                <a:latin typeface="Arial"/>
                <a:ea typeface="Arial"/>
                <a:cs typeface="Arial"/>
                <a:sym typeface="Arial"/>
              </a:rPr>
              <a:t>Problem- Find the area of a rectangle</a:t>
            </a:r>
            <a:endParaRPr/>
          </a:p>
        </p:txBody>
      </p:sp>
      <p:pic>
        <p:nvPicPr>
          <p:cNvPr id="124" name="Google Shape;124;p20"/>
          <p:cNvPicPr preferRelativeResize="0"/>
          <p:nvPr/>
        </p:nvPicPr>
        <p:blipFill rotWithShape="1">
          <a:blip r:embed="rId3">
            <a:alphaModFix/>
          </a:blip>
          <a:srcRect b="0" l="0" r="0" t="0"/>
          <a:stretch/>
        </p:blipFill>
        <p:spPr>
          <a:xfrm>
            <a:off x="4681537" y="1993900"/>
            <a:ext cx="2862262" cy="3748087"/>
          </a:xfrm>
          <a:prstGeom prst="rect">
            <a:avLst/>
          </a:prstGeom>
          <a:noFill/>
          <a:ln>
            <a:noFill/>
          </a:ln>
        </p:spPr>
      </p:pic>
      <p:pic>
        <p:nvPicPr>
          <p:cNvPr id="125" name="Google Shape;125;p20"/>
          <p:cNvPicPr preferRelativeResize="0"/>
          <p:nvPr/>
        </p:nvPicPr>
        <p:blipFill rotWithShape="1">
          <a:blip r:embed="rId4">
            <a:alphaModFix/>
          </a:blip>
          <a:srcRect b="0" l="0" r="0" t="0"/>
          <a:stretch/>
        </p:blipFill>
        <p:spPr>
          <a:xfrm>
            <a:off x="7458075" y="152400"/>
            <a:ext cx="1736725" cy="6303962"/>
          </a:xfrm>
          <a:prstGeom prst="rect">
            <a:avLst/>
          </a:prstGeom>
          <a:noFill/>
          <a:ln>
            <a:noFill/>
          </a:ln>
        </p:spPr>
      </p:pic>
      <p:pic>
        <p:nvPicPr>
          <p:cNvPr id="126" name="Google Shape;126;p20"/>
          <p:cNvPicPr preferRelativeResize="0"/>
          <p:nvPr/>
        </p:nvPicPr>
        <p:blipFill rotWithShape="1">
          <a:blip r:embed="rId5">
            <a:alphaModFix/>
          </a:blip>
          <a:srcRect b="0" l="0" r="0" t="0"/>
          <a:stretch/>
        </p:blipFill>
        <p:spPr>
          <a:xfrm>
            <a:off x="68262" y="1828800"/>
            <a:ext cx="4741862"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General Concepts</a:t>
            </a:r>
            <a:endParaRPr/>
          </a:p>
        </p:txBody>
      </p:sp>
      <p:sp>
        <p:nvSpPr>
          <p:cNvPr id="132" name="Google Shape;132;p21"/>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Algorithm strategy</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Approach to solving a problem</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May combine several approaches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Algorithm structure</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Iterative	⇒ execute action in loop</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Recursive	⇒ reapply action to subproblem(s)</a:t>
            </a:r>
            <a:endParaRPr b="1" i="0" sz="2400" u="none">
              <a:solidFill>
                <a:srgbClr val="0000CC"/>
              </a:solidFill>
              <a:latin typeface="Arial"/>
              <a:ea typeface="Arial"/>
              <a:cs typeface="Arial"/>
              <a:sym typeface="Arial"/>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Problem type</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Satisfying	 ⇒ find any satisfactory solution</a:t>
            </a:r>
            <a:endParaRPr/>
          </a:p>
          <a:p>
            <a:pPr indent="-285750" lvl="1" marL="742950" rtl="0" algn="l">
              <a:lnSpc>
                <a:spcPct val="100000"/>
              </a:lnSpc>
              <a:spcBef>
                <a:spcPts val="480"/>
              </a:spcBef>
              <a:spcAft>
                <a:spcPts val="0"/>
              </a:spcAft>
              <a:buSzPts val="2160"/>
              <a:buChar char="•"/>
            </a:pPr>
            <a:r>
              <a:rPr b="1" i="0" lang="en-US" sz="2400" u="none">
                <a:solidFill>
                  <a:srgbClr val="0000CC"/>
                </a:solidFill>
                <a:latin typeface="Arial"/>
                <a:ea typeface="Arial"/>
                <a:cs typeface="Arial"/>
                <a:sym typeface="Arial"/>
              </a:rPr>
              <a:t>Optimization	 ⇒ find </a:t>
            </a:r>
            <a:r>
              <a:rPr b="1" i="0" lang="en-US" sz="2400" u="none">
                <a:solidFill>
                  <a:srgbClr val="FF3300"/>
                </a:solidFill>
                <a:latin typeface="Arial"/>
                <a:ea typeface="Arial"/>
                <a:cs typeface="Arial"/>
                <a:sym typeface="Arial"/>
              </a:rPr>
              <a:t>best</a:t>
            </a:r>
            <a:r>
              <a:rPr b="1" i="0" lang="en-US" sz="2400" u="none">
                <a:solidFill>
                  <a:srgbClr val="0000CC"/>
                </a:solidFill>
                <a:latin typeface="Arial"/>
                <a:ea typeface="Arial"/>
                <a:cs typeface="Arial"/>
                <a:sym typeface="Arial"/>
              </a:rPr>
              <a:t> solutions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Some Algorithm Strategies</a:t>
            </a:r>
            <a:endParaRPr/>
          </a:p>
        </p:txBody>
      </p:sp>
      <p:sp>
        <p:nvSpPr>
          <p:cNvPr id="138" name="Google Shape;138;p22"/>
          <p:cNvSpPr txBox="1"/>
          <p:nvPr>
            <p:ph idx="1" type="body"/>
          </p:nvPr>
        </p:nvSpPr>
        <p:spPr>
          <a:xfrm>
            <a:off x="304800" y="1143000"/>
            <a:ext cx="8610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SzPts val="2520"/>
              <a:buChar char="•"/>
            </a:pPr>
            <a:r>
              <a:rPr b="1" i="0" lang="en-US" sz="2800" u="none">
                <a:solidFill>
                  <a:schemeClr val="dk1"/>
                </a:solidFill>
                <a:latin typeface="Arial"/>
                <a:ea typeface="Arial"/>
                <a:cs typeface="Arial"/>
                <a:sym typeface="Arial"/>
              </a:rPr>
              <a:t>Divide and conquer algorithms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Dynamic programming algorithms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Greedy algorithms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Backtracking algorithms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Branch and bound algorithms</a:t>
            </a:r>
            <a:endParaRPr/>
          </a:p>
          <a:p>
            <a:pPr indent="-342900" lvl="0" marL="342900" rtl="0" algn="l">
              <a:lnSpc>
                <a:spcPct val="110000"/>
              </a:lnSpc>
              <a:spcBef>
                <a:spcPts val="560"/>
              </a:spcBef>
              <a:spcAft>
                <a:spcPts val="0"/>
              </a:spcAft>
              <a:buSzPts val="2520"/>
              <a:buChar char="•"/>
            </a:pPr>
            <a:r>
              <a:rPr b="1" i="0" lang="en-US" sz="2800" u="none">
                <a:solidFill>
                  <a:schemeClr val="dk1"/>
                </a:solidFill>
                <a:latin typeface="Arial"/>
                <a:ea typeface="Arial"/>
                <a:cs typeface="Arial"/>
                <a:sym typeface="Arial"/>
              </a:rPr>
              <a:t>Heuristic algorithms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white_slide">
  <a:themeElements>
    <a:clrScheme name="">
      <a:dk1>
        <a:srgbClr val="000000"/>
      </a:dk1>
      <a:lt1>
        <a:srgbClr val="FFFFFF"/>
      </a:lt1>
      <a:dk2>
        <a:srgbClr val="008080"/>
      </a:dk2>
      <a:lt2>
        <a:srgbClr val="393939"/>
      </a:lt2>
      <a:accent1>
        <a:srgbClr val="B2B2B2"/>
      </a:accent1>
      <a:accent2>
        <a:srgbClr val="669900"/>
      </a:accent2>
      <a:accent3>
        <a:srgbClr val="FFFFFF"/>
      </a:accent3>
      <a:accent4>
        <a:srgbClr val="000000"/>
      </a:accent4>
      <a:accent5>
        <a:srgbClr val="D5D5D5"/>
      </a:accent5>
      <a:accent6>
        <a:srgbClr val="5C8A00"/>
      </a:accent6>
      <a:hlink>
        <a:srgbClr val="5F5F5F"/>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_slide">
  <a:themeElements>
    <a:clrScheme name="">
      <a:dk1>
        <a:srgbClr val="000000"/>
      </a:dk1>
      <a:lt1>
        <a:srgbClr val="FFFFFF"/>
      </a:lt1>
      <a:dk2>
        <a:srgbClr val="008080"/>
      </a:dk2>
      <a:lt2>
        <a:srgbClr val="393939"/>
      </a:lt2>
      <a:accent1>
        <a:srgbClr val="B2B2B2"/>
      </a:accent1>
      <a:accent2>
        <a:srgbClr val="669900"/>
      </a:accent2>
      <a:accent3>
        <a:srgbClr val="FFFFFF"/>
      </a:accent3>
      <a:accent4>
        <a:srgbClr val="000000"/>
      </a:accent4>
      <a:accent5>
        <a:srgbClr val="D5D5D5"/>
      </a:accent5>
      <a:accent6>
        <a:srgbClr val="5C8A00"/>
      </a:accent6>
      <a:hlink>
        <a:srgbClr val="5F5F5F"/>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