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8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27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26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27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8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29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  <p:sldMasterId id="2147483684" r:id="rId8"/>
    <p:sldMasterId id="2147483685" r:id="rId9"/>
    <p:sldMasterId id="2147483686" r:id="rId10"/>
    <p:sldMasterId id="2147483687" r:id="rId11"/>
    <p:sldMasterId id="2147483688" r:id="rId12"/>
    <p:sldMasterId id="2147483689" r:id="rId13"/>
    <p:sldMasterId id="2147483690" r:id="rId14"/>
    <p:sldMasterId id="2147483691" r:id="rId15"/>
    <p:sldMasterId id="2147483692" r:id="rId16"/>
    <p:sldMasterId id="2147483693" r:id="rId17"/>
    <p:sldMasterId id="2147483694" r:id="rId18"/>
    <p:sldMasterId id="2147483695" r:id="rId19"/>
    <p:sldMasterId id="2147483696" r:id="rId20"/>
    <p:sldMasterId id="2147483697" r:id="rId21"/>
    <p:sldMasterId id="2147483698" r:id="rId22"/>
    <p:sldMasterId id="2147483699" r:id="rId23"/>
    <p:sldMasterId id="2147483700" r:id="rId24"/>
    <p:sldMasterId id="2147483701" r:id="rId25"/>
    <p:sldMasterId id="2147483702" r:id="rId26"/>
    <p:sldMasterId id="2147483703" r:id="rId27"/>
    <p:sldMasterId id="2147483704" r:id="rId28"/>
    <p:sldMasterId id="2147483705" r:id="rId29"/>
    <p:sldMasterId id="2147483706" r:id="rId30"/>
    <p:sldMasterId id="2147483707" r:id="rId31"/>
    <p:sldMasterId id="2147483708" r:id="rId32"/>
  </p:sldMasterIdLst>
  <p:notesMasterIdLst>
    <p:notesMasterId r:id="rId33"/>
  </p:notes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1" r:id="rId79"/>
    <p:sldId id="302" r:id="rId80"/>
    <p:sldId id="303" r:id="rId81"/>
    <p:sldId id="304" r:id="rId82"/>
    <p:sldId id="305" r:id="rId83"/>
    <p:sldId id="306" r:id="rId84"/>
    <p:sldId id="307" r:id="rId85"/>
    <p:sldId id="308" r:id="rId86"/>
    <p:sldId id="309" r:id="rId87"/>
    <p:sldId id="310" r:id="rId88"/>
    <p:sldId id="311" r:id="rId89"/>
    <p:sldId id="312" r:id="rId90"/>
    <p:sldId id="313" r:id="rId91"/>
    <p:sldId id="314" r:id="rId92"/>
    <p:sldId id="315" r:id="rId93"/>
    <p:sldId id="316" r:id="rId94"/>
    <p:sldId id="317" r:id="rId95"/>
    <p:sldId id="318" r:id="rId96"/>
    <p:sldId id="319" r:id="rId97"/>
    <p:sldId id="320" r:id="rId98"/>
    <p:sldId id="321" r:id="rId99"/>
    <p:sldId id="322" r:id="rId100"/>
    <p:sldId id="323" r:id="rId101"/>
    <p:sldId id="324" r:id="rId102"/>
    <p:sldId id="325" r:id="rId103"/>
    <p:sldId id="326" r:id="rId104"/>
    <p:sldId id="327" r:id="rId105"/>
    <p:sldId id="328" r:id="rId106"/>
    <p:sldId id="329" r:id="rId107"/>
    <p:sldId id="330" r:id="rId108"/>
    <p:sldId id="331" r:id="rId109"/>
    <p:sldId id="332" r:id="rId110"/>
    <p:sldId id="333" r:id="rId111"/>
    <p:sldId id="334" r:id="rId112"/>
  </p:sldIdLst>
  <p:sldSz cy="6858000" cx="9144000"/>
  <p:notesSz cx="6918325" cy="9385300"/>
  <p:embeddedFontLst>
    <p:embeddedFont>
      <p:font typeface="Constantia"/>
      <p:regular r:id="rId113"/>
      <p:bold r:id="rId114"/>
      <p:italic r:id="rId115"/>
      <p:boldItalic r:id="rId116"/>
    </p:embeddedFont>
    <p:embeddedFont>
      <p:font typeface="Book Antiqua"/>
      <p:regular r:id="rId117"/>
      <p:bold r:id="rId118"/>
      <p:italic r:id="rId119"/>
      <p:boldItalic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0C399B-73B0-4E7C-B6AC-E0C7257A554E}">
  <a:tblStyle styleId="{880C399B-73B0-4E7C-B6AC-E0C7257A55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7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4" Type="http://schemas.openxmlformats.org/officeDocument/2006/relationships/slide" Target="slides/slide11.xml"/><Relationship Id="rId43" Type="http://schemas.openxmlformats.org/officeDocument/2006/relationships/slide" Target="slides/slide10.xml"/><Relationship Id="rId46" Type="http://schemas.openxmlformats.org/officeDocument/2006/relationships/slide" Target="slides/slide13.xml"/><Relationship Id="rId45" Type="http://schemas.openxmlformats.org/officeDocument/2006/relationships/slide" Target="slides/slide12.xml"/><Relationship Id="rId107" Type="http://schemas.openxmlformats.org/officeDocument/2006/relationships/slide" Target="slides/slide74.xml"/><Relationship Id="rId106" Type="http://schemas.openxmlformats.org/officeDocument/2006/relationships/slide" Target="slides/slide73.xml"/><Relationship Id="rId105" Type="http://schemas.openxmlformats.org/officeDocument/2006/relationships/slide" Target="slides/slide72.xml"/><Relationship Id="rId104" Type="http://schemas.openxmlformats.org/officeDocument/2006/relationships/slide" Target="slides/slide71.xml"/><Relationship Id="rId109" Type="http://schemas.openxmlformats.org/officeDocument/2006/relationships/slide" Target="slides/slide76.xml"/><Relationship Id="rId108" Type="http://schemas.openxmlformats.org/officeDocument/2006/relationships/slide" Target="slides/slide75.xml"/><Relationship Id="rId48" Type="http://schemas.openxmlformats.org/officeDocument/2006/relationships/slide" Target="slides/slide15.xml"/><Relationship Id="rId47" Type="http://schemas.openxmlformats.org/officeDocument/2006/relationships/slide" Target="slides/slide14.xml"/><Relationship Id="rId49" Type="http://schemas.openxmlformats.org/officeDocument/2006/relationships/slide" Target="slides/slide16.xml"/><Relationship Id="rId103" Type="http://schemas.openxmlformats.org/officeDocument/2006/relationships/slide" Target="slides/slide70.xml"/><Relationship Id="rId102" Type="http://schemas.openxmlformats.org/officeDocument/2006/relationships/slide" Target="slides/slide69.xml"/><Relationship Id="rId101" Type="http://schemas.openxmlformats.org/officeDocument/2006/relationships/slide" Target="slides/slide68.xml"/><Relationship Id="rId100" Type="http://schemas.openxmlformats.org/officeDocument/2006/relationships/slide" Target="slides/slide67.xml"/><Relationship Id="rId31" Type="http://schemas.openxmlformats.org/officeDocument/2006/relationships/slideMaster" Target="slideMasters/slideMaster27.xml"/><Relationship Id="rId30" Type="http://schemas.openxmlformats.org/officeDocument/2006/relationships/slideMaster" Target="slideMasters/slideMaster26.xml"/><Relationship Id="rId33" Type="http://schemas.openxmlformats.org/officeDocument/2006/relationships/notesMaster" Target="notesMasters/notesMaster1.xml"/><Relationship Id="rId32" Type="http://schemas.openxmlformats.org/officeDocument/2006/relationships/slideMaster" Target="slideMasters/slideMaster28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20" Type="http://schemas.openxmlformats.org/officeDocument/2006/relationships/slideMaster" Target="slideMasters/slideMaster16.xml"/><Relationship Id="rId22" Type="http://schemas.openxmlformats.org/officeDocument/2006/relationships/slideMaster" Target="slideMasters/slideMaster18.xml"/><Relationship Id="rId21" Type="http://schemas.openxmlformats.org/officeDocument/2006/relationships/slideMaster" Target="slideMasters/slideMaster17.xml"/><Relationship Id="rId24" Type="http://schemas.openxmlformats.org/officeDocument/2006/relationships/slideMaster" Target="slideMasters/slideMaster20.xml"/><Relationship Id="rId23" Type="http://schemas.openxmlformats.org/officeDocument/2006/relationships/slideMaster" Target="slideMasters/slideMaster19.xml"/><Relationship Id="rId26" Type="http://schemas.openxmlformats.org/officeDocument/2006/relationships/slideMaster" Target="slideMasters/slideMaster22.xml"/><Relationship Id="rId25" Type="http://schemas.openxmlformats.org/officeDocument/2006/relationships/slideMaster" Target="slideMasters/slideMaster21.xml"/><Relationship Id="rId120" Type="http://schemas.openxmlformats.org/officeDocument/2006/relationships/font" Target="fonts/BookAntiqua-boldItalic.fntdata"/><Relationship Id="rId28" Type="http://schemas.openxmlformats.org/officeDocument/2006/relationships/slideMaster" Target="slideMasters/slideMaster24.xml"/><Relationship Id="rId27" Type="http://schemas.openxmlformats.org/officeDocument/2006/relationships/slideMaster" Target="slideMasters/slideMaster23.xml"/><Relationship Id="rId29" Type="http://schemas.openxmlformats.org/officeDocument/2006/relationships/slideMaster" Target="slideMasters/slideMaster25.xml"/><Relationship Id="rId95" Type="http://schemas.openxmlformats.org/officeDocument/2006/relationships/slide" Target="slides/slide62.xml"/><Relationship Id="rId94" Type="http://schemas.openxmlformats.org/officeDocument/2006/relationships/slide" Target="slides/slide61.xml"/><Relationship Id="rId97" Type="http://schemas.openxmlformats.org/officeDocument/2006/relationships/slide" Target="slides/slide64.xml"/><Relationship Id="rId96" Type="http://schemas.openxmlformats.org/officeDocument/2006/relationships/slide" Target="slides/slide63.xml"/><Relationship Id="rId11" Type="http://schemas.openxmlformats.org/officeDocument/2006/relationships/slideMaster" Target="slideMasters/slideMaster7.xml"/><Relationship Id="rId99" Type="http://schemas.openxmlformats.org/officeDocument/2006/relationships/slide" Target="slides/slide66.xml"/><Relationship Id="rId10" Type="http://schemas.openxmlformats.org/officeDocument/2006/relationships/slideMaster" Target="slideMasters/slideMaster6.xml"/><Relationship Id="rId98" Type="http://schemas.openxmlformats.org/officeDocument/2006/relationships/slide" Target="slides/slide65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58.xml"/><Relationship Id="rId90" Type="http://schemas.openxmlformats.org/officeDocument/2006/relationships/slide" Target="slides/slide57.xml"/><Relationship Id="rId93" Type="http://schemas.openxmlformats.org/officeDocument/2006/relationships/slide" Target="slides/slide60.xml"/><Relationship Id="rId92" Type="http://schemas.openxmlformats.org/officeDocument/2006/relationships/slide" Target="slides/slide59.xml"/><Relationship Id="rId118" Type="http://schemas.openxmlformats.org/officeDocument/2006/relationships/font" Target="fonts/BookAntiqua-bold.fntdata"/><Relationship Id="rId117" Type="http://schemas.openxmlformats.org/officeDocument/2006/relationships/font" Target="fonts/BookAntiqua-regular.fntdata"/><Relationship Id="rId116" Type="http://schemas.openxmlformats.org/officeDocument/2006/relationships/font" Target="fonts/Constantia-boldItalic.fntdata"/><Relationship Id="rId115" Type="http://schemas.openxmlformats.org/officeDocument/2006/relationships/font" Target="fonts/Constantia-italic.fntdata"/><Relationship Id="rId119" Type="http://schemas.openxmlformats.org/officeDocument/2006/relationships/font" Target="fonts/BookAntiqua-italic.fntdata"/><Relationship Id="rId15" Type="http://schemas.openxmlformats.org/officeDocument/2006/relationships/slideMaster" Target="slideMasters/slideMaster11.xml"/><Relationship Id="rId110" Type="http://schemas.openxmlformats.org/officeDocument/2006/relationships/slide" Target="slides/slide77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14" Type="http://schemas.openxmlformats.org/officeDocument/2006/relationships/font" Target="fonts/Constantia-bold.fntdata"/><Relationship Id="rId18" Type="http://schemas.openxmlformats.org/officeDocument/2006/relationships/slideMaster" Target="slideMasters/slideMaster14.xml"/><Relationship Id="rId113" Type="http://schemas.openxmlformats.org/officeDocument/2006/relationships/font" Target="fonts/Constantia-regular.fntdata"/><Relationship Id="rId112" Type="http://schemas.openxmlformats.org/officeDocument/2006/relationships/slide" Target="slides/slide79.xml"/><Relationship Id="rId111" Type="http://schemas.openxmlformats.org/officeDocument/2006/relationships/slide" Target="slides/slide78.xml"/><Relationship Id="rId84" Type="http://schemas.openxmlformats.org/officeDocument/2006/relationships/slide" Target="slides/slide51.xml"/><Relationship Id="rId83" Type="http://schemas.openxmlformats.org/officeDocument/2006/relationships/slide" Target="slides/slide50.xml"/><Relationship Id="rId86" Type="http://schemas.openxmlformats.org/officeDocument/2006/relationships/slide" Target="slides/slide53.xml"/><Relationship Id="rId85" Type="http://schemas.openxmlformats.org/officeDocument/2006/relationships/slide" Target="slides/slide52.xml"/><Relationship Id="rId88" Type="http://schemas.openxmlformats.org/officeDocument/2006/relationships/slide" Target="slides/slide55.xml"/><Relationship Id="rId87" Type="http://schemas.openxmlformats.org/officeDocument/2006/relationships/slide" Target="slides/slide54.xml"/><Relationship Id="rId89" Type="http://schemas.openxmlformats.org/officeDocument/2006/relationships/slide" Target="slides/slide56.xml"/><Relationship Id="rId80" Type="http://schemas.openxmlformats.org/officeDocument/2006/relationships/slide" Target="slides/slide47.xml"/><Relationship Id="rId82" Type="http://schemas.openxmlformats.org/officeDocument/2006/relationships/slide" Target="slides/slide49.xml"/><Relationship Id="rId81" Type="http://schemas.openxmlformats.org/officeDocument/2006/relationships/slide" Target="slides/slide48.xml"/><Relationship Id="rId1" Type="http://schemas.openxmlformats.org/officeDocument/2006/relationships/theme" Target="theme/theme1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40.xml"/><Relationship Id="rId72" Type="http://schemas.openxmlformats.org/officeDocument/2006/relationships/slide" Target="slides/slide39.xml"/><Relationship Id="rId75" Type="http://schemas.openxmlformats.org/officeDocument/2006/relationships/slide" Target="slides/slide42.xml"/><Relationship Id="rId74" Type="http://schemas.openxmlformats.org/officeDocument/2006/relationships/slide" Target="slides/slide41.xml"/><Relationship Id="rId77" Type="http://schemas.openxmlformats.org/officeDocument/2006/relationships/slide" Target="slides/slide44.xml"/><Relationship Id="rId76" Type="http://schemas.openxmlformats.org/officeDocument/2006/relationships/slide" Target="slides/slide43.xml"/><Relationship Id="rId79" Type="http://schemas.openxmlformats.org/officeDocument/2006/relationships/slide" Target="slides/slide46.xml"/><Relationship Id="rId78" Type="http://schemas.openxmlformats.org/officeDocument/2006/relationships/slide" Target="slides/slide45.xml"/><Relationship Id="rId71" Type="http://schemas.openxmlformats.org/officeDocument/2006/relationships/slide" Target="slides/slide38.xml"/><Relationship Id="rId70" Type="http://schemas.openxmlformats.org/officeDocument/2006/relationships/slide" Target="slides/slide37.xml"/><Relationship Id="rId62" Type="http://schemas.openxmlformats.org/officeDocument/2006/relationships/slide" Target="slides/slide29.xml"/><Relationship Id="rId61" Type="http://schemas.openxmlformats.org/officeDocument/2006/relationships/slide" Target="slides/slide28.xml"/><Relationship Id="rId64" Type="http://schemas.openxmlformats.org/officeDocument/2006/relationships/slide" Target="slides/slide31.xml"/><Relationship Id="rId63" Type="http://schemas.openxmlformats.org/officeDocument/2006/relationships/slide" Target="slides/slide30.xml"/><Relationship Id="rId66" Type="http://schemas.openxmlformats.org/officeDocument/2006/relationships/slide" Target="slides/slide33.xml"/><Relationship Id="rId65" Type="http://schemas.openxmlformats.org/officeDocument/2006/relationships/slide" Target="slides/slide32.xml"/><Relationship Id="rId68" Type="http://schemas.openxmlformats.org/officeDocument/2006/relationships/slide" Target="slides/slide35.xml"/><Relationship Id="rId67" Type="http://schemas.openxmlformats.org/officeDocument/2006/relationships/slide" Target="slides/slide34.xml"/><Relationship Id="rId60" Type="http://schemas.openxmlformats.org/officeDocument/2006/relationships/slide" Target="slides/slide27.xml"/><Relationship Id="rId69" Type="http://schemas.openxmlformats.org/officeDocument/2006/relationships/slide" Target="slides/slide36.xml"/><Relationship Id="rId51" Type="http://schemas.openxmlformats.org/officeDocument/2006/relationships/slide" Target="slides/slide18.xml"/><Relationship Id="rId50" Type="http://schemas.openxmlformats.org/officeDocument/2006/relationships/slide" Target="slides/slide17.xml"/><Relationship Id="rId53" Type="http://schemas.openxmlformats.org/officeDocument/2006/relationships/slide" Target="slides/slide20.xml"/><Relationship Id="rId52" Type="http://schemas.openxmlformats.org/officeDocument/2006/relationships/slide" Target="slides/slide19.xml"/><Relationship Id="rId55" Type="http://schemas.openxmlformats.org/officeDocument/2006/relationships/slide" Target="slides/slide22.xml"/><Relationship Id="rId54" Type="http://schemas.openxmlformats.org/officeDocument/2006/relationships/slide" Target="slides/slide21.xml"/><Relationship Id="rId57" Type="http://schemas.openxmlformats.org/officeDocument/2006/relationships/slide" Target="slides/slide24.xml"/><Relationship Id="rId56" Type="http://schemas.openxmlformats.org/officeDocument/2006/relationships/slide" Target="slides/slide23.xml"/><Relationship Id="rId59" Type="http://schemas.openxmlformats.org/officeDocument/2006/relationships/slide" Target="slides/slide26.xml"/><Relationship Id="rId58" Type="http://schemas.openxmlformats.org/officeDocument/2006/relationships/slide" Target="slides/slide2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575" spcFirstLastPara="1" rIns="195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1125" y="0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575" spcFirstLastPara="1" rIns="195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1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0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1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1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2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1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3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2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Google Shape;828;p3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5" name="Google Shape;835;p3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2" name="Google Shape;842;p3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p3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3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4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3" name="Google Shape;863;p3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5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Google Shape;870;p3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3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7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Google Shape;884;p3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8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p3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9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6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6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6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0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70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1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1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2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2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3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73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4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4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5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5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6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76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7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77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7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7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8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:notes"/>
          <p:cNvSpPr/>
          <p:nvPr>
            <p:ph idx="2" type="sldImg"/>
          </p:nvPr>
        </p:nvSpPr>
        <p:spPr>
          <a:xfrm>
            <a:off x="1135062" y="7223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9:notes"/>
          <p:cNvSpPr txBox="1"/>
          <p:nvPr>
            <p:ph idx="1" type="body"/>
          </p:nvPr>
        </p:nvSpPr>
        <p:spPr>
          <a:xfrm>
            <a:off x="922337" y="4454525"/>
            <a:ext cx="5073650" cy="42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9:notes"/>
          <p:cNvSpPr txBox="1"/>
          <p:nvPr/>
        </p:nvSpPr>
        <p:spPr>
          <a:xfrm>
            <a:off x="3921125" y="8907462"/>
            <a:ext cx="29972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575" spcFirstLastPara="1" rIns="195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cap="none">
                <a:solidFill>
                  <a:srgbClr val="EAD59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9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 rot="5400000">
            <a:off x="2217738" y="-160337"/>
            <a:ext cx="47085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1" name="Google Shape;281;p4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3" name="Google Shape;293;p4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cap="none">
                <a:solidFill>
                  <a:srgbClr val="EAD59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5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5" name="Google Shape;305;p4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9" name="Google Shape;329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0" name="Google Shape;330;p4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2" name="Google Shape;342;p51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3" name="Google Shape;343;p51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4" name="Google Shape;344;p51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5" name="Google Shape;345;p5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8" name="Google Shape;378;p57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9" name="Google Shape;379;p5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9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2" name="Google Shape;392;p5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5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 rot="5400000">
            <a:off x="2217738" y="-160337"/>
            <a:ext cx="47085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4" name="Google Shape;404;p6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1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3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7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11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4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25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1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20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19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1.xml"/></Relationships>
</file>

<file path=ppt/slideMasters/_rels/slideMaster2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8.xml"/></Relationships>
</file>

<file path=ppt/slideMasters/_rels/slideMaster2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1.xml"/><Relationship Id="rId3" Type="http://schemas.openxmlformats.org/officeDocument/2006/relationships/theme" Target="../theme/theme14.xml"/></Relationships>
</file>

<file path=ppt/slideMasters/_rels/slideMaster2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22.xml"/></Relationships>
</file>

<file path=ppt/slideMasters/_rels/slideMaster2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3.xml"/><Relationship Id="rId3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2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3" name="Google Shape;13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49" name="Google Shape;249;p3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62" name="Google Shape;262;p3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75" name="Google Shape;275;p4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4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4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4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3" name="Google Shape;323;p4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4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51" name="Google Shape;351;p5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2" name="Google Shape;372;p5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5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5" name="Google Shape;385;p5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5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97" name="Google Shape;397;p60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8" name="Google Shape;398;p6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1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CBC"/>
              </a:buClr>
              <a:buSzPts val="1200"/>
              <a:buFont typeface="Arial"/>
              <a:buNone/>
              <a:defRPr b="0" i="0" sz="1200" u="non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38" name="Google Shape;138;p2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1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55" name="Google Shape;155;p2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2"/>
          <p:cNvSpPr/>
          <p:nvPr/>
        </p:nvSpPr>
        <p:spPr>
          <a:xfrm flipH="1" rot="-10380000">
            <a:off x="3165475" y="1108075"/>
            <a:ext cx="5257800" cy="4114800"/>
          </a:xfrm>
          <a:custGeom>
            <a:rect b="b" l="l" r="r" t="t"/>
            <a:pathLst>
              <a:path extrusionOk="0" h="4114800" w="5257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98485" dir="7500041" dist="38499" sy="100079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1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idx="4294967295" type="ctrTitle"/>
          </p:nvPr>
        </p:nvSpPr>
        <p:spPr>
          <a:xfrm>
            <a:off x="685799" y="2566737"/>
            <a:ext cx="8139279" cy="13194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Lecture-02: Bubble, insertion and selection sort</a:t>
            </a:r>
            <a:endParaRPr/>
          </a:p>
        </p:txBody>
      </p:sp>
      <p:sp>
        <p:nvSpPr>
          <p:cNvPr id="413" name="Google Shape;413;p62"/>
          <p:cNvSpPr txBox="1"/>
          <p:nvPr>
            <p:ph idx="1" type="subTitle"/>
          </p:nvPr>
        </p:nvSpPr>
        <p:spPr>
          <a:xfrm>
            <a:off x="969962" y="4170362"/>
            <a:ext cx="78549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0" sz="26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i="0" lang="en-US" sz="26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Tanvir Ahammad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i="0" lang="en-US" sz="26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Lecturer, JnU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0" sz="26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0" sz="26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i="0" sz="26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589" name="Google Shape;589;p7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590" name="Google Shape;590;p71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71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71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71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4" name="Google Shape;594;p71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5" name="Google Shape;595;p71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6" name="Google Shape;596;p71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7" name="Google Shape;597;p71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598" name="Google Shape;598;p71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99" name="Google Shape;599;p71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600" name="Google Shape;600;p71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601" name="Google Shape;601;p71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602" name="Google Shape;602;p71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603" name="Google Shape;603;p71"/>
          <p:cNvSpPr txBox="1"/>
          <p:nvPr/>
        </p:nvSpPr>
        <p:spPr>
          <a:xfrm>
            <a:off x="5400675" y="4584700"/>
            <a:ext cx="1139825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1"/>
          <p:cNvSpPr txBox="1"/>
          <p:nvPr/>
        </p:nvSpPr>
        <p:spPr>
          <a:xfrm>
            <a:off x="6553200" y="4584700"/>
            <a:ext cx="1152525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1"/>
          <p:cNvSpPr/>
          <p:nvPr/>
        </p:nvSpPr>
        <p:spPr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606" name="Google Shape;606;p71"/>
          <p:cNvGrpSpPr/>
          <p:nvPr/>
        </p:nvGrpSpPr>
        <p:grpSpPr>
          <a:xfrm>
            <a:off x="5400675" y="4591050"/>
            <a:ext cx="2328862" cy="708025"/>
            <a:chOff x="760" y="2895"/>
            <a:chExt cx="1272" cy="446"/>
          </a:xfrm>
        </p:grpSpPr>
        <p:sp>
          <p:nvSpPr>
            <p:cNvPr id="607" name="Google Shape;607;p71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08" name="Google Shape;608;p71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615" name="Google Shape;615;p7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616" name="Google Shape;616;p72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72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72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72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72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72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2" name="Google Shape;622;p72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623" name="Google Shape;623;p72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24" name="Google Shape;624;p72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625" name="Google Shape;625;p72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626" name="Google Shape;626;p72"/>
          <p:cNvSpPr txBox="1"/>
          <p:nvPr/>
        </p:nvSpPr>
        <p:spPr>
          <a:xfrm>
            <a:off x="5559425" y="4752975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endParaRPr/>
          </a:p>
        </p:txBody>
      </p:sp>
      <p:sp>
        <p:nvSpPr>
          <p:cNvPr id="627" name="Google Shape;627;p72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628" name="Google Shape;628;p72"/>
          <p:cNvSpPr/>
          <p:nvPr/>
        </p:nvSpPr>
        <p:spPr>
          <a:xfrm>
            <a:off x="6553200" y="4592721"/>
            <a:ext cx="1152525" cy="708025"/>
          </a:xfrm>
          <a:prstGeom prst="rect">
            <a:avLst/>
          </a:prstGeom>
          <a:gradFill>
            <a:gsLst>
              <a:gs pos="0">
                <a:srgbClr val="7B7B7B"/>
              </a:gs>
              <a:gs pos="25000">
                <a:srgbClr val="727272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629" name="Google Shape;629;p72"/>
          <p:cNvSpPr txBox="1"/>
          <p:nvPr/>
        </p:nvSpPr>
        <p:spPr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5C249"/>
                </a:solidFill>
                <a:latin typeface="Arial"/>
                <a:ea typeface="Arial"/>
                <a:cs typeface="Arial"/>
                <a:sym typeface="Arial"/>
              </a:rPr>
              <a:t>Largest value correctly placed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3"/>
          <p:cNvSpPr txBox="1"/>
          <p:nvPr>
            <p:ph type="title"/>
          </p:nvPr>
        </p:nvSpPr>
        <p:spPr>
          <a:xfrm>
            <a:off x="1524000" y="704850"/>
            <a:ext cx="71628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Items of Interest</a:t>
            </a:r>
            <a:endParaRPr/>
          </a:p>
        </p:txBody>
      </p:sp>
      <p:sp>
        <p:nvSpPr>
          <p:cNvPr id="636" name="Google Shape;636;p73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Notice that only the largest value is correctly placed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rgbClr val="A5C249"/>
                </a:solidFill>
                <a:latin typeface="Constantia"/>
                <a:ea typeface="Constantia"/>
                <a:cs typeface="Constantia"/>
                <a:sym typeface="Constantia"/>
              </a:rPr>
              <a:t>All other values are still out of order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So we need to</a:t>
            </a:r>
            <a:r>
              <a:rPr b="1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1" i="0" lang="en-US" sz="2800" u="none">
                <a:solidFill>
                  <a:srgbClr val="FFCC00"/>
                </a:solidFill>
                <a:latin typeface="Constantia"/>
                <a:ea typeface="Constantia"/>
                <a:cs typeface="Constantia"/>
                <a:sym typeface="Constantia"/>
              </a:rPr>
              <a:t>repeat this process</a:t>
            </a:r>
            <a:endParaRPr/>
          </a:p>
        </p:txBody>
      </p:sp>
      <p:sp>
        <p:nvSpPr>
          <p:cNvPr id="637" name="Google Shape;637;p73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73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73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73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73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73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3" name="Google Shape;643;p73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644" name="Google Shape;644;p73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45" name="Google Shape;645;p73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646" name="Google Shape;646;p73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647" name="Google Shape;647;p73"/>
          <p:cNvSpPr txBox="1"/>
          <p:nvPr/>
        </p:nvSpPr>
        <p:spPr>
          <a:xfrm>
            <a:off x="5559425" y="4752975"/>
            <a:ext cx="52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endParaRPr/>
          </a:p>
        </p:txBody>
      </p:sp>
      <p:sp>
        <p:nvSpPr>
          <p:cNvPr id="648" name="Google Shape;648;p73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649" name="Google Shape;649;p73"/>
          <p:cNvSpPr/>
          <p:nvPr/>
        </p:nvSpPr>
        <p:spPr>
          <a:xfrm>
            <a:off x="6553200" y="4584700"/>
            <a:ext cx="1152525" cy="708025"/>
          </a:xfrm>
          <a:prstGeom prst="rect">
            <a:avLst/>
          </a:prstGeom>
          <a:gradFill>
            <a:gsLst>
              <a:gs pos="0">
                <a:srgbClr val="7B7B7B"/>
              </a:gs>
              <a:gs pos="25000">
                <a:srgbClr val="727272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</p:txBody>
      </p:sp>
      <p:sp>
        <p:nvSpPr>
          <p:cNvPr id="650" name="Google Shape;650;p73"/>
          <p:cNvSpPr txBox="1"/>
          <p:nvPr/>
        </p:nvSpPr>
        <p:spPr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5C249"/>
                </a:solidFill>
                <a:latin typeface="Arial"/>
                <a:ea typeface="Arial"/>
                <a:cs typeface="Arial"/>
                <a:sym typeface="Arial"/>
              </a:rPr>
              <a:t>Largest value correctly placed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type="title"/>
          </p:nvPr>
        </p:nvSpPr>
        <p:spPr>
          <a:xfrm>
            <a:off x="685800" y="793750"/>
            <a:ext cx="7772400" cy="1268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Repeat “Bubble Up” How Many Times</a:t>
            </a: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Many?</a:t>
            </a:r>
            <a:endParaRPr/>
          </a:p>
        </p:txBody>
      </p:sp>
      <p:sp>
        <p:nvSpPr>
          <p:cNvPr id="657" name="Google Shape;657;p74"/>
          <p:cNvSpPr txBox="1"/>
          <p:nvPr>
            <p:ph idx="1" type="body"/>
          </p:nvPr>
        </p:nvSpPr>
        <p:spPr>
          <a:xfrm>
            <a:off x="685800" y="1504950"/>
            <a:ext cx="7248525" cy="459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If we have N elements…</a:t>
            </a:r>
            <a:endParaRPr/>
          </a:p>
          <a:p>
            <a:pPr indent="-10414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And if each time we bubble an element, we place it in its correct location…</a:t>
            </a:r>
            <a:endParaRPr/>
          </a:p>
          <a:p>
            <a:pPr indent="-10414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Then we repeat the “bubble up” process N – 1 times.</a:t>
            </a:r>
            <a:endParaRPr/>
          </a:p>
          <a:p>
            <a:pPr indent="-10414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This guarantees we’ll correctly </a:t>
            </a:r>
            <a:b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1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place all N elements</a:t>
            </a:r>
            <a:r>
              <a:rPr b="1" i="0" lang="en-US" sz="2800" u="none">
                <a:solidFill>
                  <a:srgbClr val="A5C249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Bubble Sort</a:t>
            </a:r>
            <a:endParaRPr/>
          </a:p>
        </p:txBody>
      </p:sp>
      <p:sp>
        <p:nvSpPr>
          <p:cNvPr id="663" name="Google Shape;663;p7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Let us take the array of numbers "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5, 1, 4, 2, 8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", and sort the array from lowest number to greatest number using bubble sort. In each step, elements written in bold are being compared</a:t>
            </a:r>
            <a:endParaRPr/>
          </a:p>
          <a:p>
            <a:pPr indent="-10414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Bubble Sort (cont…)</a:t>
            </a:r>
            <a:endParaRPr/>
          </a:p>
        </p:txBody>
      </p:sp>
      <p:sp>
        <p:nvSpPr>
          <p:cNvPr id="669" name="Google Shape;669;p76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1: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</a:t>
            </a:r>
            <a:r>
              <a:rPr b="1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5 1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2 8 ) -&gt; 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1 5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2 8 ): compares the first two elements, and swaps since 5 &gt; 1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5 4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2 8 ) -&gt; 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4 5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2 8 ), Swap since 5 &gt; 4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4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5 2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8 ) -&gt; ( 1 4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2 5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8 ), Swap since 5 &gt; 2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4 2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5 8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) -&gt;( 1 4 2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5 8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), Now, since these elements are already in order (8 &gt; 5), algorithm does not swap them.</a:t>
            </a:r>
            <a:endParaRPr/>
          </a:p>
        </p:txBody>
      </p:sp>
      <p:sp>
        <p:nvSpPr>
          <p:cNvPr id="670" name="Google Shape;670;p76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671" name="Google Shape;67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72" name="Google Shape;67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73" name="Google Shape;67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74" name="Google Shape;67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Bubble Sort (cont…)</a:t>
            </a:r>
            <a:endParaRPr/>
          </a:p>
        </p:txBody>
      </p:sp>
      <p:sp>
        <p:nvSpPr>
          <p:cNvPr id="680" name="Google Shape;680;p77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2: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1 4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2 5 8 ) -&gt; ( 1 4 2 5 8 )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4 2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5 8 ) -&gt; 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2 4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5 8 ), Swap since 4 &gt; 2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2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4 5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8 ) -&gt; ( 1 2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4 5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8 )</a:t>
            </a:r>
            <a:endParaRPr/>
          </a:p>
        </p:txBody>
      </p:sp>
      <p:sp>
        <p:nvSpPr>
          <p:cNvPr id="681" name="Google Shape;681;p77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682" name="Google Shape;6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83" name="Google Shape;68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84" name="Google Shape;68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85" name="Google Shape;68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Bubble Sort (cont…)</a:t>
            </a:r>
            <a:endParaRPr/>
          </a:p>
        </p:txBody>
      </p:sp>
      <p:sp>
        <p:nvSpPr>
          <p:cNvPr id="691" name="Google Shape;691;p78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3: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1 2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5 8 ) -&gt; 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1 2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5 8 ); no swap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2 4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5 8 ) -&gt; to ( 1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2 4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5 8 ); no swap</a:t>
            </a:r>
            <a:endParaRPr/>
          </a:p>
        </p:txBody>
      </p:sp>
      <p:sp>
        <p:nvSpPr>
          <p:cNvPr id="692" name="Google Shape;692;p78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693" name="Google Shape;69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94" name="Google Shape;69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95" name="Google Shape;69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696" name="Google Shape;69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Bubble Sort (cont…)</a:t>
            </a:r>
            <a:endParaRPr/>
          </a:p>
        </p:txBody>
      </p:sp>
      <p:sp>
        <p:nvSpPr>
          <p:cNvPr id="702" name="Google Shape;702;p79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4: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1 2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5 8 ) -&gt; ( </a:t>
            </a:r>
            <a:r>
              <a:rPr b="0" i="0" lang="en-US" sz="2800" u="none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1 2 </a:t>
            </a: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4 5 8 ); no swap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After Bubble Sort: 1, 2, 4, 5, 8</a:t>
            </a:r>
            <a:endParaRPr/>
          </a:p>
        </p:txBody>
      </p:sp>
      <p:sp>
        <p:nvSpPr>
          <p:cNvPr id="703" name="Google Shape;703;p79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04" name="Google Shape;70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05" name="Google Shape;70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06" name="Google Shape;70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07" name="Google Shape;7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13" name="Google Shape;713;p80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Try it for:  32, 51, 27, 85, 66, 23, 13, 57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How many pass? </a:t>
            </a:r>
            <a:endParaRPr/>
          </a:p>
        </p:txBody>
      </p:sp>
      <p:sp>
        <p:nvSpPr>
          <p:cNvPr id="714" name="Google Shape;714;p80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15" name="Google Shape;71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16" name="Google Shape;7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17" name="Google Shape;71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18" name="Google Shape;71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457200" y="704850"/>
            <a:ext cx="8229600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   Sorting</a:t>
            </a:r>
            <a:endParaRPr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Sorting: Transforms an unordered collection into an ordered one.</a:t>
            </a:r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1211262" y="3203575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63"/>
          <p:cNvCxnSpPr/>
          <p:nvPr/>
        </p:nvCxnSpPr>
        <p:spPr>
          <a:xfrm>
            <a:off x="2220912" y="3198812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63"/>
          <p:cNvCxnSpPr/>
          <p:nvPr/>
        </p:nvCxnSpPr>
        <p:spPr>
          <a:xfrm>
            <a:off x="3238500" y="3198812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63"/>
          <p:cNvCxnSpPr/>
          <p:nvPr/>
        </p:nvCxnSpPr>
        <p:spPr>
          <a:xfrm>
            <a:off x="4276725" y="3198812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63"/>
          <p:cNvCxnSpPr/>
          <p:nvPr/>
        </p:nvCxnSpPr>
        <p:spPr>
          <a:xfrm>
            <a:off x="5386387" y="3198812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63"/>
          <p:cNvCxnSpPr/>
          <p:nvPr/>
        </p:nvCxnSpPr>
        <p:spPr>
          <a:xfrm>
            <a:off x="6540500" y="3211512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63"/>
          <p:cNvSpPr txBox="1"/>
          <p:nvPr/>
        </p:nvSpPr>
        <p:spPr>
          <a:xfrm>
            <a:off x="6958012" y="3378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8" name="Google Shape;428;p63"/>
          <p:cNvSpPr txBox="1"/>
          <p:nvPr/>
        </p:nvSpPr>
        <p:spPr>
          <a:xfrm>
            <a:off x="4516437" y="33655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429" name="Google Shape;429;p63"/>
          <p:cNvSpPr txBox="1"/>
          <p:nvPr/>
        </p:nvSpPr>
        <p:spPr>
          <a:xfrm>
            <a:off x="3430587" y="33782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30" name="Google Shape;430;p63"/>
          <p:cNvSpPr txBox="1"/>
          <p:nvPr/>
        </p:nvSpPr>
        <p:spPr>
          <a:xfrm>
            <a:off x="2344737" y="337820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431" name="Google Shape;431;p63"/>
          <p:cNvSpPr txBox="1"/>
          <p:nvPr/>
        </p:nvSpPr>
        <p:spPr>
          <a:xfrm>
            <a:off x="1376362" y="3392487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432" name="Google Shape;432;p63"/>
          <p:cNvSpPr txBox="1"/>
          <p:nvPr/>
        </p:nvSpPr>
        <p:spPr>
          <a:xfrm>
            <a:off x="5559425" y="3363912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433" name="Google Shape;433;p63"/>
          <p:cNvSpPr txBox="1"/>
          <p:nvPr/>
        </p:nvSpPr>
        <p:spPr>
          <a:xfrm>
            <a:off x="1447800" y="4816475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1          2          3           4           5            6</a:t>
            </a:r>
            <a:endParaRPr/>
          </a:p>
        </p:txBody>
      </p:sp>
      <p:grpSp>
        <p:nvGrpSpPr>
          <p:cNvPr id="434" name="Google Shape;434;p63"/>
          <p:cNvGrpSpPr/>
          <p:nvPr/>
        </p:nvGrpSpPr>
        <p:grpSpPr>
          <a:xfrm>
            <a:off x="1143000" y="5224462"/>
            <a:ext cx="6518275" cy="723900"/>
            <a:chOff x="539" y="3921"/>
            <a:chExt cx="3074" cy="608"/>
          </a:xfrm>
        </p:grpSpPr>
        <p:sp>
          <p:nvSpPr>
            <p:cNvPr id="435" name="Google Shape;435;p63"/>
            <p:cNvSpPr txBox="1"/>
            <p:nvPr/>
          </p:nvSpPr>
          <p:spPr>
            <a:xfrm>
              <a:off x="539" y="3925"/>
              <a:ext cx="3074" cy="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63"/>
            <p:cNvCxnSpPr/>
            <p:nvPr/>
          </p:nvCxnSpPr>
          <p:spPr>
            <a:xfrm>
              <a:off x="1015" y="3921"/>
              <a:ext cx="0" cy="59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63"/>
            <p:cNvCxnSpPr/>
            <p:nvPr/>
          </p:nvCxnSpPr>
          <p:spPr>
            <a:xfrm>
              <a:off x="1495" y="3921"/>
              <a:ext cx="0" cy="60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63"/>
            <p:cNvCxnSpPr/>
            <p:nvPr/>
          </p:nvCxnSpPr>
          <p:spPr>
            <a:xfrm>
              <a:off x="1985" y="3921"/>
              <a:ext cx="0" cy="60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63"/>
            <p:cNvCxnSpPr/>
            <p:nvPr/>
          </p:nvCxnSpPr>
          <p:spPr>
            <a:xfrm>
              <a:off x="2508" y="3921"/>
              <a:ext cx="0" cy="60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63"/>
            <p:cNvCxnSpPr/>
            <p:nvPr/>
          </p:nvCxnSpPr>
          <p:spPr>
            <a:xfrm>
              <a:off x="3052" y="3932"/>
              <a:ext cx="0" cy="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1" name="Google Shape;441;p63"/>
            <p:cNvSpPr txBox="1"/>
            <p:nvPr/>
          </p:nvSpPr>
          <p:spPr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42" name="Google Shape;442;p63"/>
            <p:cNvSpPr txBox="1"/>
            <p:nvPr/>
          </p:nvSpPr>
          <p:spPr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443" name="Google Shape;443;p63"/>
            <p:cNvSpPr txBox="1"/>
            <p:nvPr/>
          </p:nvSpPr>
          <p:spPr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444" name="Google Shape;444;p63"/>
            <p:cNvSpPr txBox="1"/>
            <p:nvPr/>
          </p:nvSpPr>
          <p:spPr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445" name="Google Shape;445;p63"/>
            <p:cNvSpPr txBox="1"/>
            <p:nvPr/>
          </p:nvSpPr>
          <p:spPr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  <p:sp>
          <p:nvSpPr>
            <p:cNvPr id="446" name="Google Shape;446;p63"/>
            <p:cNvSpPr txBox="1"/>
            <p:nvPr/>
          </p:nvSpPr>
          <p:spPr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</a:t>
              </a:r>
              <a:endParaRPr/>
            </a:p>
          </p:txBody>
        </p:sp>
      </p:grpSp>
      <p:sp>
        <p:nvSpPr>
          <p:cNvPr id="447" name="Google Shape;447;p63"/>
          <p:cNvSpPr txBox="1"/>
          <p:nvPr/>
        </p:nvSpPr>
        <p:spPr>
          <a:xfrm>
            <a:off x="1524000" y="2743200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cxnSp>
        <p:nvCxnSpPr>
          <p:cNvPr id="448" name="Google Shape;448;p63"/>
          <p:cNvCxnSpPr/>
          <p:nvPr/>
        </p:nvCxnSpPr>
        <p:spPr>
          <a:xfrm>
            <a:off x="4276725" y="4094162"/>
            <a:ext cx="0" cy="900112"/>
          </a:xfrm>
          <a:prstGeom prst="straightConnector1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24" name="Google Shape;724;p81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1: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51	27	85	66	23	13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85	66	23	13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85	66	23	13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66	85	23	13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66	23	85	13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66	23	13	85	57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32	27	51	66	23	13	57	85</a:t>
            </a:r>
            <a:endParaRPr/>
          </a:p>
        </p:txBody>
      </p:sp>
      <p:sp>
        <p:nvSpPr>
          <p:cNvPr id="725" name="Google Shape;725;p81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26" name="Google Shape;72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27" name="Google Shape;72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28" name="Google Shape;72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29" name="Google Shape;72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35" name="Google Shape;735;p82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2: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66	23	13	57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66	23	13	57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66	23	13	57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23	66	13	57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23	13	66	57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23	13	57	66	85</a:t>
            </a:r>
            <a:endParaRPr/>
          </a:p>
        </p:txBody>
      </p:sp>
      <p:sp>
        <p:nvSpPr>
          <p:cNvPr id="736" name="Google Shape;736;p82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37" name="Google Shape;73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38" name="Google Shape;73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39" name="Google Shape;73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40" name="Google Shape;74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46" name="Google Shape;746;p83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3: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23	13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51	23	13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23	51	13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23	13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23	13	51	57	66	85</a:t>
            </a:r>
            <a:endParaRPr/>
          </a:p>
        </p:txBody>
      </p:sp>
      <p:sp>
        <p:nvSpPr>
          <p:cNvPr id="747" name="Google Shape;747;p83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48" name="Google Shape;74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49" name="Google Shape;74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50" name="Google Shape;75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51" name="Google Shape;75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57" name="Google Shape;757;p84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4: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32	23	13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23	32	13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23	13	32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27	23	13	32	51	57	66	85</a:t>
            </a:r>
            <a:endParaRPr/>
          </a:p>
        </p:txBody>
      </p:sp>
      <p:sp>
        <p:nvSpPr>
          <p:cNvPr id="758" name="Google Shape;758;p84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59" name="Google Shape;75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60" name="Google Shape;76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61" name="Google Shape;76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62" name="Google Shape;76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68" name="Google Shape;768;p85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5: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23	27	13	32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23	13	27	32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23	13	27	32	51	57	66	85</a:t>
            </a:r>
            <a:endParaRPr/>
          </a:p>
        </p:txBody>
      </p:sp>
      <p:sp>
        <p:nvSpPr>
          <p:cNvPr id="769" name="Google Shape;769;p85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70" name="Google Shape;77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71" name="Google Shape;77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72" name="Google Shape;77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73" name="Google Shape;77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79" name="Google Shape;779;p86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6: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13	23	27	32	51	57	66	85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13	23	27	32	51	57	66	85</a:t>
            </a:r>
            <a:endParaRPr/>
          </a:p>
        </p:txBody>
      </p:sp>
      <p:sp>
        <p:nvSpPr>
          <p:cNvPr id="780" name="Google Shape;780;p86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81" name="Google Shape;78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82" name="Google Shape;78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83" name="Google Shape;78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84" name="Google Shape;78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Example-2: Bubble Sort </a:t>
            </a:r>
            <a:endParaRPr/>
          </a:p>
        </p:txBody>
      </p:sp>
      <p:sp>
        <p:nvSpPr>
          <p:cNvPr id="790" name="Google Shape;790;p87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Pass 7:</a:t>
            </a:r>
            <a:endParaRPr/>
          </a:p>
          <a:p>
            <a:pPr indent="-16891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Calibri"/>
              <a:buAutoNum type="arabicPeriod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	13	23	27	32	51	57	66	85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After Bubble Sort: 13, 23, 27, 32, 51, 57, 66, 85</a:t>
            </a:r>
            <a:endParaRPr/>
          </a:p>
        </p:txBody>
      </p:sp>
      <p:sp>
        <p:nvSpPr>
          <p:cNvPr id="791" name="Google Shape;791;p87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792" name="Google Shape;79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93" name="Google Shape;79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94" name="Google Shape;79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795" name="Google Shape;79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Exercise: Bubble Sort </a:t>
            </a:r>
            <a:endParaRPr/>
          </a:p>
        </p:txBody>
      </p:sp>
      <p:sp>
        <p:nvSpPr>
          <p:cNvPr id="801" name="Google Shape;801;p88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Consider 6 letters: P E O P L 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Now sort it using Bubble sort approach in alphabetically.</a:t>
            </a:r>
            <a:endParaRPr/>
          </a:p>
        </p:txBody>
      </p:sp>
      <p:sp>
        <p:nvSpPr>
          <p:cNvPr id="802" name="Google Shape;802;p88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803" name="Google Shape;80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04" name="Google Shape;80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05" name="Google Shape;80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06" name="Google Shape;80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 </a:t>
            </a:r>
            <a:endParaRPr/>
          </a:p>
        </p:txBody>
      </p:sp>
      <p:sp>
        <p:nvSpPr>
          <p:cNvPr id="812" name="Google Shape;812;p89"/>
          <p:cNvSpPr txBox="1"/>
          <p:nvPr>
            <p:ph idx="1" type="body"/>
          </p:nvPr>
        </p:nvSpPr>
        <p:spPr>
          <a:xfrm>
            <a:off x="457200" y="1847850"/>
            <a:ext cx="8496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▪"/>
            </a:pPr>
            <a:r>
              <a:rPr b="0" i="0" lang="en-US" sz="28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Insertion sort is an elementary sorting algorithm that sorts one element at a time, i.e., takes an element from the list and places it in the correct location in the list; repeated until there are no more unsorted items in the list. </a:t>
            </a:r>
            <a:endParaRPr/>
          </a:p>
          <a:p>
            <a:pPr indent="-10414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3" name="Google Shape;813;p89"/>
          <p:cNvSpPr txBox="1"/>
          <p:nvPr/>
        </p:nvSpPr>
        <p:spPr>
          <a:xfrm>
            <a:off x="0" y="-23018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to" id="814" name="Google Shape;81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73025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15" name="Google Shape;81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-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16" name="Google Shape;81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0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o" id="817" name="Google Shape;81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687" y="365125"/>
            <a:ext cx="1714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675" y="4041775"/>
            <a:ext cx="77311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0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Insertion sort </a:t>
            </a:r>
            <a:r>
              <a:rPr b="1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5" name="Google Shape;82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7" y="3014662"/>
            <a:ext cx="52292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  Why is sorting important?</a:t>
            </a:r>
            <a:endParaRPr/>
          </a:p>
        </p:txBody>
      </p:sp>
      <p:sp>
        <p:nvSpPr>
          <p:cNvPr id="455" name="Google Shape;455;p6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Sorting collections enables efficient search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For example: Phone Book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Sorted by Last Name (“lots” of work to do this)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Easy to look someone up if you know their last name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Tedious (but straightforward) to find by First name or Address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Important if data will be searched many times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1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2" name="Google Shape;83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2895600"/>
            <a:ext cx="55721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2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9" name="Google Shape;83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2" y="2452687"/>
            <a:ext cx="5705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3"/>
          <p:cNvSpPr txBox="1"/>
          <p:nvPr>
            <p:ph idx="4294967295"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381250"/>
            <a:ext cx="61912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4"/>
          <p:cNvSpPr txBox="1"/>
          <p:nvPr>
            <p:ph idx="4294967295"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3" name="Google Shape;85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2157412"/>
            <a:ext cx="58769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5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0" name="Google Shape;86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57400"/>
            <a:ext cx="59055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6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37" y="1819275"/>
            <a:ext cx="58007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7"/>
          <p:cNvSpPr txBox="1"/>
          <p:nvPr>
            <p:ph idx="4294967295" type="title"/>
          </p:nvPr>
        </p:nvSpPr>
        <p:spPr>
          <a:xfrm>
            <a:off x="457200" y="423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4" name="Google Shape;87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12" y="1881187"/>
            <a:ext cx="59531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8"/>
          <p:cNvSpPr txBox="1"/>
          <p:nvPr>
            <p:ph idx="4294967295" type="title"/>
          </p:nvPr>
        </p:nvSpPr>
        <p:spPr>
          <a:xfrm>
            <a:off x="457200" y="3095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1" name="Google Shape;88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1779587"/>
            <a:ext cx="58197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9"/>
          <p:cNvSpPr txBox="1"/>
          <p:nvPr>
            <p:ph idx="4294967295"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8" name="Google Shape;888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1774825"/>
            <a:ext cx="60293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0"/>
          <p:cNvSpPr txBox="1"/>
          <p:nvPr>
            <p:ph idx="4294967295" type="title"/>
          </p:nvPr>
        </p:nvSpPr>
        <p:spPr>
          <a:xfrm>
            <a:off x="609600" y="381000"/>
            <a:ext cx="8153400" cy="7096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Insertion Sort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5" name="Google Shape;89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568450"/>
            <a:ext cx="66960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Bubble sort </a:t>
            </a:r>
            <a:endParaRPr/>
          </a:p>
        </p:txBody>
      </p:sp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1"/>
          <p:cNvSpPr txBox="1"/>
          <p:nvPr>
            <p:ph idx="4294967295"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01"/>
          <p:cNvSpPr txBox="1"/>
          <p:nvPr/>
        </p:nvSpPr>
        <p:spPr>
          <a:xfrm>
            <a:off x="3159125" y="1000125"/>
            <a:ext cx="4572000" cy="6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InsertionSort(A, n) {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i = 2 to n {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key = A[i]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j = i - 1;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while (j &gt; 0) and (A[j] &gt; key) {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A[j+1] = A[j]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j = j - 1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A[j+1] = key</a:t>
            </a:r>
            <a:b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2"/>
          <p:cNvSpPr txBox="1"/>
          <p:nvPr>
            <p:ph idx="4294967295"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Exercise: Insertion Sort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02"/>
          <p:cNvSpPr txBox="1"/>
          <p:nvPr/>
        </p:nvSpPr>
        <p:spPr>
          <a:xfrm>
            <a:off x="457200" y="2420937"/>
            <a:ext cx="7677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Array: 77, 33, 44, 11, 88, 22, 66, 55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3"/>
          <p:cNvSpPr txBox="1"/>
          <p:nvPr>
            <p:ph idx="4294967295"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Exercise: Insertion Sort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103"/>
          <p:cNvSpPr txBox="1"/>
          <p:nvPr/>
        </p:nvSpPr>
        <p:spPr>
          <a:xfrm>
            <a:off x="219075" y="1847850"/>
            <a:ext cx="8924925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1: 33 	77 	44 	11 	88 	22 	66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2: 33 	44 	77 	11 	88 	22 	66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3: 11 	33 	44 	77 	88 	22 	66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4: 11 	33 	44 	77 	88 	22 	66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5: 11 	22 	33 	44 	77 	88 	66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6: 11 	22 	33 	44 	66 	77 	88 	55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 7: 11 	22 	33 	44 	55 	66 	77 	88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After Insertion Sort: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 	22 	33 	44 	55 	66 	77 	88 </a:t>
            </a:r>
            <a:endParaRPr/>
          </a:p>
        </p:txBody>
      </p:sp>
      <p:sp>
        <p:nvSpPr>
          <p:cNvPr id="914" name="Google Shape;914;p103"/>
          <p:cNvSpPr txBox="1"/>
          <p:nvPr/>
        </p:nvSpPr>
        <p:spPr>
          <a:xfrm>
            <a:off x="552450" y="703262"/>
            <a:ext cx="7677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Array: 77, 33, 44, 11, 88, 22, 66, 55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4"/>
          <p:cNvSpPr txBox="1"/>
          <p:nvPr>
            <p:ph idx="4294967295"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04"/>
          <p:cNvSpPr txBox="1"/>
          <p:nvPr/>
        </p:nvSpPr>
        <p:spPr>
          <a:xfrm>
            <a:off x="457200" y="1905000"/>
            <a:ext cx="8305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One of the simplest sorting algorithm that works as follows: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Find the minimum value in the list.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Swap it with the value in the first position.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Repeat the steps above for the remainder of the list.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05"/>
          <p:cNvSpPr txBox="1"/>
          <p:nvPr>
            <p:ph idx="4294967295"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Selection Sort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05"/>
          <p:cNvSpPr txBox="1"/>
          <p:nvPr/>
        </p:nvSpPr>
        <p:spPr>
          <a:xfrm>
            <a:off x="457200" y="1905000"/>
            <a:ext cx="8305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One of the simplest sorting algorithm that works as follows: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Find the minimum value in the list.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Swap it with the value in the first position.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Repeat the steps above for the remainder of the list.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Example: Selection Sort</a:t>
            </a:r>
            <a:endParaRPr/>
          </a:p>
        </p:txBody>
      </p:sp>
      <p:graphicFrame>
        <p:nvGraphicFramePr>
          <p:cNvPr id="932" name="Google Shape;932;p106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3" name="Google Shape;933;p106"/>
          <p:cNvSpPr txBox="1"/>
          <p:nvPr/>
        </p:nvSpPr>
        <p:spPr>
          <a:xfrm>
            <a:off x="914400" y="4910137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06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6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6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06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43" name="Google Shape;943;p107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4" name="Google Shape;944;p107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07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07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7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7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54" name="Google Shape;954;p108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5" name="Google Shape;955;p108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08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08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08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08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65" name="Google Shape;965;p109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6" name="Google Shape;966;p109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09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109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09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09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1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76" name="Google Shape;976;p110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7" name="Google Shape;977;p110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10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10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10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10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>
            <p:ph type="title"/>
          </p:nvPr>
        </p:nvSpPr>
        <p:spPr>
          <a:xfrm>
            <a:off x="355600" y="349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468" name="Google Shape;468;p66"/>
          <p:cNvSpPr txBox="1"/>
          <p:nvPr>
            <p:ph idx="1" type="body"/>
          </p:nvPr>
        </p:nvSpPr>
        <p:spPr>
          <a:xfrm>
            <a:off x="355600" y="1692275"/>
            <a:ext cx="8229600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⮚"/>
            </a:pPr>
            <a:r>
              <a:rPr b="0" i="0" lang="en-US" sz="24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The algorithm gets its name from the way smaller elements "bubble" to the top of the list. </a:t>
            </a:r>
            <a:endParaRPr b="1" i="0" sz="2400" u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⮚"/>
            </a:pPr>
            <a:r>
              <a:rPr b="0" i="0" lang="en-US" sz="24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400" u="none" cap="none" strike="noStrike">
                <a:solidFill>
                  <a:srgbClr val="A5C249"/>
                </a:solidFill>
                <a:latin typeface="Constantia"/>
                <a:ea typeface="Constantia"/>
                <a:cs typeface="Constantia"/>
                <a:sym typeface="Constantia"/>
              </a:rPr>
              <a:t>largest 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to the end using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2400" u="none" cap="none" strike="noStrike">
                <a:solidFill>
                  <a:srgbClr val="A5C249"/>
                </a:solidFill>
                <a:latin typeface="Constantia"/>
                <a:ea typeface="Constantia"/>
                <a:cs typeface="Constantia"/>
                <a:sym typeface="Constantia"/>
              </a:rPr>
              <a:t>pair-wise comparisons and swapping</a:t>
            </a:r>
            <a:endParaRPr/>
          </a:p>
        </p:txBody>
      </p:sp>
      <p:sp>
        <p:nvSpPr>
          <p:cNvPr id="469" name="Google Shape;469;p66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66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66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66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66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66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5" name="Google Shape;475;p66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477" name="Google Shape;477;p66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78" name="Google Shape;478;p66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479" name="Google Shape;479;p66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480" name="Google Shape;480;p66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87" name="Google Shape;987;p111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8" name="Google Shape;988;p111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11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11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11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11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998" name="Google Shape;998;p112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</a:tr>
            </a:tbl>
          </a:graphicData>
        </a:graphic>
      </p:graphicFrame>
      <p:sp>
        <p:nvSpPr>
          <p:cNvPr id="999" name="Google Shape;999;p112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12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12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2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2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1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09" name="Google Shape;1009;p113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0" name="Google Shape;1010;p113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13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13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13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13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015" name="Google Shape;1015;p113"/>
          <p:cNvSpPr txBox="1"/>
          <p:nvPr/>
        </p:nvSpPr>
        <p:spPr>
          <a:xfrm>
            <a:off x="4572000" y="34290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🠅Smallest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21" name="Google Shape;1021;p114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2" name="Google Shape;1022;p114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14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14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14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14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32" name="Google Shape;1032;p115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3" name="Google Shape;1033;p115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15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15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15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15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43" name="Google Shape;1043;p116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4" name="Google Shape;1044;p116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6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6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6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6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54" name="Google Shape;1054;p117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5" name="Google Shape;1055;p117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117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17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17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17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65" name="Google Shape;1065;p118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6" name="Google Shape;1066;p118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18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18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18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18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1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76" name="Google Shape;1076;p119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7" name="Google Shape;1077;p119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19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19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19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19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2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87" name="Google Shape;1087;p120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088" name="Google Shape;1088;p120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20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20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20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20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093" name="Google Shape;1093;p120"/>
          <p:cNvSpPr txBox="1"/>
          <p:nvPr/>
        </p:nvSpPr>
        <p:spPr>
          <a:xfrm>
            <a:off x="7358062" y="34290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🠅Smallest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489" name="Google Shape;489;p67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67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67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67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67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67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5" name="Google Shape;495;p67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6" name="Google Shape;496;p67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497" name="Google Shape;497;p67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500" name="Google Shape;500;p67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501" name="Google Shape;501;p67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502" name="Google Shape;502;p67"/>
          <p:cNvSpPr txBox="1"/>
          <p:nvPr/>
        </p:nvSpPr>
        <p:spPr>
          <a:xfrm>
            <a:off x="1211262" y="4600575"/>
            <a:ext cx="1009650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7"/>
          <p:cNvSpPr txBox="1"/>
          <p:nvPr/>
        </p:nvSpPr>
        <p:spPr>
          <a:xfrm>
            <a:off x="2220912" y="4600575"/>
            <a:ext cx="1009650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7"/>
          <p:cNvSpPr/>
          <p:nvPr/>
        </p:nvSpPr>
        <p:spPr>
          <a:xfrm>
            <a:off x="1011237" y="4132262"/>
            <a:ext cx="2419350" cy="1536700"/>
          </a:xfrm>
          <a:prstGeom prst="irregularSeal1">
            <a:avLst/>
          </a:prstGeom>
          <a:solidFill>
            <a:srgbClr val="FFCC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505" name="Google Shape;505;p67"/>
          <p:cNvGrpSpPr/>
          <p:nvPr/>
        </p:nvGrpSpPr>
        <p:grpSpPr>
          <a:xfrm>
            <a:off x="1206500" y="4595812"/>
            <a:ext cx="2019300" cy="708025"/>
            <a:chOff x="760" y="2895"/>
            <a:chExt cx="1272" cy="446"/>
          </a:xfrm>
        </p:grpSpPr>
        <p:sp>
          <p:nvSpPr>
            <p:cNvPr id="506" name="Google Shape;506;p67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/>
            </a:p>
          </p:txBody>
        </p:sp>
        <p:sp>
          <p:nvSpPr>
            <p:cNvPr id="507" name="Google Shape;507;p67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099" name="Google Shape;1099;p121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00" name="Google Shape;1100;p121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21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21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21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21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2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10" name="Google Shape;1110;p122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1" name="Google Shape;1111;p122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22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22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22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22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21" name="Google Shape;1121;p123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2" name="Google Shape;1122;p123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23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23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23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23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32" name="Google Shape;1132;p124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3" name="Google Shape;1133;p124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24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24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24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24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2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43" name="Google Shape;1143;p125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4" name="Google Shape;1144;p125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25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25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25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25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54" name="Google Shape;1154;p126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</a:tr>
            </a:tbl>
          </a:graphicData>
        </a:graphic>
      </p:graphicFrame>
      <p:sp>
        <p:nvSpPr>
          <p:cNvPr id="1155" name="Google Shape;1155;p126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26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26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26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26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160" name="Google Shape;1160;p126"/>
          <p:cNvSpPr txBox="1"/>
          <p:nvPr/>
        </p:nvSpPr>
        <p:spPr>
          <a:xfrm>
            <a:off x="7286625" y="34290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🠅Smallest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2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66" name="Google Shape;1166;p127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127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27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27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27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2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77" name="Google Shape;1177;p128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128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128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128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28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2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88" name="Google Shape;1188;p129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BB1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9" name="Google Shape;1189;p129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29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29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29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29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3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199" name="Google Shape;1199;p130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0" name="Google Shape;1200;p130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130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30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30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30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515" name="Google Shape;515;p68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68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68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68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9" name="Google Shape;519;p68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" name="Google Shape;520;p68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1" name="Google Shape;521;p68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2" name="Google Shape;522;p68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23" name="Google Shape;523;p68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524" name="Google Shape;524;p68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525" name="Google Shape;525;p68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526" name="Google Shape;526;p68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527" name="Google Shape;527;p68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528" name="Google Shape;528;p68"/>
          <p:cNvSpPr txBox="1"/>
          <p:nvPr/>
        </p:nvSpPr>
        <p:spPr>
          <a:xfrm>
            <a:off x="2220912" y="4587875"/>
            <a:ext cx="1009650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8"/>
          <p:cNvSpPr txBox="1"/>
          <p:nvPr/>
        </p:nvSpPr>
        <p:spPr>
          <a:xfrm>
            <a:off x="3259137" y="4587875"/>
            <a:ext cx="1009650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8"/>
          <p:cNvSpPr/>
          <p:nvPr/>
        </p:nvSpPr>
        <p:spPr>
          <a:xfrm>
            <a:off x="2062162" y="4141787"/>
            <a:ext cx="2419350" cy="1536700"/>
          </a:xfrm>
          <a:prstGeom prst="irregularSeal1">
            <a:avLst/>
          </a:prstGeom>
          <a:solidFill>
            <a:srgbClr val="FFCC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531" name="Google Shape;531;p68"/>
          <p:cNvGrpSpPr/>
          <p:nvPr/>
        </p:nvGrpSpPr>
        <p:grpSpPr>
          <a:xfrm>
            <a:off x="2257425" y="4605337"/>
            <a:ext cx="2019300" cy="708025"/>
            <a:chOff x="760" y="2895"/>
            <a:chExt cx="1272" cy="446"/>
          </a:xfrm>
        </p:grpSpPr>
        <p:sp>
          <p:nvSpPr>
            <p:cNvPr id="532" name="Google Shape;532;p68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533" name="Google Shape;533;p68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3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10" name="Google Shape;1210;p131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</a:tr>
            </a:tbl>
          </a:graphicData>
        </a:graphic>
      </p:graphicFrame>
      <p:sp>
        <p:nvSpPr>
          <p:cNvPr id="1211" name="Google Shape;1211;p131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31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31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31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31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216" name="Google Shape;1216;p131"/>
          <p:cNvSpPr txBox="1"/>
          <p:nvPr/>
        </p:nvSpPr>
        <p:spPr>
          <a:xfrm>
            <a:off x="7358062" y="34290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🠅Smallest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22" name="Google Shape;1222;p132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223" name="Google Shape;1223;p132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32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32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32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132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3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33" name="Google Shape;1233;p133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4" name="Google Shape;1234;p133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33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33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33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33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3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44" name="Google Shape;1244;p134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6BC9"/>
                    </a:solidFill>
                  </a:tcPr>
                </a:tc>
              </a:tr>
            </a:tbl>
          </a:graphicData>
        </a:graphic>
      </p:graphicFrame>
      <p:sp>
        <p:nvSpPr>
          <p:cNvPr id="1245" name="Google Shape;1245;p134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34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34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34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34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250" name="Google Shape;1250;p134"/>
          <p:cNvSpPr txBox="1"/>
          <p:nvPr/>
        </p:nvSpPr>
        <p:spPr>
          <a:xfrm>
            <a:off x="7358062" y="3500437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🠅Smallest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3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56" name="Google Shape;1256;p135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257" name="Google Shape;1257;p135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35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35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35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35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3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67" name="Google Shape;1267;p136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</a:tr>
            </a:tbl>
          </a:graphicData>
        </a:graphic>
      </p:graphicFrame>
      <p:sp>
        <p:nvSpPr>
          <p:cNvPr id="1268" name="Google Shape;1268;p136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36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136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136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36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3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Selection Sort</a:t>
            </a:r>
            <a:endParaRPr/>
          </a:p>
        </p:txBody>
      </p:sp>
      <p:graphicFrame>
        <p:nvGraphicFramePr>
          <p:cNvPr id="1278" name="Google Shape;1278;p137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{880C399B-73B0-4E7C-B6AC-E0C7257A554E}</a:tableStyleId>
              </a:tblPr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400"/>
                        <a:buFont typeface="Arial"/>
                        <a:buNone/>
                      </a:pPr>
                      <a:r>
                        <a:rPr b="1" i="0" lang="en-US" sz="5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85CF"/>
                    </a:solidFill>
                  </a:tcPr>
                </a:tc>
              </a:tr>
            </a:tbl>
          </a:graphicData>
        </a:graphic>
      </p:graphicFrame>
      <p:sp>
        <p:nvSpPr>
          <p:cNvPr id="1279" name="Google Shape;1279;p137"/>
          <p:cNvSpPr txBox="1"/>
          <p:nvPr/>
        </p:nvSpPr>
        <p:spPr>
          <a:xfrm>
            <a:off x="914400" y="4876800"/>
            <a:ext cx="304800" cy="304800"/>
          </a:xfrm>
          <a:prstGeom prst="rect">
            <a:avLst/>
          </a:prstGeom>
          <a:solidFill>
            <a:srgbClr val="7E6BC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37"/>
          <p:cNvSpPr txBox="1"/>
          <p:nvPr/>
        </p:nvSpPr>
        <p:spPr>
          <a:xfrm>
            <a:off x="914400" y="5943600"/>
            <a:ext cx="304800" cy="304800"/>
          </a:xfrm>
          <a:prstGeom prst="rect">
            <a:avLst/>
          </a:prstGeom>
          <a:solidFill>
            <a:srgbClr val="6585C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137"/>
          <p:cNvSpPr txBox="1"/>
          <p:nvPr/>
        </p:nvSpPr>
        <p:spPr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37"/>
          <p:cNvSpPr txBox="1"/>
          <p:nvPr/>
        </p:nvSpPr>
        <p:spPr>
          <a:xfrm>
            <a:off x="1752600" y="4876800"/>
            <a:ext cx="4054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37"/>
          <p:cNvSpPr txBox="1"/>
          <p:nvPr/>
        </p:nvSpPr>
        <p:spPr>
          <a:xfrm>
            <a:off x="1447800" y="4876800"/>
            <a:ext cx="1797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Movement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284" name="Google Shape;1284;p137"/>
          <p:cNvSpPr txBox="1"/>
          <p:nvPr/>
        </p:nvSpPr>
        <p:spPr>
          <a:xfrm>
            <a:off x="3419475" y="3860800"/>
            <a:ext cx="18208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3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Example</a:t>
            </a:r>
            <a:endParaRPr b="1" i="0" sz="410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0" name="Google Shape;1290;p138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1162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Sort numbers using Selection sort algorithm: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   77 	33 	44 	11 	88 	22 	66 	55 </a:t>
            </a:r>
            <a:endParaRPr/>
          </a:p>
          <a:p>
            <a:pPr indent="-295592" lvl="0" marL="547688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Example: cont…</a:t>
            </a:r>
            <a:endParaRPr b="1" i="0" sz="4100" u="none" cap="none" strike="noStrike">
              <a:solidFill>
                <a:srgbClr val="EAD594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6" name="Google Shape;1296;p139"/>
          <p:cNvSpPr txBox="1"/>
          <p:nvPr>
            <p:ph idx="1" type="body"/>
          </p:nvPr>
        </p:nvSpPr>
        <p:spPr>
          <a:xfrm>
            <a:off x="68262" y="1300162"/>
            <a:ext cx="9007475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592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1 :   11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33 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44 	77 	88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22 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66 	55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2:	 11 	22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44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	77 	88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33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	66 	55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3:   11 	22 	33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77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	88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44 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66 	55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4:   11 	22 	33 	44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88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	77 	66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55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5:   11 	22 	33 	44 	55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77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66 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88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6:   11 	22 	33 	44 	55 	66 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77 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88</a:t>
            </a: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Step 7:	11 	22 	33 	44 	55 	66 	77 	88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After sorting: </a:t>
            </a:r>
            <a:endParaRPr/>
          </a:p>
          <a:p>
            <a:pPr indent="-411162" lvl="0" marL="5476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11 	22 	33 	44 	55 	66 	77 	88 </a:t>
            </a:r>
            <a:endParaRPr/>
          </a:p>
        </p:txBody>
      </p:sp>
      <p:sp>
        <p:nvSpPr>
          <p:cNvPr id="1297" name="Google Shape;1297;p139"/>
          <p:cNvSpPr txBox="1"/>
          <p:nvPr/>
        </p:nvSpPr>
        <p:spPr>
          <a:xfrm>
            <a:off x="457200" y="1233487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Array: 77 	33 	44 	11 	88 	22 	66 	55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0"/>
          <p:cNvSpPr txBox="1"/>
          <p:nvPr>
            <p:ph idx="4294967295" type="title"/>
          </p:nvPr>
        </p:nvSpPr>
        <p:spPr>
          <a:xfrm>
            <a:off x="722780" y="249396"/>
            <a:ext cx="7086600" cy="7476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ucida San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Algorithm</a:t>
            </a:r>
            <a:endParaRPr b="1" i="0" sz="4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03" name="Google Shape;1303;p140"/>
          <p:cNvSpPr txBox="1"/>
          <p:nvPr>
            <p:ph idx="1" type="body"/>
          </p:nvPr>
        </p:nvSpPr>
        <p:spPr>
          <a:xfrm>
            <a:off x="927100" y="1744662"/>
            <a:ext cx="7640637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3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SELECTIONSORT(A,N)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1. for i=1 to N-1			</a:t>
            </a:r>
            <a:endParaRPr b="0" baseline="-25000" i="0" sz="3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2.         min= i                                                                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3.         for j=i+1 to N                                           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4.                 if  A[j]&lt;A[min]                                 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5.                        min=j                                          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6.          exchange  A[i] and A[min]                    </a:t>
            </a:r>
            <a:endParaRPr/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3200" u="none">
              <a:solidFill>
                <a:srgbClr val="FFFF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rgbClr val="FFFF00"/>
                </a:solidFill>
                <a:latin typeface="Book Antiqua"/>
                <a:ea typeface="Book Antiqua"/>
                <a:cs typeface="Book Antiqua"/>
                <a:sym typeface="Book Antiqua"/>
              </a:rPr>
              <a:t>     </a:t>
            </a:r>
            <a:endParaRPr/>
          </a:p>
        </p:txBody>
      </p:sp>
      <p:pic>
        <p:nvPicPr>
          <p:cNvPr id="1304" name="Google Shape;1304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037" y="1573212"/>
            <a:ext cx="7558087" cy="4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14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0"/>
          <p:cNvSpPr txBox="1"/>
          <p:nvPr/>
        </p:nvSpPr>
        <p:spPr>
          <a:xfrm>
            <a:off x="0" y="9525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0"/>
          <p:cNvSpPr txBox="1"/>
          <p:nvPr/>
        </p:nvSpPr>
        <p:spPr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540" name="Google Shape;540;p6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541" name="Google Shape;541;p69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69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69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69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69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69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7" name="Google Shape;547;p69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48" name="Google Shape;548;p69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49" name="Google Shape;549;p69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550" name="Google Shape;550;p69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551" name="Google Shape;551;p69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552" name="Google Shape;552;p69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553" name="Google Shape;553;p69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554" name="Google Shape;554;p69"/>
          <p:cNvSpPr txBox="1"/>
          <p:nvPr/>
        </p:nvSpPr>
        <p:spPr>
          <a:xfrm>
            <a:off x="3267075" y="4600575"/>
            <a:ext cx="1009650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9"/>
          <p:cNvSpPr txBox="1"/>
          <p:nvPr/>
        </p:nvSpPr>
        <p:spPr>
          <a:xfrm>
            <a:off x="4276725" y="4600575"/>
            <a:ext cx="1095375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9"/>
          <p:cNvSpPr/>
          <p:nvPr/>
        </p:nvSpPr>
        <p:spPr>
          <a:xfrm>
            <a:off x="3057525" y="4132262"/>
            <a:ext cx="2501900" cy="1536700"/>
          </a:xfrm>
          <a:prstGeom prst="irregularSeal1">
            <a:avLst/>
          </a:prstGeom>
          <a:solidFill>
            <a:srgbClr val="FFCC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endParaRPr/>
          </a:p>
        </p:txBody>
      </p:sp>
      <p:grpSp>
        <p:nvGrpSpPr>
          <p:cNvPr id="557" name="Google Shape;557;p69"/>
          <p:cNvGrpSpPr/>
          <p:nvPr/>
        </p:nvGrpSpPr>
        <p:grpSpPr>
          <a:xfrm>
            <a:off x="3267075" y="4595812"/>
            <a:ext cx="2087562" cy="708025"/>
            <a:chOff x="760" y="2895"/>
            <a:chExt cx="1272" cy="446"/>
          </a:xfrm>
        </p:grpSpPr>
        <p:sp>
          <p:nvSpPr>
            <p:cNvPr id="558" name="Google Shape;558;p69"/>
            <p:cNvSpPr txBox="1"/>
            <p:nvPr/>
          </p:nvSpPr>
          <p:spPr>
            <a:xfrm>
              <a:off x="760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559" name="Google Shape;559;p69"/>
            <p:cNvSpPr txBox="1"/>
            <p:nvPr/>
          </p:nvSpPr>
          <p:spPr>
            <a:xfrm>
              <a:off x="1396" y="2895"/>
              <a:ext cx="636" cy="446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rgbClr val="FF00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rgbClr val="A5C249"/>
                </a:solidFill>
                <a:latin typeface="Calibri"/>
                <a:ea typeface="Calibri"/>
                <a:cs typeface="Calibri"/>
                <a:sym typeface="Calibri"/>
              </a:rPr>
              <a:t>"Bubbling Up" the Largest Element</a:t>
            </a:r>
            <a:endParaRPr/>
          </a:p>
        </p:txBody>
      </p:sp>
      <p:sp>
        <p:nvSpPr>
          <p:cNvPr id="566" name="Google Shape;566;p7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⮚"/>
            </a:pPr>
            <a:r>
              <a:rPr b="1" i="0" lang="en-US" sz="2600" u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Traverse a collection of elements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Move from the front to the end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“Bubble” the largest value to the end using pair-wise comparisons and swapping</a:t>
            </a:r>
            <a:endParaRPr/>
          </a:p>
        </p:txBody>
      </p:sp>
      <p:sp>
        <p:nvSpPr>
          <p:cNvPr id="567" name="Google Shape;567;p70"/>
          <p:cNvSpPr txBox="1"/>
          <p:nvPr/>
        </p:nvSpPr>
        <p:spPr>
          <a:xfrm>
            <a:off x="1211262" y="4592637"/>
            <a:ext cx="6518275" cy="71596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70"/>
          <p:cNvCxnSpPr/>
          <p:nvPr/>
        </p:nvCxnSpPr>
        <p:spPr>
          <a:xfrm>
            <a:off x="2220912" y="4587875"/>
            <a:ext cx="0" cy="7127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70"/>
          <p:cNvCxnSpPr/>
          <p:nvPr/>
        </p:nvCxnSpPr>
        <p:spPr>
          <a:xfrm>
            <a:off x="3238500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70"/>
          <p:cNvCxnSpPr/>
          <p:nvPr/>
        </p:nvCxnSpPr>
        <p:spPr>
          <a:xfrm>
            <a:off x="4276725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70"/>
          <p:cNvCxnSpPr/>
          <p:nvPr/>
        </p:nvCxnSpPr>
        <p:spPr>
          <a:xfrm>
            <a:off x="5386387" y="4587875"/>
            <a:ext cx="0" cy="7254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70"/>
          <p:cNvCxnSpPr/>
          <p:nvPr/>
        </p:nvCxnSpPr>
        <p:spPr>
          <a:xfrm>
            <a:off x="6540500" y="4600575"/>
            <a:ext cx="0" cy="7000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3" name="Google Shape;573;p70"/>
          <p:cNvSpPr txBox="1"/>
          <p:nvPr/>
        </p:nvSpPr>
        <p:spPr>
          <a:xfrm>
            <a:off x="6958012" y="47672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74" name="Google Shape;574;p70"/>
          <p:cNvSpPr txBox="1"/>
          <p:nvPr/>
        </p:nvSpPr>
        <p:spPr>
          <a:xfrm>
            <a:off x="4516437" y="47545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575" name="Google Shape;575;p70"/>
          <p:cNvSpPr txBox="1"/>
          <p:nvPr/>
        </p:nvSpPr>
        <p:spPr>
          <a:xfrm>
            <a:off x="343058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76" name="Google Shape;576;p70"/>
          <p:cNvSpPr txBox="1"/>
          <p:nvPr/>
        </p:nvSpPr>
        <p:spPr>
          <a:xfrm>
            <a:off x="2344737" y="476726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577" name="Google Shape;577;p70"/>
          <p:cNvSpPr txBox="1"/>
          <p:nvPr/>
        </p:nvSpPr>
        <p:spPr>
          <a:xfrm>
            <a:off x="1376362" y="4781550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578" name="Google Shape;578;p70"/>
          <p:cNvSpPr txBox="1"/>
          <p:nvPr/>
        </p:nvSpPr>
        <p:spPr>
          <a:xfrm>
            <a:off x="5559425" y="4752975"/>
            <a:ext cx="693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579" name="Google Shape;579;p70"/>
          <p:cNvSpPr txBox="1"/>
          <p:nvPr/>
        </p:nvSpPr>
        <p:spPr>
          <a:xfrm>
            <a:off x="1524000" y="4132262"/>
            <a:ext cx="5746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1          2          3          4            5            6</a:t>
            </a:r>
            <a:endParaRPr/>
          </a:p>
        </p:txBody>
      </p:sp>
      <p:sp>
        <p:nvSpPr>
          <p:cNvPr id="580" name="Google Shape;580;p70"/>
          <p:cNvSpPr txBox="1"/>
          <p:nvPr/>
        </p:nvSpPr>
        <p:spPr>
          <a:xfrm>
            <a:off x="4291012" y="4587875"/>
            <a:ext cx="1081087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0"/>
          <p:cNvSpPr txBox="1"/>
          <p:nvPr/>
        </p:nvSpPr>
        <p:spPr>
          <a:xfrm>
            <a:off x="5386387" y="4587875"/>
            <a:ext cx="1152525" cy="708025"/>
          </a:xfrm>
          <a:prstGeom prst="rect">
            <a:avLst/>
          </a:prstGeom>
          <a:noFill/>
          <a:ln cap="flat" cmpd="sng" w="76200">
            <a:solidFill>
              <a:srgbClr val="FF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0"/>
          <p:cNvSpPr txBox="1"/>
          <p:nvPr/>
        </p:nvSpPr>
        <p:spPr>
          <a:xfrm>
            <a:off x="4157662" y="5454650"/>
            <a:ext cx="260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C24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A5C249"/>
                </a:solidFill>
                <a:latin typeface="Arial"/>
                <a:ea typeface="Arial"/>
                <a:cs typeface="Arial"/>
                <a:sym typeface="Arial"/>
              </a:rPr>
              <a:t>No need to swap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3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1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4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3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8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7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5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22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5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11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14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6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12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6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0_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