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6" r:id="rId4"/>
    <p:sldId id="284" r:id="rId5"/>
    <p:sldId id="285" r:id="rId6"/>
    <p:sldId id="287" r:id="rId7"/>
    <p:sldId id="288" r:id="rId8"/>
    <p:sldId id="283" r:id="rId9"/>
    <p:sldId id="289" r:id="rId10"/>
    <p:sldId id="258" r:id="rId11"/>
    <p:sldId id="294" r:id="rId12"/>
    <p:sldId id="290" r:id="rId13"/>
    <p:sldId id="295" r:id="rId14"/>
    <p:sldId id="296" r:id="rId15"/>
    <p:sldId id="297" r:id="rId16"/>
    <p:sldId id="298" r:id="rId17"/>
    <p:sldId id="299" r:id="rId18"/>
    <p:sldId id="300" r:id="rId19"/>
    <p:sldId id="301" r:id="rId20"/>
    <p:sldId id="302" r:id="rId21"/>
    <p:sldId id="303" r:id="rId22"/>
    <p:sldId id="304" r:id="rId23"/>
    <p:sldId id="305" r:id="rId24"/>
    <p:sldId id="29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80" d="100"/>
          <a:sy n="80" d="100"/>
        </p:scale>
        <p:origin x="77"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500" y="3560593"/>
            <a:ext cx="2697911" cy="3297407"/>
          </a:xfrm>
        </p:spPr>
        <p:txBody>
          <a:bodyPr>
            <a:normAutofit/>
          </a:bodyPr>
          <a:lstStyle/>
          <a:p>
            <a:r>
              <a:rPr lang="en-IN" sz="2000" b="1" dirty="0">
                <a:solidFill>
                  <a:schemeClr val="tx1"/>
                </a:solidFill>
              </a:rPr>
              <a:t>Team 9:</a:t>
            </a:r>
          </a:p>
          <a:p>
            <a:pPr algn="just"/>
            <a:r>
              <a:rPr lang="en-IN" sz="2000" dirty="0">
                <a:solidFill>
                  <a:schemeClr val="tx1"/>
                </a:solidFill>
              </a:rPr>
              <a:t>Khushbu Parekh</a:t>
            </a:r>
          </a:p>
          <a:p>
            <a:r>
              <a:rPr lang="en-IN" sz="2000" dirty="0" err="1">
                <a:solidFill>
                  <a:schemeClr val="tx1"/>
                </a:solidFill>
              </a:rPr>
              <a:t>Tapadyuti</a:t>
            </a:r>
            <a:r>
              <a:rPr lang="en-IN" sz="2000" dirty="0">
                <a:solidFill>
                  <a:schemeClr val="tx1"/>
                </a:solidFill>
              </a:rPr>
              <a:t> </a:t>
            </a:r>
            <a:r>
              <a:rPr lang="en-IN" sz="2000" dirty="0" err="1">
                <a:solidFill>
                  <a:schemeClr val="tx1"/>
                </a:solidFill>
              </a:rPr>
              <a:t>Maiti</a:t>
            </a:r>
            <a:r>
              <a:rPr lang="en-IN" sz="2000" dirty="0">
                <a:solidFill>
                  <a:schemeClr val="tx1"/>
                </a:solidFill>
              </a:rPr>
              <a:t> 	</a:t>
            </a:r>
            <a:r>
              <a:rPr lang="en-IN" sz="2000" dirty="0" smtClean="0"/>
              <a:t>						</a:t>
            </a:r>
          </a:p>
          <a:p>
            <a:endParaRPr lang="en-IN" dirty="0"/>
          </a:p>
        </p:txBody>
      </p:sp>
      <p:sp>
        <p:nvSpPr>
          <p:cNvPr id="4" name="Rectangle 3"/>
          <p:cNvSpPr/>
          <p:nvPr/>
        </p:nvSpPr>
        <p:spPr>
          <a:xfrm>
            <a:off x="7492366" y="3560593"/>
            <a:ext cx="3839464" cy="707886"/>
          </a:xfrm>
          <a:prstGeom prst="rect">
            <a:avLst/>
          </a:prstGeom>
        </p:spPr>
        <p:txBody>
          <a:bodyPr wrap="square">
            <a:spAutoFit/>
          </a:bodyPr>
          <a:lstStyle/>
          <a:p>
            <a:pPr algn="just"/>
            <a:r>
              <a:rPr lang="en-IN" sz="2000" b="1" dirty="0" smtClean="0"/>
              <a:t>Under the </a:t>
            </a:r>
            <a:r>
              <a:rPr lang="en-IN" sz="2000" b="1" dirty="0"/>
              <a:t>g</a:t>
            </a:r>
            <a:r>
              <a:rPr lang="en-IN" sz="2000" b="1" dirty="0" smtClean="0"/>
              <a:t>uidance of:</a:t>
            </a:r>
          </a:p>
          <a:p>
            <a:r>
              <a:rPr lang="en-IN" sz="2000" dirty="0" err="1" smtClean="0"/>
              <a:t>Prof.</a:t>
            </a:r>
            <a:r>
              <a:rPr lang="en-IN" sz="2000" dirty="0" smtClean="0"/>
              <a:t> </a:t>
            </a:r>
            <a:r>
              <a:rPr lang="en-IN" sz="2000" dirty="0" err="1" smtClean="0"/>
              <a:t>Shrikanth</a:t>
            </a:r>
            <a:r>
              <a:rPr lang="en-IN" sz="2000" dirty="0" smtClean="0"/>
              <a:t> Krishnamurthy </a:t>
            </a:r>
            <a:endParaRPr lang="en-IN" sz="2000" dirty="0"/>
          </a:p>
        </p:txBody>
      </p:sp>
      <p:pic>
        <p:nvPicPr>
          <p:cNvPr id="5" name="Picture 4" descr="Image result for apache spark logo"/>
          <p:cNvPicPr/>
          <p:nvPr/>
        </p:nvPicPr>
        <p:blipFill>
          <a:blip r:embed="rId2">
            <a:extLst>
              <a:ext uri="{28A0092B-C50C-407E-A947-70E740481C1C}">
                <a14:useLocalDpi xmlns:a14="http://schemas.microsoft.com/office/drawing/2010/main" val="0"/>
              </a:ext>
            </a:extLst>
          </a:blip>
          <a:srcRect/>
          <a:stretch>
            <a:fillRect/>
          </a:stretch>
        </p:blipFill>
        <p:spPr bwMode="auto">
          <a:xfrm>
            <a:off x="4206455" y="504825"/>
            <a:ext cx="4145280" cy="2155190"/>
          </a:xfrm>
          <a:prstGeom prst="rect">
            <a:avLst/>
          </a:prstGeom>
          <a:noFill/>
          <a:ln>
            <a:noFill/>
          </a:ln>
        </p:spPr>
      </p:pic>
    </p:spTree>
    <p:extLst>
      <p:ext uri="{BB962C8B-B14F-4D97-AF65-F5344CB8AC3E}">
        <p14:creationId xmlns:p14="http://schemas.microsoft.com/office/powerpoint/2010/main" val="1669137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Language to use:</a:t>
            </a:r>
            <a:endParaRPr lang="en-IN" b="1" dirty="0"/>
          </a:p>
        </p:txBody>
      </p:sp>
      <p:sp>
        <p:nvSpPr>
          <p:cNvPr id="3" name="Content Placeholder 2"/>
          <p:cNvSpPr>
            <a:spLocks noGrp="1"/>
          </p:cNvSpPr>
          <p:nvPr>
            <p:ph idx="1"/>
          </p:nvPr>
        </p:nvSpPr>
        <p:spPr/>
        <p:txBody>
          <a:bodyPr/>
          <a:lstStyle/>
          <a:p>
            <a:r>
              <a:rPr lang="en-IN" dirty="0"/>
              <a:t> Python </a:t>
            </a:r>
          </a:p>
          <a:p>
            <a:endParaRPr lang="en-IN" dirty="0" smtClean="0"/>
          </a:p>
          <a:p>
            <a:r>
              <a:rPr lang="en-IN" dirty="0" smtClean="0"/>
              <a:t> </a:t>
            </a:r>
            <a:r>
              <a:rPr lang="en-IN" dirty="0"/>
              <a:t>Scala</a:t>
            </a:r>
          </a:p>
        </p:txBody>
      </p:sp>
    </p:spTree>
    <p:extLst>
      <p:ext uri="{BB962C8B-B14F-4D97-AF65-F5344CB8AC3E}">
        <p14:creationId xmlns:p14="http://schemas.microsoft.com/office/powerpoint/2010/main" val="4020636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765" y="486950"/>
            <a:ext cx="8911687" cy="777970"/>
          </a:xfrm>
        </p:spPr>
        <p:txBody>
          <a:bodyPr/>
          <a:lstStyle/>
          <a:p>
            <a:r>
              <a:rPr lang="en-IN" b="1" dirty="0" smtClean="0"/>
              <a:t>All in one Solution</a:t>
            </a:r>
            <a:endParaRPr lang="en-IN" b="1" dirty="0"/>
          </a:p>
        </p:txBody>
      </p:sp>
      <p:pic>
        <p:nvPicPr>
          <p:cNvPr id="4" name="Content Placeholder 3"/>
          <p:cNvPicPr>
            <a:picLocks noGrp="1" noChangeAspect="1"/>
          </p:cNvPicPr>
          <p:nvPr>
            <p:ph idx="1"/>
          </p:nvPr>
        </p:nvPicPr>
        <p:blipFill>
          <a:blip r:embed="rId2"/>
          <a:stretch>
            <a:fillRect/>
          </a:stretch>
        </p:blipFill>
        <p:spPr>
          <a:xfrm>
            <a:off x="2592925" y="1371600"/>
            <a:ext cx="8075075" cy="4831080"/>
          </a:xfrm>
          <a:prstGeom prst="rect">
            <a:avLst/>
          </a:prstGeom>
        </p:spPr>
      </p:pic>
    </p:spTree>
    <p:extLst>
      <p:ext uri="{BB962C8B-B14F-4D97-AF65-F5344CB8AC3E}">
        <p14:creationId xmlns:p14="http://schemas.microsoft.com/office/powerpoint/2010/main" val="183664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140" y="413095"/>
            <a:ext cx="8911687" cy="653705"/>
          </a:xfrm>
        </p:spPr>
        <p:txBody>
          <a:bodyPr/>
          <a:lstStyle/>
          <a:p>
            <a:r>
              <a:rPr lang="en-IN" b="1" dirty="0" smtClean="0"/>
              <a:t>Spark </a:t>
            </a:r>
            <a:r>
              <a:rPr lang="en-IN" b="1" dirty="0" err="1" smtClean="0"/>
              <a:t>MLlib</a:t>
            </a:r>
            <a:r>
              <a:rPr lang="en-IN" b="1" dirty="0" smtClean="0"/>
              <a:t> </a:t>
            </a:r>
            <a:endParaRPr lang="en-IN" b="1" dirty="0"/>
          </a:p>
        </p:txBody>
      </p:sp>
      <p:sp>
        <p:nvSpPr>
          <p:cNvPr id="3" name="Content Placeholder 2"/>
          <p:cNvSpPr>
            <a:spLocks noGrp="1"/>
          </p:cNvSpPr>
          <p:nvPr>
            <p:ph idx="1"/>
          </p:nvPr>
        </p:nvSpPr>
        <p:spPr>
          <a:xfrm>
            <a:off x="2499140" y="1277815"/>
            <a:ext cx="9005471" cy="5169877"/>
          </a:xfrm>
        </p:spPr>
        <p:txBody>
          <a:bodyPr/>
          <a:lstStyle/>
          <a:p>
            <a:r>
              <a:rPr lang="en-IN" dirty="0" smtClean="0"/>
              <a:t>Basic Statistics </a:t>
            </a:r>
          </a:p>
          <a:p>
            <a:endParaRPr lang="en-IN" dirty="0"/>
          </a:p>
          <a:p>
            <a:r>
              <a:rPr lang="en-IN" dirty="0" smtClean="0"/>
              <a:t>Classification and regression models</a:t>
            </a:r>
          </a:p>
          <a:p>
            <a:endParaRPr lang="en-IN" dirty="0" smtClean="0"/>
          </a:p>
          <a:p>
            <a:r>
              <a:rPr lang="en-IN" dirty="0" smtClean="0"/>
              <a:t>Clustering: k-means , Gaussian models</a:t>
            </a:r>
          </a:p>
          <a:p>
            <a:endParaRPr lang="en-IN" dirty="0"/>
          </a:p>
          <a:p>
            <a:r>
              <a:rPr lang="en-IN" dirty="0" smtClean="0"/>
              <a:t>Dimensionality reduction </a:t>
            </a:r>
          </a:p>
          <a:p>
            <a:endParaRPr lang="en-IN" dirty="0"/>
          </a:p>
          <a:p>
            <a:r>
              <a:rPr lang="en-IN" dirty="0" smtClean="0"/>
              <a:t>Feature extraction and transformation</a:t>
            </a:r>
          </a:p>
          <a:p>
            <a:endParaRPr lang="en-IN" dirty="0"/>
          </a:p>
          <a:p>
            <a:r>
              <a:rPr lang="en-IN" dirty="0" smtClean="0"/>
              <a:t>Optimisation</a:t>
            </a:r>
          </a:p>
          <a:p>
            <a:pPr marL="0" indent="0">
              <a:buNone/>
            </a:pPr>
            <a:endParaRPr lang="en-IN" dirty="0"/>
          </a:p>
        </p:txBody>
      </p:sp>
    </p:spTree>
    <p:extLst>
      <p:ext uri="{BB962C8B-B14F-4D97-AF65-F5344CB8AC3E}">
        <p14:creationId xmlns:p14="http://schemas.microsoft.com/office/powerpoint/2010/main" val="202099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in Docker </a:t>
            </a:r>
            <a:br>
              <a:rPr lang="en-IN" dirty="0"/>
            </a:br>
            <a:endParaRPr lang="en-IN" dirty="0"/>
          </a:p>
        </p:txBody>
      </p:sp>
      <p:sp>
        <p:nvSpPr>
          <p:cNvPr id="3" name="Content Placeholder 2"/>
          <p:cNvSpPr>
            <a:spLocks noGrp="1"/>
          </p:cNvSpPr>
          <p:nvPr>
            <p:ph idx="1"/>
          </p:nvPr>
        </p:nvSpPr>
        <p:spPr/>
        <p:txBody>
          <a:bodyPr/>
          <a:lstStyle/>
          <a:p>
            <a:r>
              <a:rPr lang="en-US" dirty="0"/>
              <a:t>Pull the image from the docker by giving the following command:</a:t>
            </a:r>
          </a:p>
          <a:p>
            <a:r>
              <a:rPr lang="en-US" dirty="0"/>
              <a:t> </a:t>
            </a:r>
            <a:r>
              <a:rPr lang="en-US" b="1" dirty="0"/>
              <a:t>docker pull </a:t>
            </a:r>
            <a:r>
              <a:rPr lang="en-US" b="1" dirty="0" err="1"/>
              <a:t>jupyter</a:t>
            </a:r>
            <a:r>
              <a:rPr lang="en-US" b="1" dirty="0"/>
              <a:t>/</a:t>
            </a:r>
            <a:r>
              <a:rPr lang="en-US" b="1" dirty="0" err="1"/>
              <a:t>pyspark</a:t>
            </a:r>
            <a:r>
              <a:rPr lang="en-US" b="1" dirty="0"/>
              <a:t>-notebook</a:t>
            </a:r>
            <a:endParaRPr lang="en-US" dirty="0"/>
          </a:p>
          <a:p>
            <a:endParaRPr lang="en-IN" dirty="0"/>
          </a:p>
        </p:txBody>
      </p:sp>
      <p:pic>
        <p:nvPicPr>
          <p:cNvPr id="4" name="Picture 3">
            <a:extLst>
              <a:ext uri="{FF2B5EF4-FFF2-40B4-BE49-F238E27FC236}">
                <a16:creationId xmlns:a16="http://schemas.microsoft.com/office/drawing/2014/main" xmlns="" id="{A0CF0A48-4BEC-46D8-9D29-19E6E7248E1E}"/>
              </a:ext>
            </a:extLst>
          </p:cNvPr>
          <p:cNvPicPr/>
          <p:nvPr/>
        </p:nvPicPr>
        <p:blipFill rotWithShape="1">
          <a:blip r:embed="rId2"/>
          <a:srcRect r="42251" b="48815"/>
          <a:stretch/>
        </p:blipFill>
        <p:spPr bwMode="auto">
          <a:xfrm>
            <a:off x="2759040" y="3072208"/>
            <a:ext cx="7659124" cy="36733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1175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563ED-0C28-4BB3-8B59-4C7043430ECC}"/>
              </a:ext>
            </a:extLst>
          </p:cNvPr>
          <p:cNvSpPr>
            <a:spLocks noGrp="1"/>
          </p:cNvSpPr>
          <p:nvPr>
            <p:ph type="title"/>
          </p:nvPr>
        </p:nvSpPr>
        <p:spPr/>
        <p:txBody>
          <a:bodyPr>
            <a:normAutofit fontScale="90000"/>
          </a:bodyPr>
          <a:lstStyle/>
          <a:p>
            <a:r>
              <a:rPr lang="en-US" dirty="0" err="1"/>
              <a:t>sudo</a:t>
            </a:r>
            <a:r>
              <a:rPr lang="en-US" dirty="0"/>
              <a:t> docker run -it --</a:t>
            </a:r>
            <a:r>
              <a:rPr lang="en-US" dirty="0" err="1"/>
              <a:t>rm</a:t>
            </a:r>
            <a:r>
              <a:rPr lang="en-US" dirty="0"/>
              <a:t> -p 8888:8888 </a:t>
            </a:r>
            <a:r>
              <a:rPr lang="en-US" dirty="0" err="1"/>
              <a:t>jupyter</a:t>
            </a:r>
            <a:r>
              <a:rPr lang="en-US" dirty="0"/>
              <a:t>/</a:t>
            </a:r>
            <a:r>
              <a:rPr lang="en-US" dirty="0" err="1"/>
              <a:t>pyspark</a:t>
            </a:r>
            <a:r>
              <a:rPr lang="en-US" dirty="0"/>
              <a:t>-notebook</a:t>
            </a:r>
            <a:br>
              <a:rPr lang="en-US" dirty="0"/>
            </a:br>
            <a:endParaRPr lang="en-US" dirty="0"/>
          </a:p>
        </p:txBody>
      </p:sp>
      <p:pic>
        <p:nvPicPr>
          <p:cNvPr id="4" name="Content Placeholder 3">
            <a:extLst>
              <a:ext uri="{FF2B5EF4-FFF2-40B4-BE49-F238E27FC236}">
                <a16:creationId xmlns:a16="http://schemas.microsoft.com/office/drawing/2014/main" xmlns="" id="{43A38937-FDDA-4E4F-B639-64BC72C74F75}"/>
              </a:ext>
            </a:extLst>
          </p:cNvPr>
          <p:cNvPicPr>
            <a:picLocks noGrp="1"/>
          </p:cNvPicPr>
          <p:nvPr>
            <p:ph idx="1"/>
          </p:nvPr>
        </p:nvPicPr>
        <p:blipFill>
          <a:blip r:embed="rId2"/>
          <a:stretch>
            <a:fillRect/>
          </a:stretch>
        </p:blipFill>
        <p:spPr>
          <a:xfrm>
            <a:off x="2349371" y="2311327"/>
            <a:ext cx="8915400" cy="2583347"/>
          </a:xfrm>
          <a:prstGeom prst="rect">
            <a:avLst/>
          </a:prstGeom>
        </p:spPr>
      </p:pic>
    </p:spTree>
    <p:extLst>
      <p:ext uri="{BB962C8B-B14F-4D97-AF65-F5344CB8AC3E}">
        <p14:creationId xmlns:p14="http://schemas.microsoft.com/office/powerpoint/2010/main" val="186656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E0364-1FA2-489B-BCFC-6621E992F2F7}"/>
              </a:ext>
            </a:extLst>
          </p:cNvPr>
          <p:cNvSpPr>
            <a:spLocks noGrp="1"/>
          </p:cNvSpPr>
          <p:nvPr>
            <p:ph type="title"/>
          </p:nvPr>
        </p:nvSpPr>
        <p:spPr/>
        <p:txBody>
          <a:bodyPr>
            <a:noAutofit/>
          </a:bodyPr>
          <a:lstStyle/>
          <a:p>
            <a:r>
              <a:rPr lang="en-US" sz="2400" dirty="0"/>
              <a:t>Using Spark Local Mode</a:t>
            </a:r>
            <a:br>
              <a:rPr lang="en-US" sz="2400" dirty="0"/>
            </a:br>
            <a:r>
              <a:rPr lang="en-US" sz="2400" dirty="0"/>
              <a:t>This configuration is nice for using Spark on small, local data.</a:t>
            </a:r>
            <a:br>
              <a:rPr lang="en-US" sz="2400" dirty="0"/>
            </a:br>
            <a:r>
              <a:rPr lang="en-US" sz="2400" dirty="0"/>
              <a:t/>
            </a:r>
            <a:br>
              <a:rPr lang="en-US" sz="2400" dirty="0"/>
            </a:br>
            <a:r>
              <a:rPr lang="en-US" sz="2400" dirty="0"/>
              <a:t/>
            </a:r>
            <a:br>
              <a:rPr lang="en-US" sz="2400" dirty="0"/>
            </a:br>
            <a:r>
              <a:rPr lang="en-US" sz="2400" dirty="0"/>
              <a:t>1.	Run the container as shown above.</a:t>
            </a:r>
            <a:br>
              <a:rPr lang="en-US" sz="2400" dirty="0"/>
            </a:br>
            <a:r>
              <a:rPr lang="en-US" sz="2400" dirty="0"/>
              <a:t>2.	Open a Python 2 or 3 notebook.</a:t>
            </a:r>
            <a:br>
              <a:rPr lang="en-US" sz="2400" dirty="0"/>
            </a:br>
            <a:r>
              <a:rPr lang="en-US" sz="2400" dirty="0"/>
              <a:t>3.	Create a </a:t>
            </a:r>
            <a:r>
              <a:rPr lang="en-US" sz="2400" dirty="0" err="1"/>
              <a:t>SparkContext</a:t>
            </a:r>
            <a:r>
              <a:rPr lang="en-US" sz="2400" dirty="0"/>
              <a:t> configured for local mode.</a:t>
            </a:r>
            <a:br>
              <a:rPr lang="en-US" sz="2400" dirty="0"/>
            </a:br>
            <a:r>
              <a:rPr lang="en-US" sz="2400" dirty="0"/>
              <a:t/>
            </a:r>
            <a:br>
              <a:rPr lang="en-US" sz="2400" dirty="0"/>
            </a:br>
            <a:r>
              <a:rPr lang="en-US" sz="2400" dirty="0"/>
              <a:t>import </a:t>
            </a:r>
            <a:r>
              <a:rPr lang="en-US" sz="2400" dirty="0" err="1"/>
              <a:t>pyspark</a:t>
            </a:r>
            <a:r>
              <a:rPr lang="en-US" sz="2400" dirty="0"/>
              <a:t/>
            </a:r>
            <a:br>
              <a:rPr lang="en-US" sz="2400" dirty="0"/>
            </a:br>
            <a:r>
              <a:rPr lang="en-US" sz="2400" dirty="0" err="1"/>
              <a:t>sc</a:t>
            </a:r>
            <a:r>
              <a:rPr lang="en-US" sz="2400" dirty="0"/>
              <a:t> = </a:t>
            </a:r>
            <a:r>
              <a:rPr lang="en-US" sz="2400" dirty="0" err="1"/>
              <a:t>pyspark.SparkContext</a:t>
            </a:r>
            <a:r>
              <a:rPr lang="en-US" sz="2400" dirty="0"/>
              <a:t>('local[*]')</a:t>
            </a:r>
            <a:br>
              <a:rPr lang="en-US" sz="2400" dirty="0"/>
            </a:br>
            <a:endParaRPr lang="en-US" sz="2400" dirty="0"/>
          </a:p>
        </p:txBody>
      </p:sp>
    </p:spTree>
    <p:extLst>
      <p:ext uri="{BB962C8B-B14F-4D97-AF65-F5344CB8AC3E}">
        <p14:creationId xmlns:p14="http://schemas.microsoft.com/office/powerpoint/2010/main" val="60270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98CE6-1D02-4D9F-89AD-F9DA16163127}"/>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xmlns="" id="{C83737FE-0B5D-4496-BA49-91F2FCFC30C2}"/>
              </a:ext>
            </a:extLst>
          </p:cNvPr>
          <p:cNvPicPr/>
          <p:nvPr/>
        </p:nvPicPr>
        <p:blipFill>
          <a:blip r:embed="rId2"/>
          <a:stretch>
            <a:fillRect/>
          </a:stretch>
        </p:blipFill>
        <p:spPr>
          <a:xfrm>
            <a:off x="2164828" y="624110"/>
            <a:ext cx="9527499" cy="1849267"/>
          </a:xfrm>
          <a:prstGeom prst="rect">
            <a:avLst/>
          </a:prstGeom>
        </p:spPr>
      </p:pic>
      <p:pic>
        <p:nvPicPr>
          <p:cNvPr id="5" name="Content Placeholder 4">
            <a:extLst>
              <a:ext uri="{FF2B5EF4-FFF2-40B4-BE49-F238E27FC236}">
                <a16:creationId xmlns:a16="http://schemas.microsoft.com/office/drawing/2014/main" xmlns="" id="{DAED831B-6352-4147-80EC-0B2797675550}"/>
              </a:ext>
            </a:extLst>
          </p:cNvPr>
          <p:cNvPicPr>
            <a:picLocks noGrp="1"/>
          </p:cNvPicPr>
          <p:nvPr>
            <p:ph idx="1"/>
          </p:nvPr>
        </p:nvPicPr>
        <p:blipFill>
          <a:blip r:embed="rId3"/>
          <a:stretch>
            <a:fillRect/>
          </a:stretch>
        </p:blipFill>
        <p:spPr>
          <a:xfrm>
            <a:off x="2164828" y="2730603"/>
            <a:ext cx="9339784" cy="1721475"/>
          </a:xfrm>
          <a:prstGeom prst="rect">
            <a:avLst/>
          </a:prstGeom>
        </p:spPr>
      </p:pic>
      <p:pic>
        <p:nvPicPr>
          <p:cNvPr id="6" name="Picture 5">
            <a:extLst>
              <a:ext uri="{FF2B5EF4-FFF2-40B4-BE49-F238E27FC236}">
                <a16:creationId xmlns:a16="http://schemas.microsoft.com/office/drawing/2014/main" xmlns="" id="{FC719632-DC58-4ACC-8835-2FB2BE15687A}"/>
              </a:ext>
            </a:extLst>
          </p:cNvPr>
          <p:cNvPicPr/>
          <p:nvPr/>
        </p:nvPicPr>
        <p:blipFill>
          <a:blip r:embed="rId4"/>
          <a:stretch>
            <a:fillRect/>
          </a:stretch>
        </p:blipFill>
        <p:spPr>
          <a:xfrm>
            <a:off x="2164828" y="4452078"/>
            <a:ext cx="7353926" cy="2519045"/>
          </a:xfrm>
          <a:prstGeom prst="rect">
            <a:avLst/>
          </a:prstGeom>
        </p:spPr>
      </p:pic>
    </p:spTree>
    <p:extLst>
      <p:ext uri="{BB962C8B-B14F-4D97-AF65-F5344CB8AC3E}">
        <p14:creationId xmlns:p14="http://schemas.microsoft.com/office/powerpoint/2010/main" val="173298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18AE1B-273F-4DE3-BC7B-5490945D4D0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1C8EAC91-B7DB-4331-8A53-1D917C3F3D7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7B64AB3B-FF60-49E8-8DD7-7FC48DFBE4F2}"/>
              </a:ext>
            </a:extLst>
          </p:cNvPr>
          <p:cNvPicPr/>
          <p:nvPr/>
        </p:nvPicPr>
        <p:blipFill>
          <a:blip r:embed="rId2"/>
          <a:stretch>
            <a:fillRect/>
          </a:stretch>
        </p:blipFill>
        <p:spPr>
          <a:xfrm>
            <a:off x="2589211" y="435927"/>
            <a:ext cx="9058145" cy="5710040"/>
          </a:xfrm>
          <a:prstGeom prst="rect">
            <a:avLst/>
          </a:prstGeom>
        </p:spPr>
      </p:pic>
    </p:spTree>
    <p:extLst>
      <p:ext uri="{BB962C8B-B14F-4D97-AF65-F5344CB8AC3E}">
        <p14:creationId xmlns:p14="http://schemas.microsoft.com/office/powerpoint/2010/main" val="175844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FA66A-60A1-46AF-8D29-D941643491C5}"/>
              </a:ext>
            </a:extLst>
          </p:cNvPr>
          <p:cNvSpPr>
            <a:spLocks noGrp="1"/>
          </p:cNvSpPr>
          <p:nvPr>
            <p:ph type="title"/>
          </p:nvPr>
        </p:nvSpPr>
        <p:spPr/>
        <p:txBody>
          <a:bodyPr/>
          <a:lstStyle/>
          <a:p>
            <a:r>
              <a:rPr lang="en-US" dirty="0"/>
              <a:t>The map transformation</a:t>
            </a:r>
          </a:p>
        </p:txBody>
      </p:sp>
      <p:pic>
        <p:nvPicPr>
          <p:cNvPr id="5" name="Content Placeholder 4">
            <a:extLst>
              <a:ext uri="{FF2B5EF4-FFF2-40B4-BE49-F238E27FC236}">
                <a16:creationId xmlns:a16="http://schemas.microsoft.com/office/drawing/2014/main" xmlns="" id="{27A68D2B-17F7-4257-96EF-518640CFC463}"/>
              </a:ext>
            </a:extLst>
          </p:cNvPr>
          <p:cNvPicPr>
            <a:picLocks noGrp="1"/>
          </p:cNvPicPr>
          <p:nvPr>
            <p:ph idx="1"/>
          </p:nvPr>
        </p:nvPicPr>
        <p:blipFill>
          <a:blip r:embed="rId2"/>
          <a:stretch>
            <a:fillRect/>
          </a:stretch>
        </p:blipFill>
        <p:spPr>
          <a:xfrm>
            <a:off x="914401" y="1514007"/>
            <a:ext cx="10210548" cy="4397843"/>
          </a:xfrm>
          <a:prstGeom prst="rect">
            <a:avLst/>
          </a:prstGeom>
        </p:spPr>
      </p:pic>
    </p:spTree>
    <p:extLst>
      <p:ext uri="{BB962C8B-B14F-4D97-AF65-F5344CB8AC3E}">
        <p14:creationId xmlns:p14="http://schemas.microsoft.com/office/powerpoint/2010/main" val="458709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86FFE3-0A83-4AB7-964F-22DD8C80BB91}"/>
              </a:ext>
            </a:extLst>
          </p:cNvPr>
          <p:cNvSpPr>
            <a:spLocks noGrp="1"/>
          </p:cNvSpPr>
          <p:nvPr>
            <p:ph type="title"/>
          </p:nvPr>
        </p:nvSpPr>
        <p:spPr/>
        <p:txBody>
          <a:bodyPr>
            <a:normAutofit fontScale="90000"/>
          </a:bodyPr>
          <a:lstStyle/>
          <a:p>
            <a:r>
              <a:rPr lang="en-US" dirty="0"/>
              <a:t>The collect action</a:t>
            </a:r>
            <a:br>
              <a:rPr lang="en-US" dirty="0"/>
            </a:br>
            <a:r>
              <a:rPr lang="en-US" dirty="0"/>
              <a:t/>
            </a:r>
            <a:br>
              <a:rPr lang="en-US" dirty="0"/>
            </a:br>
            <a:r>
              <a:rPr lang="en-US" sz="2000" dirty="0"/>
              <a:t>Basically it will get all the elements in the RDD into memory for us to work with them. For this reason it has to be used with care, specially when working with large RDDs.</a:t>
            </a:r>
            <a:br>
              <a:rPr lang="en-US" sz="2000" dirty="0"/>
            </a:br>
            <a:endParaRPr lang="en-US" sz="2000" dirty="0"/>
          </a:p>
        </p:txBody>
      </p:sp>
      <p:pic>
        <p:nvPicPr>
          <p:cNvPr id="4" name="Content Placeholder 3">
            <a:extLst>
              <a:ext uri="{FF2B5EF4-FFF2-40B4-BE49-F238E27FC236}">
                <a16:creationId xmlns:a16="http://schemas.microsoft.com/office/drawing/2014/main" xmlns="" id="{0CBFE63A-288F-401B-B19F-16F19181C1EE}"/>
              </a:ext>
            </a:extLst>
          </p:cNvPr>
          <p:cNvPicPr>
            <a:picLocks noGrp="1"/>
          </p:cNvPicPr>
          <p:nvPr>
            <p:ph idx="1"/>
          </p:nvPr>
        </p:nvPicPr>
        <p:blipFill>
          <a:blip r:embed="rId2"/>
          <a:stretch>
            <a:fillRect/>
          </a:stretch>
        </p:blipFill>
        <p:spPr>
          <a:xfrm>
            <a:off x="1115326" y="3089856"/>
            <a:ext cx="10613035" cy="1498371"/>
          </a:xfrm>
          <a:prstGeom prst="rect">
            <a:avLst/>
          </a:prstGeom>
        </p:spPr>
      </p:pic>
    </p:spTree>
    <p:extLst>
      <p:ext uri="{BB962C8B-B14F-4D97-AF65-F5344CB8AC3E}">
        <p14:creationId xmlns:p14="http://schemas.microsoft.com/office/powerpoint/2010/main" val="370057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568" y="395510"/>
            <a:ext cx="8911687" cy="737965"/>
          </a:xfrm>
        </p:spPr>
        <p:txBody>
          <a:bodyPr/>
          <a:lstStyle/>
          <a:p>
            <a:r>
              <a:rPr lang="en-IN" b="1" dirty="0" smtClean="0"/>
              <a:t>Introduction</a:t>
            </a:r>
            <a:endParaRPr lang="en-IN" b="1" dirty="0"/>
          </a:p>
        </p:txBody>
      </p:sp>
      <p:sp>
        <p:nvSpPr>
          <p:cNvPr id="3" name="Content Placeholder 2"/>
          <p:cNvSpPr>
            <a:spLocks noGrp="1"/>
          </p:cNvSpPr>
          <p:nvPr>
            <p:ph idx="1"/>
          </p:nvPr>
        </p:nvSpPr>
        <p:spPr>
          <a:xfrm>
            <a:off x="2476500" y="1352550"/>
            <a:ext cx="9031825" cy="4991100"/>
          </a:xfrm>
        </p:spPr>
        <p:txBody>
          <a:bodyPr/>
          <a:lstStyle/>
          <a:p>
            <a:r>
              <a:rPr lang="en-IN" dirty="0"/>
              <a:t>Apache Spark as a fast and general engine for big data </a:t>
            </a:r>
            <a:r>
              <a:rPr lang="en-IN" dirty="0" smtClean="0"/>
              <a:t>processing.</a:t>
            </a:r>
          </a:p>
          <a:p>
            <a:pPr marL="0" indent="0">
              <a:buNone/>
            </a:pPr>
            <a:endParaRPr lang="en-IN" dirty="0" smtClean="0"/>
          </a:p>
          <a:p>
            <a:r>
              <a:rPr lang="en-IN" dirty="0" smtClean="0"/>
              <a:t> It has </a:t>
            </a:r>
            <a:r>
              <a:rPr lang="en-IN" dirty="0"/>
              <a:t>built-in modules for streaming, SQL, machine learning and graph processing</a:t>
            </a:r>
            <a:r>
              <a:rPr lang="en-IN" dirty="0" smtClean="0"/>
              <a:t>.</a:t>
            </a:r>
          </a:p>
          <a:p>
            <a:endParaRPr lang="en-IN" dirty="0"/>
          </a:p>
          <a:p>
            <a:r>
              <a:rPr lang="en-IN" dirty="0"/>
              <a:t>It’s well-known for its speed, ease of use, generality and the ability to run virtually </a:t>
            </a:r>
            <a:r>
              <a:rPr lang="en-IN" dirty="0" smtClean="0"/>
              <a:t>everywhere.</a:t>
            </a:r>
          </a:p>
          <a:p>
            <a:endParaRPr lang="en-IN" dirty="0"/>
          </a:p>
          <a:p>
            <a:r>
              <a:rPr lang="en-IN" dirty="0"/>
              <a:t>D</a:t>
            </a:r>
            <a:r>
              <a:rPr lang="en-IN" dirty="0" smtClean="0"/>
              <a:t>ata </a:t>
            </a:r>
            <a:r>
              <a:rPr lang="en-IN" dirty="0"/>
              <a:t>scientists can benefit from Spark when doing exploratory data analysis, feature extraction, supervised learning and model evaluation.</a:t>
            </a:r>
          </a:p>
        </p:txBody>
      </p:sp>
    </p:spTree>
    <p:extLst>
      <p:ext uri="{BB962C8B-B14F-4D97-AF65-F5344CB8AC3E}">
        <p14:creationId xmlns:p14="http://schemas.microsoft.com/office/powerpoint/2010/main" val="1631855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53884-71E1-424C-BA45-C77B06107A05}"/>
              </a:ext>
            </a:extLst>
          </p:cNvPr>
          <p:cNvSpPr>
            <a:spLocks noGrp="1"/>
          </p:cNvSpPr>
          <p:nvPr>
            <p:ph type="title"/>
          </p:nvPr>
        </p:nvSpPr>
        <p:spPr/>
        <p:txBody>
          <a:bodyPr/>
          <a:lstStyle/>
          <a:p>
            <a:r>
              <a:rPr lang="en-US" b="1" dirty="0"/>
              <a:t>Sampling RDD</a:t>
            </a:r>
          </a:p>
        </p:txBody>
      </p:sp>
      <p:sp>
        <p:nvSpPr>
          <p:cNvPr id="4" name="Rectangle 1">
            <a:extLst>
              <a:ext uri="{FF2B5EF4-FFF2-40B4-BE49-F238E27FC236}">
                <a16:creationId xmlns:a16="http://schemas.microsoft.com/office/drawing/2014/main" xmlns="" id="{B9E1F6E3-E7F3-4F68-B538-4ABD6378400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inherit"/>
                <a:ea typeface="Times New Roman" panose="02020603050405020304" pitchFamily="18" charset="0"/>
                <a:cs typeface="Helvetica" panose="020B0604020202020204" pitchFamily="34" charset="0"/>
              </a:rPr>
              <a:t>Queries as </a:t>
            </a:r>
            <a:r>
              <a:rPr kumimoji="0" lang="en-US" altLang="en-US" sz="1600" b="1"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DataFrame</a:t>
            </a:r>
            <a:r>
              <a:rPr kumimoji="0" lang="en-US" altLang="en-US" sz="1600" b="1" i="0" u="none" strike="noStrike" cap="none" normalizeH="0" baseline="0" dirty="0">
                <a:ln>
                  <a:noFill/>
                </a:ln>
                <a:solidFill>
                  <a:srgbClr val="000000"/>
                </a:solidFill>
                <a:effectLst/>
                <a:latin typeface="inherit"/>
                <a:ea typeface="Times New Roman" panose="02020603050405020304" pitchFamily="18" charset="0"/>
                <a:cs typeface="Helvetica" panose="020B0604020202020204" pitchFamily="34" charset="0"/>
              </a:rPr>
              <a:t> operations</a:t>
            </a:r>
            <a:endParaRPr kumimoji="0" lang="en-US" altLang="en-US" sz="1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xmlns="" id="{95A7DEA6-D762-4100-B48F-35793CBDE8AD}"/>
              </a:ext>
            </a:extLst>
          </p:cNvPr>
          <p:cNvPicPr>
            <a:picLocks noGrp="1"/>
          </p:cNvPicPr>
          <p:nvPr>
            <p:ph idx="1"/>
          </p:nvPr>
        </p:nvPicPr>
        <p:blipFill>
          <a:blip r:embed="rId2"/>
          <a:stretch>
            <a:fillRect/>
          </a:stretch>
        </p:blipFill>
        <p:spPr>
          <a:xfrm>
            <a:off x="2592925" y="1645920"/>
            <a:ext cx="8305576" cy="3657600"/>
          </a:xfrm>
          <a:prstGeom prst="rect">
            <a:avLst/>
          </a:prstGeom>
        </p:spPr>
      </p:pic>
    </p:spTree>
    <p:extLst>
      <p:ext uri="{BB962C8B-B14F-4D97-AF65-F5344CB8AC3E}">
        <p14:creationId xmlns:p14="http://schemas.microsoft.com/office/powerpoint/2010/main" val="805514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EAACF5-1DED-4C06-92B1-91466D13595E}"/>
              </a:ext>
            </a:extLst>
          </p:cNvPr>
          <p:cNvSpPr>
            <a:spLocks noGrp="1"/>
          </p:cNvSpPr>
          <p:nvPr>
            <p:ph type="title"/>
          </p:nvPr>
        </p:nvSpPr>
        <p:spPr>
          <a:xfrm>
            <a:off x="2465558" y="456470"/>
            <a:ext cx="8911687" cy="777970"/>
          </a:xfrm>
        </p:spPr>
        <p:txBody>
          <a:bodyPr>
            <a:normAutofit fontScale="90000"/>
          </a:bodyPr>
          <a:lstStyle/>
          <a:p>
            <a:r>
              <a:rPr lang="en-US" b="1" dirty="0" err="1"/>
              <a:t>MLlib</a:t>
            </a:r>
            <a:r>
              <a:rPr lang="en-US" b="1" dirty="0"/>
              <a:t>: Classification with Logistic Regression</a:t>
            </a:r>
            <a:br>
              <a:rPr lang="en-US" b="1" dirty="0"/>
            </a:br>
            <a:endParaRPr lang="en-US" dirty="0"/>
          </a:p>
        </p:txBody>
      </p:sp>
      <p:pic>
        <p:nvPicPr>
          <p:cNvPr id="4" name="Content Placeholder 3">
            <a:extLst>
              <a:ext uri="{FF2B5EF4-FFF2-40B4-BE49-F238E27FC236}">
                <a16:creationId xmlns:a16="http://schemas.microsoft.com/office/drawing/2014/main" xmlns="" id="{4357C18E-5257-4BE5-AD4D-C0EB5C32082D}"/>
              </a:ext>
            </a:extLst>
          </p:cNvPr>
          <p:cNvPicPr>
            <a:picLocks noGrp="1"/>
          </p:cNvPicPr>
          <p:nvPr>
            <p:ph idx="1"/>
          </p:nvPr>
        </p:nvPicPr>
        <p:blipFill>
          <a:blip r:embed="rId2"/>
          <a:stretch>
            <a:fillRect/>
          </a:stretch>
        </p:blipFill>
        <p:spPr>
          <a:xfrm>
            <a:off x="2592925" y="1362121"/>
            <a:ext cx="8444314" cy="1914525"/>
          </a:xfrm>
          <a:prstGeom prst="rect">
            <a:avLst/>
          </a:prstGeom>
        </p:spPr>
      </p:pic>
      <p:pic>
        <p:nvPicPr>
          <p:cNvPr id="5" name="Picture 4">
            <a:extLst>
              <a:ext uri="{FF2B5EF4-FFF2-40B4-BE49-F238E27FC236}">
                <a16:creationId xmlns:a16="http://schemas.microsoft.com/office/drawing/2014/main" xmlns="" id="{537A8416-7DD4-475D-A614-1BA325F3E678}"/>
              </a:ext>
            </a:extLst>
          </p:cNvPr>
          <p:cNvPicPr/>
          <p:nvPr/>
        </p:nvPicPr>
        <p:blipFill>
          <a:blip r:embed="rId3"/>
          <a:stretch>
            <a:fillRect/>
          </a:stretch>
        </p:blipFill>
        <p:spPr>
          <a:xfrm>
            <a:off x="2592925" y="3840480"/>
            <a:ext cx="8444314" cy="2560319"/>
          </a:xfrm>
          <a:prstGeom prst="rect">
            <a:avLst/>
          </a:prstGeom>
        </p:spPr>
      </p:pic>
    </p:spTree>
    <p:extLst>
      <p:ext uri="{BB962C8B-B14F-4D97-AF65-F5344CB8AC3E}">
        <p14:creationId xmlns:p14="http://schemas.microsoft.com/office/powerpoint/2010/main" val="2945434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B7F6B-D87E-4140-B2B6-67E732D3A025}"/>
              </a:ext>
            </a:extLst>
          </p:cNvPr>
          <p:cNvSpPr>
            <a:spLocks noGrp="1"/>
          </p:cNvSpPr>
          <p:nvPr>
            <p:ph type="title"/>
          </p:nvPr>
        </p:nvSpPr>
        <p:spPr>
          <a:xfrm>
            <a:off x="2351893" y="441230"/>
            <a:ext cx="8911687" cy="1280890"/>
          </a:xfrm>
        </p:spPr>
        <p:txBody>
          <a:bodyPr/>
          <a:lstStyle/>
          <a:p>
            <a:r>
              <a:rPr lang="en-US" b="1" dirty="0" err="1"/>
              <a:t>MLlib</a:t>
            </a:r>
            <a:r>
              <a:rPr lang="en-US" b="1" dirty="0"/>
              <a:t>: Decision Trees</a:t>
            </a:r>
            <a:br>
              <a:rPr lang="en-US" b="1" dirty="0"/>
            </a:br>
            <a:endParaRPr lang="en-US" dirty="0"/>
          </a:p>
        </p:txBody>
      </p:sp>
      <p:pic>
        <p:nvPicPr>
          <p:cNvPr id="4" name="Content Placeholder 3">
            <a:extLst>
              <a:ext uri="{FF2B5EF4-FFF2-40B4-BE49-F238E27FC236}">
                <a16:creationId xmlns:a16="http://schemas.microsoft.com/office/drawing/2014/main" xmlns="" id="{ABAFBACC-B3B1-422B-B5DF-D34E4557218E}"/>
              </a:ext>
            </a:extLst>
          </p:cNvPr>
          <p:cNvPicPr>
            <a:picLocks noGrp="1"/>
          </p:cNvPicPr>
          <p:nvPr>
            <p:ph idx="1"/>
          </p:nvPr>
        </p:nvPicPr>
        <p:blipFill>
          <a:blip r:embed="rId2"/>
          <a:stretch>
            <a:fillRect/>
          </a:stretch>
        </p:blipFill>
        <p:spPr>
          <a:xfrm>
            <a:off x="2351893" y="1722120"/>
            <a:ext cx="8429625" cy="4130040"/>
          </a:xfrm>
          <a:prstGeom prst="rect">
            <a:avLst/>
          </a:prstGeom>
        </p:spPr>
      </p:pic>
    </p:spTree>
    <p:extLst>
      <p:ext uri="{BB962C8B-B14F-4D97-AF65-F5344CB8AC3E}">
        <p14:creationId xmlns:p14="http://schemas.microsoft.com/office/powerpoint/2010/main" val="2141006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02BE22-5F29-46DB-9694-A696EE479AE9}"/>
              </a:ext>
            </a:extLst>
          </p:cNvPr>
          <p:cNvSpPr>
            <a:spLocks noGrp="1"/>
          </p:cNvSpPr>
          <p:nvPr>
            <p:ph type="title"/>
          </p:nvPr>
        </p:nvSpPr>
        <p:spPr/>
        <p:txBody>
          <a:bodyPr/>
          <a:lstStyle/>
          <a:p>
            <a:r>
              <a:rPr lang="en-US" b="1" dirty="0"/>
              <a:t>Interpreting the model</a:t>
            </a:r>
            <a:br>
              <a:rPr lang="en-US" b="1" dirty="0"/>
            </a:br>
            <a:endParaRPr lang="en-US" dirty="0"/>
          </a:p>
        </p:txBody>
      </p:sp>
      <p:pic>
        <p:nvPicPr>
          <p:cNvPr id="4" name="Content Placeholder 3">
            <a:extLst>
              <a:ext uri="{FF2B5EF4-FFF2-40B4-BE49-F238E27FC236}">
                <a16:creationId xmlns:a16="http://schemas.microsoft.com/office/drawing/2014/main" xmlns="" id="{57A46965-5392-42F6-BFE8-FF418CF02E9E}"/>
              </a:ext>
            </a:extLst>
          </p:cNvPr>
          <p:cNvPicPr>
            <a:picLocks noGrp="1"/>
          </p:cNvPicPr>
          <p:nvPr>
            <p:ph idx="1"/>
          </p:nvPr>
        </p:nvPicPr>
        <p:blipFill>
          <a:blip r:embed="rId2"/>
          <a:stretch>
            <a:fillRect/>
          </a:stretch>
        </p:blipFill>
        <p:spPr>
          <a:xfrm>
            <a:off x="2592924" y="1447800"/>
            <a:ext cx="8136035" cy="4937760"/>
          </a:xfrm>
          <a:prstGeom prst="rect">
            <a:avLst/>
          </a:prstGeom>
        </p:spPr>
      </p:pic>
    </p:spTree>
    <p:extLst>
      <p:ext uri="{BB962C8B-B14F-4D97-AF65-F5344CB8AC3E}">
        <p14:creationId xmlns:p14="http://schemas.microsoft.com/office/powerpoint/2010/main" val="3534007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11258" y="574431"/>
            <a:ext cx="9475941" cy="5384311"/>
          </a:xfrm>
          <a:prstGeom prst="rect">
            <a:avLst/>
          </a:prstGeom>
        </p:spPr>
      </p:pic>
      <p:pic>
        <p:nvPicPr>
          <p:cNvPr id="5" name="Picture 4"/>
          <p:cNvPicPr>
            <a:picLocks noChangeAspect="1"/>
          </p:cNvPicPr>
          <p:nvPr/>
        </p:nvPicPr>
        <p:blipFill>
          <a:blip r:embed="rId3"/>
          <a:stretch>
            <a:fillRect/>
          </a:stretch>
        </p:blipFill>
        <p:spPr>
          <a:xfrm>
            <a:off x="3823555" y="5958742"/>
            <a:ext cx="6162675" cy="540239"/>
          </a:xfrm>
          <a:prstGeom prst="rect">
            <a:avLst/>
          </a:prstGeom>
        </p:spPr>
      </p:pic>
    </p:spTree>
    <p:extLst>
      <p:ext uri="{BB962C8B-B14F-4D97-AF65-F5344CB8AC3E}">
        <p14:creationId xmlns:p14="http://schemas.microsoft.com/office/powerpoint/2010/main" val="264568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765" y="486950"/>
            <a:ext cx="8911687" cy="777970"/>
          </a:xfrm>
        </p:spPr>
        <p:txBody>
          <a:bodyPr/>
          <a:lstStyle/>
          <a:p>
            <a:r>
              <a:rPr lang="en-IN" b="1" dirty="0" smtClean="0"/>
              <a:t>All in one Solution</a:t>
            </a:r>
            <a:endParaRPr lang="en-IN" b="1" dirty="0"/>
          </a:p>
        </p:txBody>
      </p:sp>
      <p:pic>
        <p:nvPicPr>
          <p:cNvPr id="4" name="Content Placeholder 3"/>
          <p:cNvPicPr>
            <a:picLocks noGrp="1" noChangeAspect="1"/>
          </p:cNvPicPr>
          <p:nvPr>
            <p:ph idx="1"/>
          </p:nvPr>
        </p:nvPicPr>
        <p:blipFill>
          <a:blip r:embed="rId2"/>
          <a:stretch>
            <a:fillRect/>
          </a:stretch>
        </p:blipFill>
        <p:spPr>
          <a:xfrm>
            <a:off x="2592925" y="1371600"/>
            <a:ext cx="8075075" cy="4831080"/>
          </a:xfrm>
          <a:prstGeom prst="rect">
            <a:avLst/>
          </a:prstGeom>
        </p:spPr>
      </p:pic>
    </p:spTree>
    <p:extLst>
      <p:ext uri="{BB962C8B-B14F-4D97-AF65-F5344CB8AC3E}">
        <p14:creationId xmlns:p14="http://schemas.microsoft.com/office/powerpoint/2010/main" val="155153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000" y="405035"/>
            <a:ext cx="8911687" cy="696690"/>
          </a:xfrm>
        </p:spPr>
        <p:txBody>
          <a:bodyPr/>
          <a:lstStyle/>
          <a:p>
            <a:r>
              <a:rPr lang="en-IN" b="1" dirty="0" smtClean="0"/>
              <a:t>RDD Basics</a:t>
            </a:r>
            <a:endParaRPr lang="en-IN" b="1" dirty="0"/>
          </a:p>
        </p:txBody>
      </p:sp>
      <p:sp>
        <p:nvSpPr>
          <p:cNvPr id="3" name="Content Placeholder 2"/>
          <p:cNvSpPr>
            <a:spLocks noGrp="1"/>
          </p:cNvSpPr>
          <p:nvPr>
            <p:ph idx="1"/>
          </p:nvPr>
        </p:nvSpPr>
        <p:spPr>
          <a:xfrm>
            <a:off x="2572287" y="1277056"/>
            <a:ext cx="8915400" cy="4952294"/>
          </a:xfrm>
        </p:spPr>
        <p:txBody>
          <a:bodyPr>
            <a:normAutofit lnSpcReduction="10000"/>
          </a:bodyPr>
          <a:lstStyle/>
          <a:p>
            <a:r>
              <a:rPr lang="en-IN" dirty="0" smtClean="0"/>
              <a:t>RDD is the spark’s core abstraction which is </a:t>
            </a:r>
            <a:r>
              <a:rPr lang="en-IN" b="1" dirty="0" smtClean="0"/>
              <a:t>resilient distributed dataset</a:t>
            </a:r>
            <a:r>
              <a:rPr lang="en-IN" dirty="0" smtClean="0"/>
              <a:t>.</a:t>
            </a:r>
          </a:p>
          <a:p>
            <a:pPr lvl="1"/>
            <a:r>
              <a:rPr lang="en-IN" dirty="0"/>
              <a:t>Resilient means the ability to be  recomputed from history</a:t>
            </a:r>
            <a:r>
              <a:rPr lang="en-IN" dirty="0" smtClean="0"/>
              <a:t>.</a:t>
            </a:r>
          </a:p>
          <a:p>
            <a:pPr lvl="1"/>
            <a:endParaRPr lang="en-IN" dirty="0" smtClean="0"/>
          </a:p>
          <a:p>
            <a:r>
              <a:rPr lang="en-IN" dirty="0" smtClean="0"/>
              <a:t>It is the</a:t>
            </a:r>
            <a:r>
              <a:rPr lang="en-IN" b="1" dirty="0" smtClean="0"/>
              <a:t> immutable distributed </a:t>
            </a:r>
            <a:r>
              <a:rPr lang="en-IN" dirty="0" smtClean="0"/>
              <a:t>collection of objects.</a:t>
            </a:r>
          </a:p>
          <a:p>
            <a:pPr lvl="1"/>
            <a:r>
              <a:rPr lang="en-IN" dirty="0" smtClean="0"/>
              <a:t>Immutable – cannot be modified</a:t>
            </a:r>
          </a:p>
          <a:p>
            <a:pPr lvl="1"/>
            <a:r>
              <a:rPr lang="en-IN" dirty="0"/>
              <a:t>d</a:t>
            </a:r>
            <a:r>
              <a:rPr lang="en-IN" dirty="0" smtClean="0"/>
              <a:t>istributed – it is distributed to various nodes in a cluster.</a:t>
            </a:r>
          </a:p>
          <a:p>
            <a:pPr lvl="1"/>
            <a:endParaRPr lang="en-IN" dirty="0" smtClean="0"/>
          </a:p>
          <a:p>
            <a:r>
              <a:rPr lang="en-IN" dirty="0" smtClean="0"/>
              <a:t>Internally spark distributes the data in RDD, to different nodes across the clusters to achieve parallelization.</a:t>
            </a:r>
          </a:p>
          <a:p>
            <a:endParaRPr lang="en-IN" dirty="0" smtClean="0"/>
          </a:p>
          <a:p>
            <a:r>
              <a:rPr lang="en-IN" dirty="0" smtClean="0"/>
              <a:t>Data in the RDD is partitioned and each partition is fed to different nodes across the cluster.</a:t>
            </a:r>
          </a:p>
          <a:p>
            <a:pPr marL="0" indent="0">
              <a:buNone/>
            </a:pPr>
            <a:endParaRPr lang="en-IN" dirty="0" smtClean="0"/>
          </a:p>
          <a:p>
            <a:r>
              <a:rPr lang="en-IN" dirty="0" smtClean="0"/>
              <a:t>Operation performed on RDD are done in parallel.</a:t>
            </a:r>
          </a:p>
          <a:p>
            <a:endParaRPr lang="en-IN" dirty="0"/>
          </a:p>
          <a:p>
            <a:endParaRPr lang="en-IN" dirty="0" smtClean="0"/>
          </a:p>
        </p:txBody>
      </p:sp>
    </p:spTree>
    <p:extLst>
      <p:ext uri="{BB962C8B-B14F-4D97-AF65-F5344CB8AC3E}">
        <p14:creationId xmlns:p14="http://schemas.microsoft.com/office/powerpoint/2010/main" val="1996202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67" y="251576"/>
            <a:ext cx="8911687" cy="809579"/>
          </a:xfrm>
        </p:spPr>
        <p:txBody>
          <a:bodyPr/>
          <a:lstStyle/>
          <a:p>
            <a:r>
              <a:rPr lang="en-IN" b="1" dirty="0" smtClean="0"/>
              <a:t>RDD Creation</a:t>
            </a:r>
            <a:endParaRPr lang="en-IN" b="1" dirty="0"/>
          </a:p>
        </p:txBody>
      </p:sp>
      <p:sp>
        <p:nvSpPr>
          <p:cNvPr id="3" name="Content Placeholder 2"/>
          <p:cNvSpPr>
            <a:spLocks noGrp="1"/>
          </p:cNvSpPr>
          <p:nvPr>
            <p:ph idx="1"/>
          </p:nvPr>
        </p:nvSpPr>
        <p:spPr>
          <a:xfrm>
            <a:off x="2280354" y="1214613"/>
            <a:ext cx="9911646" cy="5080001"/>
          </a:xfrm>
        </p:spPr>
        <p:txBody>
          <a:bodyPr/>
          <a:lstStyle/>
          <a:p>
            <a:r>
              <a:rPr lang="en-IN" dirty="0" smtClean="0"/>
              <a:t>RDD can be created in 2 ways :</a:t>
            </a:r>
          </a:p>
          <a:p>
            <a:pPr marL="0" indent="0">
              <a:buNone/>
            </a:pPr>
            <a:endParaRPr lang="en-IN" dirty="0" smtClean="0"/>
          </a:p>
          <a:p>
            <a:pPr marL="800100" lvl="1" indent="-342900">
              <a:buFont typeface="+mj-lt"/>
              <a:buAutoNum type="arabicPeriod"/>
            </a:pPr>
            <a:r>
              <a:rPr lang="en-IN" b="1" dirty="0" smtClean="0"/>
              <a:t>By loading external dataset</a:t>
            </a:r>
          </a:p>
          <a:p>
            <a:pPr marL="800100" lvl="1" indent="-342900">
              <a:buFont typeface="+mj-lt"/>
              <a:buAutoNum type="arabicPeriod"/>
            </a:pPr>
            <a:r>
              <a:rPr lang="en-IN" b="1" dirty="0" smtClean="0"/>
              <a:t>By parallelizing an </a:t>
            </a:r>
            <a:r>
              <a:rPr lang="en-IN" b="1" smtClean="0"/>
              <a:t>existing </a:t>
            </a:r>
            <a:r>
              <a:rPr lang="en-IN" b="1" smtClean="0"/>
              <a:t>collection</a:t>
            </a:r>
            <a:endParaRPr lang="en-IN" b="1" dirty="0"/>
          </a:p>
          <a:p>
            <a:pPr marL="800100" lvl="1" indent="-342900">
              <a:buFont typeface="+mj-lt"/>
              <a:buAutoNum type="arabicPeriod"/>
            </a:pPr>
            <a:endParaRPr lang="en-IN" b="1" dirty="0" smtClean="0"/>
          </a:p>
          <a:p>
            <a:pPr marL="457200" lvl="1" indent="0">
              <a:buNone/>
            </a:pPr>
            <a:endParaRPr lang="en-IN" dirty="0"/>
          </a:p>
        </p:txBody>
      </p:sp>
      <p:pic>
        <p:nvPicPr>
          <p:cNvPr id="5" name="Picture 4"/>
          <p:cNvPicPr>
            <a:picLocks noChangeAspect="1"/>
          </p:cNvPicPr>
          <p:nvPr/>
        </p:nvPicPr>
        <p:blipFill>
          <a:blip r:embed="rId2"/>
          <a:stretch>
            <a:fillRect/>
          </a:stretch>
        </p:blipFill>
        <p:spPr>
          <a:xfrm>
            <a:off x="7469365" y="3313642"/>
            <a:ext cx="4124325" cy="2615725"/>
          </a:xfrm>
          <a:prstGeom prst="rect">
            <a:avLst/>
          </a:prstGeom>
        </p:spPr>
      </p:pic>
      <p:pic>
        <p:nvPicPr>
          <p:cNvPr id="6" name="Picture 5"/>
          <p:cNvPicPr>
            <a:picLocks noChangeAspect="1"/>
          </p:cNvPicPr>
          <p:nvPr/>
        </p:nvPicPr>
        <p:blipFill>
          <a:blip r:embed="rId3"/>
          <a:stretch>
            <a:fillRect/>
          </a:stretch>
        </p:blipFill>
        <p:spPr>
          <a:xfrm>
            <a:off x="2370667" y="3313642"/>
            <a:ext cx="4303410" cy="2615725"/>
          </a:xfrm>
          <a:prstGeom prst="rect">
            <a:avLst/>
          </a:prstGeom>
        </p:spPr>
      </p:pic>
    </p:spTree>
    <p:extLst>
      <p:ext uri="{BB962C8B-B14F-4D97-AF65-F5344CB8AC3E}">
        <p14:creationId xmlns:p14="http://schemas.microsoft.com/office/powerpoint/2010/main" val="2423549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90525"/>
            <a:ext cx="8911687" cy="874030"/>
          </a:xfrm>
        </p:spPr>
        <p:txBody>
          <a:bodyPr/>
          <a:lstStyle/>
          <a:p>
            <a:r>
              <a:rPr lang="en-IN" b="1" dirty="0" smtClean="0"/>
              <a:t>RDD Operations</a:t>
            </a:r>
            <a:endParaRPr lang="en-IN" b="1" dirty="0"/>
          </a:p>
        </p:txBody>
      </p:sp>
      <p:sp>
        <p:nvSpPr>
          <p:cNvPr id="3" name="Content Placeholder 2"/>
          <p:cNvSpPr>
            <a:spLocks noGrp="1"/>
          </p:cNvSpPr>
          <p:nvPr>
            <p:ph idx="1"/>
          </p:nvPr>
        </p:nvSpPr>
        <p:spPr>
          <a:xfrm>
            <a:off x="2466975" y="1264555"/>
            <a:ext cx="9037637" cy="5373312"/>
          </a:xfrm>
        </p:spPr>
        <p:txBody>
          <a:bodyPr>
            <a:normAutofit lnSpcReduction="10000"/>
          </a:bodyPr>
          <a:lstStyle/>
          <a:p>
            <a:r>
              <a:rPr lang="en-IN" b="1" dirty="0" smtClean="0"/>
              <a:t>Two types of RDD operations:</a:t>
            </a:r>
          </a:p>
          <a:p>
            <a:pPr marL="0" indent="0">
              <a:buNone/>
            </a:pPr>
            <a:endParaRPr lang="en-IN" b="1" dirty="0" smtClean="0"/>
          </a:p>
          <a:p>
            <a:pPr lvl="1"/>
            <a:r>
              <a:rPr lang="en-IN" b="1" dirty="0" smtClean="0"/>
              <a:t>RDD Transformation</a:t>
            </a:r>
          </a:p>
          <a:p>
            <a:pPr lvl="2">
              <a:buFont typeface="Arial" panose="020B0604020202020204" pitchFamily="34" charset="0"/>
              <a:buChar char="•"/>
            </a:pPr>
            <a:r>
              <a:rPr lang="en-IN" dirty="0" smtClean="0"/>
              <a:t>Transformation is what you do to RDD to get another resultant RDD</a:t>
            </a:r>
          </a:p>
          <a:p>
            <a:pPr marL="914400" lvl="2" indent="0">
              <a:buNone/>
            </a:pPr>
            <a:r>
              <a:rPr lang="en-IN" dirty="0" smtClean="0"/>
              <a:t>	e.g</a:t>
            </a:r>
            <a:r>
              <a:rPr lang="en-IN" dirty="0"/>
              <a:t>. : filter(), union</a:t>
            </a:r>
            <a:r>
              <a:rPr lang="en-IN" dirty="0" smtClean="0"/>
              <a:t>()</a:t>
            </a:r>
          </a:p>
          <a:p>
            <a:pPr lvl="2">
              <a:buFont typeface="Arial" panose="020B0604020202020204" pitchFamily="34" charset="0"/>
              <a:buChar char="•"/>
            </a:pPr>
            <a:r>
              <a:rPr lang="en-IN" dirty="0"/>
              <a:t>Always returns RDD</a:t>
            </a:r>
            <a:r>
              <a:rPr lang="en-IN" dirty="0" smtClean="0"/>
              <a:t>.</a:t>
            </a:r>
          </a:p>
          <a:p>
            <a:pPr marL="914400" lvl="2" indent="0">
              <a:buNone/>
            </a:pPr>
            <a:endParaRPr lang="en-IN" dirty="0" smtClean="0"/>
          </a:p>
          <a:p>
            <a:pPr lvl="1"/>
            <a:r>
              <a:rPr lang="en-IN" b="1" dirty="0" smtClean="0"/>
              <a:t>RDD Actions</a:t>
            </a:r>
          </a:p>
          <a:p>
            <a:pPr lvl="2">
              <a:buFont typeface="Arial" panose="020B0604020202020204" pitchFamily="34" charset="0"/>
              <a:buChar char="•"/>
            </a:pPr>
            <a:r>
              <a:rPr lang="en-IN" dirty="0" smtClean="0"/>
              <a:t>Actions return a result to the driver program or write it in a storage and kick off a computation.</a:t>
            </a:r>
          </a:p>
          <a:p>
            <a:pPr marL="914400" lvl="2" indent="0">
              <a:buNone/>
            </a:pPr>
            <a:r>
              <a:rPr lang="en-IN" dirty="0" smtClean="0"/>
              <a:t>	e.g. : count(), first(), collect(), take()</a:t>
            </a:r>
          </a:p>
          <a:p>
            <a:pPr lvl="2">
              <a:buFont typeface="Arial" panose="020B0604020202020204" pitchFamily="34" charset="0"/>
              <a:buChar char="•"/>
            </a:pPr>
            <a:r>
              <a:rPr lang="en-IN" dirty="0" smtClean="0"/>
              <a:t>Collect function should not be used on large dataset because the entire data should fit in memory on single machine.</a:t>
            </a:r>
          </a:p>
          <a:p>
            <a:pPr lvl="2">
              <a:buFont typeface="Arial" panose="020B0604020202020204" pitchFamily="34" charset="0"/>
              <a:buChar char="•"/>
            </a:pPr>
            <a:r>
              <a:rPr lang="en-IN" dirty="0" smtClean="0"/>
              <a:t>Always returns some other datatype</a:t>
            </a:r>
          </a:p>
          <a:p>
            <a:pPr lvl="2"/>
            <a:endParaRPr lang="en-IN" dirty="0" smtClean="0"/>
          </a:p>
          <a:p>
            <a:pPr marL="914400" lvl="2" indent="0">
              <a:buNone/>
            </a:pPr>
            <a:endParaRPr lang="en-IN" dirty="0" smtClean="0"/>
          </a:p>
          <a:p>
            <a:pPr marL="914400" lvl="2" indent="0">
              <a:buNone/>
            </a:pPr>
            <a:r>
              <a:rPr lang="en-IN" dirty="0" smtClean="0"/>
              <a:t>     </a:t>
            </a:r>
            <a:endParaRPr lang="en-IN" dirty="0"/>
          </a:p>
        </p:txBody>
      </p:sp>
      <p:pic>
        <p:nvPicPr>
          <p:cNvPr id="4" name="Picture 3"/>
          <p:cNvPicPr>
            <a:picLocks noChangeAspect="1"/>
          </p:cNvPicPr>
          <p:nvPr/>
        </p:nvPicPr>
        <p:blipFill>
          <a:blip r:embed="rId2"/>
          <a:stretch>
            <a:fillRect/>
          </a:stretch>
        </p:blipFill>
        <p:spPr>
          <a:xfrm>
            <a:off x="7164032" y="202161"/>
            <a:ext cx="4791075" cy="790575"/>
          </a:xfrm>
          <a:prstGeom prst="rect">
            <a:avLst/>
          </a:prstGeom>
        </p:spPr>
      </p:pic>
      <p:pic>
        <p:nvPicPr>
          <p:cNvPr id="5" name="Picture 4"/>
          <p:cNvPicPr>
            <a:picLocks noChangeAspect="1"/>
          </p:cNvPicPr>
          <p:nvPr/>
        </p:nvPicPr>
        <p:blipFill>
          <a:blip r:embed="rId3"/>
          <a:stretch>
            <a:fillRect/>
          </a:stretch>
        </p:blipFill>
        <p:spPr>
          <a:xfrm>
            <a:off x="8583257" y="1264555"/>
            <a:ext cx="3371850" cy="790575"/>
          </a:xfrm>
          <a:prstGeom prst="rect">
            <a:avLst/>
          </a:prstGeom>
        </p:spPr>
      </p:pic>
    </p:spTree>
    <p:extLst>
      <p:ext uri="{BB962C8B-B14F-4D97-AF65-F5344CB8AC3E}">
        <p14:creationId xmlns:p14="http://schemas.microsoft.com/office/powerpoint/2010/main" val="3926176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846" y="436541"/>
            <a:ext cx="8911687" cy="770936"/>
          </a:xfrm>
        </p:spPr>
        <p:txBody>
          <a:bodyPr/>
          <a:lstStyle/>
          <a:p>
            <a:r>
              <a:rPr lang="en-IN" b="1" dirty="0" smtClean="0"/>
              <a:t>Basic RDD Transformations:</a:t>
            </a:r>
            <a:endParaRPr lang="en-IN" b="1" dirty="0"/>
          </a:p>
        </p:txBody>
      </p:sp>
      <p:sp>
        <p:nvSpPr>
          <p:cNvPr id="3" name="Content Placeholder 2"/>
          <p:cNvSpPr>
            <a:spLocks noGrp="1"/>
          </p:cNvSpPr>
          <p:nvPr>
            <p:ph idx="1"/>
          </p:nvPr>
        </p:nvSpPr>
        <p:spPr>
          <a:xfrm>
            <a:off x="2461846" y="1207477"/>
            <a:ext cx="9042766" cy="5531990"/>
          </a:xfrm>
        </p:spPr>
        <p:txBody>
          <a:bodyPr>
            <a:normAutofit/>
          </a:bodyPr>
          <a:lstStyle/>
          <a:p>
            <a:r>
              <a:rPr lang="en-IN" b="1" dirty="0" smtClean="0"/>
              <a:t>Map :</a:t>
            </a:r>
          </a:p>
          <a:p>
            <a:pPr marL="0" indent="0">
              <a:buNone/>
            </a:pPr>
            <a:r>
              <a:rPr lang="en-IN" dirty="0"/>
              <a:t>	</a:t>
            </a:r>
            <a:r>
              <a:rPr lang="en-IN" dirty="0" smtClean="0"/>
              <a:t>map() is the transformation that takes a function and applies the function 	to each element of input RDD.</a:t>
            </a:r>
          </a:p>
          <a:p>
            <a:r>
              <a:rPr lang="en-IN" b="1" dirty="0" smtClean="0"/>
              <a:t>Filter :</a:t>
            </a:r>
          </a:p>
          <a:p>
            <a:pPr marL="0" indent="0">
              <a:buNone/>
            </a:pPr>
            <a:r>
              <a:rPr lang="en-IN" b="1" dirty="0"/>
              <a:t>	</a:t>
            </a:r>
            <a:r>
              <a:rPr lang="en-IN" dirty="0"/>
              <a:t>f</a:t>
            </a:r>
            <a:r>
              <a:rPr lang="en-IN" dirty="0" smtClean="0"/>
              <a:t>ilter() </a:t>
            </a:r>
            <a:r>
              <a:rPr lang="en-IN" dirty="0"/>
              <a:t>is the transformation </a:t>
            </a:r>
            <a:r>
              <a:rPr lang="en-IN" dirty="0" smtClean="0"/>
              <a:t>that returns a new RDD with only the elements 	 	that passes the filter condition.</a:t>
            </a:r>
            <a:endParaRPr lang="en-IN" b="1" dirty="0" smtClean="0"/>
          </a:p>
          <a:p>
            <a:r>
              <a:rPr lang="en-IN" b="1" dirty="0" err="1" smtClean="0"/>
              <a:t>Flatmap</a:t>
            </a:r>
            <a:r>
              <a:rPr lang="en-IN" b="1" dirty="0" smtClean="0"/>
              <a:t> :</a:t>
            </a:r>
          </a:p>
          <a:p>
            <a:pPr marL="0" indent="0">
              <a:buNone/>
            </a:pPr>
            <a:r>
              <a:rPr lang="en-IN" b="1" dirty="0" smtClean="0"/>
              <a:t>	</a:t>
            </a:r>
            <a:r>
              <a:rPr lang="en-IN" dirty="0" err="1"/>
              <a:t>flatmap</a:t>
            </a:r>
            <a:r>
              <a:rPr lang="en-IN" dirty="0" smtClean="0"/>
              <a:t>() is the transformation </a:t>
            </a:r>
            <a:r>
              <a:rPr lang="en-IN" dirty="0"/>
              <a:t>that takes a function and applies the </a:t>
            </a:r>
            <a:r>
              <a:rPr lang="en-IN" dirty="0" smtClean="0"/>
              <a:t>	function to </a:t>
            </a:r>
            <a:r>
              <a:rPr lang="en-IN" dirty="0"/>
              <a:t>each element of input RDD</a:t>
            </a:r>
            <a:r>
              <a:rPr lang="en-IN" dirty="0" smtClean="0"/>
              <a:t>.</a:t>
            </a:r>
          </a:p>
          <a:p>
            <a:pPr marL="0" indent="0">
              <a:buNone/>
            </a:pPr>
            <a:endParaRPr lang="en-IN" b="1" dirty="0" smtClean="0"/>
          </a:p>
          <a:p>
            <a:pPr marL="0" indent="0">
              <a:buNone/>
            </a:pPr>
            <a:r>
              <a:rPr lang="en-IN" b="1" dirty="0" smtClean="0"/>
              <a:t>The difference between </a:t>
            </a:r>
            <a:r>
              <a:rPr lang="en-IN" b="1" dirty="0" err="1" smtClean="0"/>
              <a:t>flatmap</a:t>
            </a:r>
            <a:r>
              <a:rPr lang="en-IN" b="1" dirty="0" smtClean="0"/>
              <a:t>() and map() is that </a:t>
            </a:r>
            <a:r>
              <a:rPr lang="en-IN" b="1" dirty="0" err="1" smtClean="0"/>
              <a:t>flatmsap</a:t>
            </a:r>
            <a:r>
              <a:rPr lang="en-IN" b="1" dirty="0" smtClean="0"/>
              <a:t>() will return multiple values for each in the source RDD</a:t>
            </a:r>
            <a:endParaRPr lang="en-IN" b="1"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7354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8535" y="450001"/>
            <a:ext cx="8911687" cy="757476"/>
          </a:xfrm>
        </p:spPr>
        <p:txBody>
          <a:bodyPr/>
          <a:lstStyle/>
          <a:p>
            <a:r>
              <a:rPr lang="en-IN" b="1" dirty="0" smtClean="0"/>
              <a:t>Apache Spark Components:</a:t>
            </a:r>
            <a:endParaRPr lang="en-IN" b="1" dirty="0"/>
          </a:p>
        </p:txBody>
      </p:sp>
      <p:sp>
        <p:nvSpPr>
          <p:cNvPr id="3" name="Content Placeholder 2"/>
          <p:cNvSpPr>
            <a:spLocks noGrp="1"/>
          </p:cNvSpPr>
          <p:nvPr>
            <p:ph idx="1"/>
          </p:nvPr>
        </p:nvSpPr>
        <p:spPr>
          <a:xfrm>
            <a:off x="2532185" y="1207477"/>
            <a:ext cx="8972427" cy="5334000"/>
          </a:xfrm>
        </p:spPr>
        <p:txBody>
          <a:bodyPr>
            <a:normAutofit/>
          </a:bodyPr>
          <a:lstStyle/>
          <a:p>
            <a:r>
              <a:rPr lang="en-IN" b="1" dirty="0" smtClean="0"/>
              <a:t>Drivers :</a:t>
            </a:r>
          </a:p>
          <a:p>
            <a:pPr lvl="1">
              <a:buFont typeface="Arial" panose="020B0604020202020204" pitchFamily="34" charset="0"/>
              <a:buChar char="•"/>
            </a:pPr>
            <a:r>
              <a:rPr lang="en-IN" dirty="0" smtClean="0"/>
              <a:t>This is process where the main method of your program runs</a:t>
            </a:r>
          </a:p>
          <a:p>
            <a:pPr lvl="1">
              <a:buFont typeface="Arial" panose="020B0604020202020204" pitchFamily="34" charset="0"/>
              <a:buChar char="•"/>
            </a:pPr>
            <a:r>
              <a:rPr lang="en-IN" dirty="0" smtClean="0"/>
              <a:t>Driver first coverts the user program into tasks and sends them to worker nodes.</a:t>
            </a:r>
          </a:p>
          <a:p>
            <a:r>
              <a:rPr lang="en-IN" b="1" dirty="0" smtClean="0"/>
              <a:t>Workers :</a:t>
            </a:r>
          </a:p>
          <a:p>
            <a:pPr lvl="1">
              <a:buFont typeface="Arial" panose="020B0604020202020204" pitchFamily="34" charset="0"/>
              <a:buChar char="•"/>
            </a:pPr>
            <a:r>
              <a:rPr lang="en-IN" dirty="0" smtClean="0"/>
              <a:t>These are called the compute nodes.</a:t>
            </a:r>
          </a:p>
          <a:p>
            <a:r>
              <a:rPr lang="en-IN" b="1" dirty="0" smtClean="0"/>
              <a:t>Executers :</a:t>
            </a:r>
          </a:p>
          <a:p>
            <a:pPr lvl="1">
              <a:buFont typeface="Arial" panose="020B0604020202020204" pitchFamily="34" charset="0"/>
              <a:buChar char="•"/>
            </a:pPr>
            <a:r>
              <a:rPr lang="en-IN" dirty="0" smtClean="0"/>
              <a:t>These are the JVM processes within worker nodes.</a:t>
            </a:r>
          </a:p>
          <a:p>
            <a:pPr lvl="1">
              <a:buFont typeface="Arial" panose="020B0604020202020204" pitchFamily="34" charset="0"/>
              <a:buChar char="•"/>
            </a:pPr>
            <a:r>
              <a:rPr lang="en-IN" dirty="0" smtClean="0"/>
              <a:t>They run the task of the application and returns the result to the driver program.</a:t>
            </a:r>
          </a:p>
          <a:p>
            <a:pPr lvl="1">
              <a:buFont typeface="Arial" panose="020B0604020202020204" pitchFamily="34" charset="0"/>
              <a:buChar char="•"/>
            </a:pPr>
            <a:r>
              <a:rPr lang="en-IN" dirty="0" smtClean="0"/>
              <a:t>They provide in-memory storage for RDD’s that are cached by user program.</a:t>
            </a:r>
          </a:p>
          <a:p>
            <a:r>
              <a:rPr lang="en-IN" b="1" dirty="0" smtClean="0"/>
              <a:t>Cluster Manager :</a:t>
            </a:r>
          </a:p>
          <a:p>
            <a:pPr lvl="1">
              <a:buFont typeface="Arial" panose="020B0604020202020204" pitchFamily="34" charset="0"/>
              <a:buChar char="•"/>
            </a:pPr>
            <a:r>
              <a:rPr lang="en-IN" dirty="0" smtClean="0"/>
              <a:t>It is an external service that launches application on a set of machines.</a:t>
            </a:r>
          </a:p>
          <a:p>
            <a:pPr lvl="1">
              <a:buFont typeface="Arial" panose="020B0604020202020204" pitchFamily="34" charset="0"/>
              <a:buChar char="•"/>
            </a:pPr>
            <a:r>
              <a:rPr lang="en-IN" dirty="0" smtClean="0"/>
              <a:t>Spark comes with a built-in cluster manager called standalone cluster  manager.</a:t>
            </a:r>
          </a:p>
          <a:p>
            <a:pPr lvl="1">
              <a:buFont typeface="Arial" panose="020B0604020202020204" pitchFamily="34" charset="0"/>
              <a:buChar char="•"/>
            </a:pPr>
            <a:r>
              <a:rPr lang="en-IN" dirty="0" smtClean="0"/>
              <a:t>External cluster manager like: Hadoop yarn, Apache </a:t>
            </a:r>
            <a:r>
              <a:rPr lang="en-IN" dirty="0" err="1" smtClean="0"/>
              <a:t>mesos</a:t>
            </a:r>
            <a:r>
              <a:rPr lang="en-IN" dirty="0" smtClean="0"/>
              <a:t>. </a:t>
            </a:r>
            <a:endParaRPr lang="en-IN" dirty="0"/>
          </a:p>
        </p:txBody>
      </p:sp>
    </p:spTree>
    <p:extLst>
      <p:ext uri="{BB962C8B-B14F-4D97-AF65-F5344CB8AC3E}">
        <p14:creationId xmlns:p14="http://schemas.microsoft.com/office/powerpoint/2010/main" val="1208688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676" y="426121"/>
            <a:ext cx="8911687" cy="1280890"/>
          </a:xfrm>
        </p:spPr>
        <p:txBody>
          <a:bodyPr/>
          <a:lstStyle/>
          <a:p>
            <a:r>
              <a:rPr lang="en-IN" b="1" dirty="0" smtClean="0"/>
              <a:t>Runtime Architecture of Spark Application:</a:t>
            </a:r>
            <a:endParaRPr lang="en-IN" b="1" dirty="0"/>
          </a:p>
        </p:txBody>
      </p:sp>
      <p:pic>
        <p:nvPicPr>
          <p:cNvPr id="4" name="Content Placeholder 3"/>
          <p:cNvPicPr>
            <a:picLocks noGrp="1" noChangeAspect="1"/>
          </p:cNvPicPr>
          <p:nvPr>
            <p:ph idx="1"/>
          </p:nvPr>
        </p:nvPicPr>
        <p:blipFill>
          <a:blip r:embed="rId2"/>
          <a:stretch>
            <a:fillRect/>
          </a:stretch>
        </p:blipFill>
        <p:spPr>
          <a:xfrm>
            <a:off x="2493963" y="1939660"/>
            <a:ext cx="8915400" cy="4232539"/>
          </a:xfrm>
          <a:prstGeom prst="rect">
            <a:avLst/>
          </a:prstGeom>
        </p:spPr>
      </p:pic>
    </p:spTree>
    <p:extLst>
      <p:ext uri="{BB962C8B-B14F-4D97-AF65-F5344CB8AC3E}">
        <p14:creationId xmlns:p14="http://schemas.microsoft.com/office/powerpoint/2010/main" val="1484751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3846</TotalTime>
  <Words>442</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Unicode MS</vt:lpstr>
      <vt:lpstr>Arial</vt:lpstr>
      <vt:lpstr>Century Gothic</vt:lpstr>
      <vt:lpstr>Courier New</vt:lpstr>
      <vt:lpstr>Helvetica</vt:lpstr>
      <vt:lpstr>inherit</vt:lpstr>
      <vt:lpstr>Times New Roman</vt:lpstr>
      <vt:lpstr>Wingdings 3</vt:lpstr>
      <vt:lpstr>Wisp</vt:lpstr>
      <vt:lpstr>PowerPoint Presentation</vt:lpstr>
      <vt:lpstr>Introduction</vt:lpstr>
      <vt:lpstr>All in one Solution</vt:lpstr>
      <vt:lpstr>RDD Basics</vt:lpstr>
      <vt:lpstr>RDD Creation</vt:lpstr>
      <vt:lpstr>RDD Operations</vt:lpstr>
      <vt:lpstr>Basic RDD Transformations:</vt:lpstr>
      <vt:lpstr>Apache Spark Components:</vt:lpstr>
      <vt:lpstr>Runtime Architecture of Spark Application:</vt:lpstr>
      <vt:lpstr>What Language to use:</vt:lpstr>
      <vt:lpstr>All in one Solution</vt:lpstr>
      <vt:lpstr>Spark MLlib </vt:lpstr>
      <vt:lpstr>Installation in Docker  </vt:lpstr>
      <vt:lpstr>sudo docker run -it --rm -p 8888:8888 jupyter/pyspark-notebook </vt:lpstr>
      <vt:lpstr>Using Spark Local Mode This configuration is nice for using Spark on small, local data.   1. Run the container as shown above. 2. Open a Python 2 or 3 notebook. 3. Create a SparkContext configured for local mode.  import pyspark sc = pyspark.SparkContext('local[*]') </vt:lpstr>
      <vt:lpstr>PowerPoint Presentation</vt:lpstr>
      <vt:lpstr>PowerPoint Presentation</vt:lpstr>
      <vt:lpstr>The map transformation</vt:lpstr>
      <vt:lpstr>The collect action  Basically it will get all the elements in the RDD into memory for us to work with them. For this reason it has to be used with care, specially when working with large RDDs. </vt:lpstr>
      <vt:lpstr>Sampling RDD</vt:lpstr>
      <vt:lpstr>MLlib: Classification with Logistic Regression </vt:lpstr>
      <vt:lpstr>MLlib: Decision Trees </vt:lpstr>
      <vt:lpstr>Interpreting the model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khushbu Parekh</dc:creator>
  <cp:lastModifiedBy>khushbu Parekh</cp:lastModifiedBy>
  <cp:revision>61</cp:revision>
  <dcterms:created xsi:type="dcterms:W3CDTF">2017-07-25T22:24:13Z</dcterms:created>
  <dcterms:modified xsi:type="dcterms:W3CDTF">2017-07-29T12:32:03Z</dcterms:modified>
</cp:coreProperties>
</file>