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61" r:id="rId4"/>
    <p:sldId id="270" r:id="rId5"/>
    <p:sldId id="271" r:id="rId6"/>
    <p:sldId id="272" r:id="rId7"/>
    <p:sldId id="273" r:id="rId8"/>
    <p:sldId id="275"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6247" autoAdjust="0"/>
  </p:normalViewPr>
  <p:slideViewPr>
    <p:cSldViewPr snapToGrid="0">
      <p:cViewPr varScale="1">
        <p:scale>
          <a:sx n="111" d="100"/>
          <a:sy n="111" d="100"/>
        </p:scale>
        <p:origin x="58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A4E7A-C986-4846-8D6A-6CDB53DE44DE}"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2F9699C0-47DF-4D86-97D8-431773425B35}">
      <dgm:prSet/>
      <dgm:spPr/>
      <dgm:t>
        <a:bodyPr/>
        <a:lstStyle/>
        <a:p>
          <a:r>
            <a:rPr lang="en-US"/>
            <a:t>Source of Dataset</a:t>
          </a:r>
        </a:p>
      </dgm:t>
    </dgm:pt>
    <dgm:pt modelId="{6ED64557-A533-4132-9DA2-8485C216D572}" type="parTrans" cxnId="{6ED37231-E0C8-421A-8225-B0EDB6DA6367}">
      <dgm:prSet/>
      <dgm:spPr/>
      <dgm:t>
        <a:bodyPr/>
        <a:lstStyle/>
        <a:p>
          <a:endParaRPr lang="en-US"/>
        </a:p>
      </dgm:t>
    </dgm:pt>
    <dgm:pt modelId="{243FCE2A-4368-4573-8D3A-EAE399E7B65B}" type="sibTrans" cxnId="{6ED37231-E0C8-421A-8225-B0EDB6DA6367}">
      <dgm:prSet/>
      <dgm:spPr/>
      <dgm:t>
        <a:bodyPr/>
        <a:lstStyle/>
        <a:p>
          <a:endParaRPr lang="en-US"/>
        </a:p>
      </dgm:t>
    </dgm:pt>
    <dgm:pt modelId="{48D1184D-F129-4BE4-8532-FE640CA946C5}">
      <dgm:prSet/>
      <dgm:spPr/>
      <dgm:t>
        <a:bodyPr/>
        <a:lstStyle/>
        <a:p>
          <a:r>
            <a:rPr lang="en-US"/>
            <a:t>Kaggle’s IBM Watson Marketing repository</a:t>
          </a:r>
        </a:p>
      </dgm:t>
    </dgm:pt>
    <dgm:pt modelId="{D68F8586-03E6-47E4-83EE-086FF347C02B}" type="parTrans" cxnId="{D2EB91A0-81D1-4F33-8FA6-721AA3E88BFB}">
      <dgm:prSet/>
      <dgm:spPr/>
      <dgm:t>
        <a:bodyPr/>
        <a:lstStyle/>
        <a:p>
          <a:endParaRPr lang="en-US"/>
        </a:p>
      </dgm:t>
    </dgm:pt>
    <dgm:pt modelId="{A8F3F24C-795E-42AB-A0C0-8058ED21237B}" type="sibTrans" cxnId="{D2EB91A0-81D1-4F33-8FA6-721AA3E88BFB}">
      <dgm:prSet/>
      <dgm:spPr/>
      <dgm:t>
        <a:bodyPr/>
        <a:lstStyle/>
        <a:p>
          <a:endParaRPr lang="en-US"/>
        </a:p>
      </dgm:t>
    </dgm:pt>
    <dgm:pt modelId="{09F12E9A-38E8-43C2-8C43-7B0114315875}">
      <dgm:prSet/>
      <dgm:spPr/>
      <dgm:t>
        <a:bodyPr/>
        <a:lstStyle/>
        <a:p>
          <a:r>
            <a:rPr lang="en-US"/>
            <a:t>Customer Records</a:t>
          </a:r>
        </a:p>
      </dgm:t>
    </dgm:pt>
    <dgm:pt modelId="{2AC40F14-0D71-4C3C-B6C6-4DB3E60EB052}" type="parTrans" cxnId="{A33F7F5D-2C03-4C20-A661-50447BD01305}">
      <dgm:prSet/>
      <dgm:spPr/>
      <dgm:t>
        <a:bodyPr/>
        <a:lstStyle/>
        <a:p>
          <a:endParaRPr lang="en-US"/>
        </a:p>
      </dgm:t>
    </dgm:pt>
    <dgm:pt modelId="{BEF78172-B43C-462A-BCDD-25F61410B083}" type="sibTrans" cxnId="{A33F7F5D-2C03-4C20-A661-50447BD01305}">
      <dgm:prSet/>
      <dgm:spPr/>
      <dgm:t>
        <a:bodyPr/>
        <a:lstStyle/>
        <a:p>
          <a:endParaRPr lang="en-US"/>
        </a:p>
      </dgm:t>
    </dgm:pt>
    <dgm:pt modelId="{BEECD43B-689C-4142-8AFD-CA899CDEF94A}">
      <dgm:prSet/>
      <dgm:spPr/>
      <dgm:t>
        <a:bodyPr/>
        <a:lstStyle/>
        <a:p>
          <a:r>
            <a:rPr lang="en-US"/>
            <a:t>Over 10,000 records</a:t>
          </a:r>
        </a:p>
      </dgm:t>
    </dgm:pt>
    <dgm:pt modelId="{76801BDF-B103-4217-AFA9-6D021F8E3797}" type="parTrans" cxnId="{3F431841-3849-423C-BA5E-3781916B17F8}">
      <dgm:prSet/>
      <dgm:spPr/>
      <dgm:t>
        <a:bodyPr/>
        <a:lstStyle/>
        <a:p>
          <a:endParaRPr lang="en-US"/>
        </a:p>
      </dgm:t>
    </dgm:pt>
    <dgm:pt modelId="{91876C3D-9D0D-405B-9457-D5BEDF209E39}" type="sibTrans" cxnId="{3F431841-3849-423C-BA5E-3781916B17F8}">
      <dgm:prSet/>
      <dgm:spPr/>
      <dgm:t>
        <a:bodyPr/>
        <a:lstStyle/>
        <a:p>
          <a:endParaRPr lang="en-US"/>
        </a:p>
      </dgm:t>
    </dgm:pt>
    <dgm:pt modelId="{01219F20-AD67-43D1-9D4B-D5C3F12C0338}">
      <dgm:prSet/>
      <dgm:spPr/>
      <dgm:t>
        <a:bodyPr/>
        <a:lstStyle/>
        <a:p>
          <a:r>
            <a:rPr lang="en-US"/>
            <a:t>Attributes Included</a:t>
          </a:r>
        </a:p>
      </dgm:t>
    </dgm:pt>
    <dgm:pt modelId="{8CF75710-D965-44CB-B56E-1C62D6EC1144}" type="parTrans" cxnId="{C0CD753D-2DC5-47E4-BA89-29BD730C2858}">
      <dgm:prSet/>
      <dgm:spPr/>
      <dgm:t>
        <a:bodyPr/>
        <a:lstStyle/>
        <a:p>
          <a:endParaRPr lang="en-US"/>
        </a:p>
      </dgm:t>
    </dgm:pt>
    <dgm:pt modelId="{87548AA4-929E-4C35-8423-B972D31AE2F1}" type="sibTrans" cxnId="{C0CD753D-2DC5-47E4-BA89-29BD730C2858}">
      <dgm:prSet/>
      <dgm:spPr/>
      <dgm:t>
        <a:bodyPr/>
        <a:lstStyle/>
        <a:p>
          <a:endParaRPr lang="en-US"/>
        </a:p>
      </dgm:t>
    </dgm:pt>
    <dgm:pt modelId="{39BC8616-6B43-4F12-B0BE-4908E684DF26}">
      <dgm:prSet/>
      <dgm:spPr/>
      <dgm:t>
        <a:bodyPr/>
        <a:lstStyle/>
        <a:p>
          <a:r>
            <a:rPr lang="en-US"/>
            <a:t>Demographic details (e.g., gender, marital status)</a:t>
          </a:r>
        </a:p>
      </dgm:t>
    </dgm:pt>
    <dgm:pt modelId="{116A5464-A179-45B9-8B00-137563FAC13F}" type="parTrans" cxnId="{486009F6-1F73-4D37-AB7E-483467152EB0}">
      <dgm:prSet/>
      <dgm:spPr/>
      <dgm:t>
        <a:bodyPr/>
        <a:lstStyle/>
        <a:p>
          <a:endParaRPr lang="en-US"/>
        </a:p>
      </dgm:t>
    </dgm:pt>
    <dgm:pt modelId="{CDC1472A-69DC-41EF-A261-018B876583B0}" type="sibTrans" cxnId="{486009F6-1F73-4D37-AB7E-483467152EB0}">
      <dgm:prSet/>
      <dgm:spPr/>
      <dgm:t>
        <a:bodyPr/>
        <a:lstStyle/>
        <a:p>
          <a:endParaRPr lang="en-US"/>
        </a:p>
      </dgm:t>
    </dgm:pt>
    <dgm:pt modelId="{6D3CD15E-6E07-483E-8FAB-6113A3EDB3F9}">
      <dgm:prSet/>
      <dgm:spPr/>
      <dgm:t>
        <a:bodyPr/>
        <a:lstStyle/>
        <a:p>
          <a:r>
            <a:rPr lang="en-US"/>
            <a:t>Vehicle information</a:t>
          </a:r>
        </a:p>
      </dgm:t>
    </dgm:pt>
    <dgm:pt modelId="{E93BC137-CC32-4E1E-B99F-8601B795B63F}" type="parTrans" cxnId="{85854A22-A707-4B8C-A728-65CE17BF8262}">
      <dgm:prSet/>
      <dgm:spPr/>
      <dgm:t>
        <a:bodyPr/>
        <a:lstStyle/>
        <a:p>
          <a:endParaRPr lang="en-US"/>
        </a:p>
      </dgm:t>
    </dgm:pt>
    <dgm:pt modelId="{34C25360-A5D0-46D8-AAB8-32645F1E41C5}" type="sibTrans" cxnId="{85854A22-A707-4B8C-A728-65CE17BF8262}">
      <dgm:prSet/>
      <dgm:spPr/>
      <dgm:t>
        <a:bodyPr/>
        <a:lstStyle/>
        <a:p>
          <a:endParaRPr lang="en-US"/>
        </a:p>
      </dgm:t>
    </dgm:pt>
    <dgm:pt modelId="{630407A7-CE61-431A-A1E7-7F921041C52A}">
      <dgm:prSet/>
      <dgm:spPr/>
      <dgm:t>
        <a:bodyPr/>
        <a:lstStyle/>
        <a:p>
          <a:r>
            <a:rPr lang="en-US"/>
            <a:t>Policy types</a:t>
          </a:r>
        </a:p>
      </dgm:t>
    </dgm:pt>
    <dgm:pt modelId="{C6D77464-9F6C-499C-A552-045174631843}" type="parTrans" cxnId="{C790B3C8-81DB-4DB8-800C-785DA0E089DD}">
      <dgm:prSet/>
      <dgm:spPr/>
      <dgm:t>
        <a:bodyPr/>
        <a:lstStyle/>
        <a:p>
          <a:endParaRPr lang="en-US"/>
        </a:p>
      </dgm:t>
    </dgm:pt>
    <dgm:pt modelId="{DCDB2858-3796-4346-A125-3E3802F8520E}" type="sibTrans" cxnId="{C790B3C8-81DB-4DB8-800C-785DA0E089DD}">
      <dgm:prSet/>
      <dgm:spPr/>
      <dgm:t>
        <a:bodyPr/>
        <a:lstStyle/>
        <a:p>
          <a:endParaRPr lang="en-US"/>
        </a:p>
      </dgm:t>
    </dgm:pt>
    <dgm:pt modelId="{CE995E21-67C6-43D6-B85A-D00B00AEDC3F}">
      <dgm:prSet/>
      <dgm:spPr/>
      <dgm:t>
        <a:bodyPr/>
        <a:lstStyle/>
        <a:p>
          <a:r>
            <a:rPr lang="en-US"/>
            <a:t>Sales channel performance</a:t>
          </a:r>
        </a:p>
      </dgm:t>
    </dgm:pt>
    <dgm:pt modelId="{3274FE55-23BC-4D9C-8D65-2EF47AAF98AC}" type="parTrans" cxnId="{87E79B07-4311-4EF0-98BF-4CE1E6989CAB}">
      <dgm:prSet/>
      <dgm:spPr/>
      <dgm:t>
        <a:bodyPr/>
        <a:lstStyle/>
        <a:p>
          <a:endParaRPr lang="en-US"/>
        </a:p>
      </dgm:t>
    </dgm:pt>
    <dgm:pt modelId="{7B25DF6A-FB7B-4CA2-9471-4370B5BE23A4}" type="sibTrans" cxnId="{87E79B07-4311-4EF0-98BF-4CE1E6989CAB}">
      <dgm:prSet/>
      <dgm:spPr/>
      <dgm:t>
        <a:bodyPr/>
        <a:lstStyle/>
        <a:p>
          <a:endParaRPr lang="en-US"/>
        </a:p>
      </dgm:t>
    </dgm:pt>
    <dgm:pt modelId="{176B7FF4-0265-4354-BF8F-76F23EAA1994}">
      <dgm:prSet/>
      <dgm:spPr/>
      <dgm:t>
        <a:bodyPr/>
        <a:lstStyle/>
        <a:p>
          <a:r>
            <a:rPr lang="en-US"/>
            <a:t>Target Variable</a:t>
          </a:r>
        </a:p>
      </dgm:t>
    </dgm:pt>
    <dgm:pt modelId="{B0C039C0-FBBA-4D5D-8E43-AC97D2948919}" type="parTrans" cxnId="{53F0AD8E-5810-46A0-9B35-14D1F8F9AD43}">
      <dgm:prSet/>
      <dgm:spPr/>
      <dgm:t>
        <a:bodyPr/>
        <a:lstStyle/>
        <a:p>
          <a:endParaRPr lang="en-US"/>
        </a:p>
      </dgm:t>
    </dgm:pt>
    <dgm:pt modelId="{3063E08E-DD95-4790-BA5C-CE5BBA70D3C0}" type="sibTrans" cxnId="{53F0AD8E-5810-46A0-9B35-14D1F8F9AD43}">
      <dgm:prSet/>
      <dgm:spPr/>
      <dgm:t>
        <a:bodyPr/>
        <a:lstStyle/>
        <a:p>
          <a:endParaRPr lang="en-US"/>
        </a:p>
      </dgm:t>
    </dgm:pt>
    <dgm:pt modelId="{2F6DB8DF-DAA0-466B-9C32-85AF904900D6}">
      <dgm:prSet/>
      <dgm:spPr/>
      <dgm:t>
        <a:bodyPr/>
        <a:lstStyle/>
        <a:p>
          <a:r>
            <a:rPr lang="en-US"/>
            <a:t>Customer Lifetime Value</a:t>
          </a:r>
        </a:p>
      </dgm:t>
    </dgm:pt>
    <dgm:pt modelId="{AD9887BF-4877-4879-93C0-F983EECC3414}" type="parTrans" cxnId="{9B73337C-12AC-46E2-B2BF-19BCD6541F1F}">
      <dgm:prSet/>
      <dgm:spPr/>
      <dgm:t>
        <a:bodyPr/>
        <a:lstStyle/>
        <a:p>
          <a:endParaRPr lang="en-US"/>
        </a:p>
      </dgm:t>
    </dgm:pt>
    <dgm:pt modelId="{5DB01080-3CBE-429B-9F85-A706D9EC3D96}" type="sibTrans" cxnId="{9B73337C-12AC-46E2-B2BF-19BCD6541F1F}">
      <dgm:prSet/>
      <dgm:spPr/>
      <dgm:t>
        <a:bodyPr/>
        <a:lstStyle/>
        <a:p>
          <a:endParaRPr lang="en-US"/>
        </a:p>
      </dgm:t>
    </dgm:pt>
    <dgm:pt modelId="{622DCEF2-B737-4136-BFD1-FEE4883F9FB4}">
      <dgm:prSet/>
      <dgm:spPr/>
      <dgm:t>
        <a:bodyPr/>
        <a:lstStyle/>
        <a:p>
          <a:r>
            <a:rPr lang="en-US"/>
            <a:t>Pre-calculated for training predictive models</a:t>
          </a:r>
        </a:p>
      </dgm:t>
    </dgm:pt>
    <dgm:pt modelId="{733CFC08-1F2D-48E0-ACA9-762121998020}" type="parTrans" cxnId="{020604DB-CA05-488D-91C3-9FD5040CF41E}">
      <dgm:prSet/>
      <dgm:spPr/>
      <dgm:t>
        <a:bodyPr/>
        <a:lstStyle/>
        <a:p>
          <a:endParaRPr lang="en-US"/>
        </a:p>
      </dgm:t>
    </dgm:pt>
    <dgm:pt modelId="{4B3D8ACA-B755-4B7B-B89F-7FDB43F5B707}" type="sibTrans" cxnId="{020604DB-CA05-488D-91C3-9FD5040CF41E}">
      <dgm:prSet/>
      <dgm:spPr/>
      <dgm:t>
        <a:bodyPr/>
        <a:lstStyle/>
        <a:p>
          <a:endParaRPr lang="en-US"/>
        </a:p>
      </dgm:t>
    </dgm:pt>
    <dgm:pt modelId="{A2BF7543-9FDD-43AD-B406-2476C89D1B55}" type="pres">
      <dgm:prSet presAssocID="{795A4E7A-C986-4846-8D6A-6CDB53DE44DE}" presName="linear" presStyleCnt="0">
        <dgm:presLayoutVars>
          <dgm:dir/>
          <dgm:animLvl val="lvl"/>
          <dgm:resizeHandles val="exact"/>
        </dgm:presLayoutVars>
      </dgm:prSet>
      <dgm:spPr/>
    </dgm:pt>
    <dgm:pt modelId="{833114F0-CF34-4515-9CC8-CE3698165381}" type="pres">
      <dgm:prSet presAssocID="{2F9699C0-47DF-4D86-97D8-431773425B35}" presName="parentLin" presStyleCnt="0"/>
      <dgm:spPr/>
    </dgm:pt>
    <dgm:pt modelId="{F1CCAD18-A797-41BF-B6E6-450697A88A01}" type="pres">
      <dgm:prSet presAssocID="{2F9699C0-47DF-4D86-97D8-431773425B35}" presName="parentLeftMargin" presStyleLbl="node1" presStyleIdx="0" presStyleCnt="4"/>
      <dgm:spPr/>
    </dgm:pt>
    <dgm:pt modelId="{2A94CE6A-C1EC-42D5-8BC6-90811487AA58}" type="pres">
      <dgm:prSet presAssocID="{2F9699C0-47DF-4D86-97D8-431773425B35}" presName="parentText" presStyleLbl="node1" presStyleIdx="0" presStyleCnt="4">
        <dgm:presLayoutVars>
          <dgm:chMax val="0"/>
          <dgm:bulletEnabled val="1"/>
        </dgm:presLayoutVars>
      </dgm:prSet>
      <dgm:spPr/>
    </dgm:pt>
    <dgm:pt modelId="{38AFA15B-B6DA-494F-AE07-9A4C393C6810}" type="pres">
      <dgm:prSet presAssocID="{2F9699C0-47DF-4D86-97D8-431773425B35}" presName="negativeSpace" presStyleCnt="0"/>
      <dgm:spPr/>
    </dgm:pt>
    <dgm:pt modelId="{643C884A-ECD7-4AEE-85FD-9ACD8ACE447F}" type="pres">
      <dgm:prSet presAssocID="{2F9699C0-47DF-4D86-97D8-431773425B35}" presName="childText" presStyleLbl="conFgAcc1" presStyleIdx="0" presStyleCnt="4">
        <dgm:presLayoutVars>
          <dgm:bulletEnabled val="1"/>
        </dgm:presLayoutVars>
      </dgm:prSet>
      <dgm:spPr/>
    </dgm:pt>
    <dgm:pt modelId="{1B1304EB-F9BD-4136-A929-96AEABD432D4}" type="pres">
      <dgm:prSet presAssocID="{243FCE2A-4368-4573-8D3A-EAE399E7B65B}" presName="spaceBetweenRectangles" presStyleCnt="0"/>
      <dgm:spPr/>
    </dgm:pt>
    <dgm:pt modelId="{B2D86342-AA2E-4E3B-B6B0-A3B3AE159B29}" type="pres">
      <dgm:prSet presAssocID="{09F12E9A-38E8-43C2-8C43-7B0114315875}" presName="parentLin" presStyleCnt="0"/>
      <dgm:spPr/>
    </dgm:pt>
    <dgm:pt modelId="{007BDEA1-91A3-416F-B940-7F0A3ABEC6ED}" type="pres">
      <dgm:prSet presAssocID="{09F12E9A-38E8-43C2-8C43-7B0114315875}" presName="parentLeftMargin" presStyleLbl="node1" presStyleIdx="0" presStyleCnt="4"/>
      <dgm:spPr/>
    </dgm:pt>
    <dgm:pt modelId="{15065DF1-A243-4DF8-BF3D-2E5841BAC2A5}" type="pres">
      <dgm:prSet presAssocID="{09F12E9A-38E8-43C2-8C43-7B0114315875}" presName="parentText" presStyleLbl="node1" presStyleIdx="1" presStyleCnt="4">
        <dgm:presLayoutVars>
          <dgm:chMax val="0"/>
          <dgm:bulletEnabled val="1"/>
        </dgm:presLayoutVars>
      </dgm:prSet>
      <dgm:spPr/>
    </dgm:pt>
    <dgm:pt modelId="{5B07B401-E30E-4A9E-99FE-1B7E1974DADD}" type="pres">
      <dgm:prSet presAssocID="{09F12E9A-38E8-43C2-8C43-7B0114315875}" presName="negativeSpace" presStyleCnt="0"/>
      <dgm:spPr/>
    </dgm:pt>
    <dgm:pt modelId="{F60358CB-F238-48F5-83D2-601AA9AA8375}" type="pres">
      <dgm:prSet presAssocID="{09F12E9A-38E8-43C2-8C43-7B0114315875}" presName="childText" presStyleLbl="conFgAcc1" presStyleIdx="1" presStyleCnt="4">
        <dgm:presLayoutVars>
          <dgm:bulletEnabled val="1"/>
        </dgm:presLayoutVars>
      </dgm:prSet>
      <dgm:spPr/>
    </dgm:pt>
    <dgm:pt modelId="{7FC421C4-E040-4648-92F8-52AB4132DB5F}" type="pres">
      <dgm:prSet presAssocID="{BEF78172-B43C-462A-BCDD-25F61410B083}" presName="spaceBetweenRectangles" presStyleCnt="0"/>
      <dgm:spPr/>
    </dgm:pt>
    <dgm:pt modelId="{360B798E-8BF1-4A10-83BE-C96F50AF39D1}" type="pres">
      <dgm:prSet presAssocID="{01219F20-AD67-43D1-9D4B-D5C3F12C0338}" presName="parentLin" presStyleCnt="0"/>
      <dgm:spPr/>
    </dgm:pt>
    <dgm:pt modelId="{95CC6C0E-815C-4A05-B425-1A9CF6A08098}" type="pres">
      <dgm:prSet presAssocID="{01219F20-AD67-43D1-9D4B-D5C3F12C0338}" presName="parentLeftMargin" presStyleLbl="node1" presStyleIdx="1" presStyleCnt="4"/>
      <dgm:spPr/>
    </dgm:pt>
    <dgm:pt modelId="{99CED125-423D-40A9-9E9F-46B508085C9C}" type="pres">
      <dgm:prSet presAssocID="{01219F20-AD67-43D1-9D4B-D5C3F12C0338}" presName="parentText" presStyleLbl="node1" presStyleIdx="2" presStyleCnt="4">
        <dgm:presLayoutVars>
          <dgm:chMax val="0"/>
          <dgm:bulletEnabled val="1"/>
        </dgm:presLayoutVars>
      </dgm:prSet>
      <dgm:spPr/>
    </dgm:pt>
    <dgm:pt modelId="{7C10C724-4869-49F1-9E49-17392D3B1598}" type="pres">
      <dgm:prSet presAssocID="{01219F20-AD67-43D1-9D4B-D5C3F12C0338}" presName="negativeSpace" presStyleCnt="0"/>
      <dgm:spPr/>
    </dgm:pt>
    <dgm:pt modelId="{CB507D0B-BE7D-4534-B86F-113117A3A2B2}" type="pres">
      <dgm:prSet presAssocID="{01219F20-AD67-43D1-9D4B-D5C3F12C0338}" presName="childText" presStyleLbl="conFgAcc1" presStyleIdx="2" presStyleCnt="4">
        <dgm:presLayoutVars>
          <dgm:bulletEnabled val="1"/>
        </dgm:presLayoutVars>
      </dgm:prSet>
      <dgm:spPr/>
    </dgm:pt>
    <dgm:pt modelId="{DB00E397-82A9-4787-90E3-F65E916952E4}" type="pres">
      <dgm:prSet presAssocID="{87548AA4-929E-4C35-8423-B972D31AE2F1}" presName="spaceBetweenRectangles" presStyleCnt="0"/>
      <dgm:spPr/>
    </dgm:pt>
    <dgm:pt modelId="{835B3B97-6803-4B51-B44A-04998539BAC1}" type="pres">
      <dgm:prSet presAssocID="{176B7FF4-0265-4354-BF8F-76F23EAA1994}" presName="parentLin" presStyleCnt="0"/>
      <dgm:spPr/>
    </dgm:pt>
    <dgm:pt modelId="{01734C1D-3266-4C96-8CBD-3661D12A2779}" type="pres">
      <dgm:prSet presAssocID="{176B7FF4-0265-4354-BF8F-76F23EAA1994}" presName="parentLeftMargin" presStyleLbl="node1" presStyleIdx="2" presStyleCnt="4"/>
      <dgm:spPr/>
    </dgm:pt>
    <dgm:pt modelId="{6E8C875B-D79A-4A2C-9064-ABE9DF300268}" type="pres">
      <dgm:prSet presAssocID="{176B7FF4-0265-4354-BF8F-76F23EAA1994}" presName="parentText" presStyleLbl="node1" presStyleIdx="3" presStyleCnt="4">
        <dgm:presLayoutVars>
          <dgm:chMax val="0"/>
          <dgm:bulletEnabled val="1"/>
        </dgm:presLayoutVars>
      </dgm:prSet>
      <dgm:spPr/>
    </dgm:pt>
    <dgm:pt modelId="{A74F632D-B615-47E6-A032-FA7EC879EBF4}" type="pres">
      <dgm:prSet presAssocID="{176B7FF4-0265-4354-BF8F-76F23EAA1994}" presName="negativeSpace" presStyleCnt="0"/>
      <dgm:spPr/>
    </dgm:pt>
    <dgm:pt modelId="{CAF2A683-0F77-47DF-B8D6-04703C2D2E97}" type="pres">
      <dgm:prSet presAssocID="{176B7FF4-0265-4354-BF8F-76F23EAA1994}" presName="childText" presStyleLbl="conFgAcc1" presStyleIdx="3" presStyleCnt="4">
        <dgm:presLayoutVars>
          <dgm:bulletEnabled val="1"/>
        </dgm:presLayoutVars>
      </dgm:prSet>
      <dgm:spPr/>
    </dgm:pt>
  </dgm:ptLst>
  <dgm:cxnLst>
    <dgm:cxn modelId="{87E79B07-4311-4EF0-98BF-4CE1E6989CAB}" srcId="{01219F20-AD67-43D1-9D4B-D5C3F12C0338}" destId="{CE995E21-67C6-43D6-B85A-D00B00AEDC3F}" srcOrd="3" destOrd="0" parTransId="{3274FE55-23BC-4D9C-8D65-2EF47AAF98AC}" sibTransId="{7B25DF6A-FB7B-4CA2-9471-4370B5BE23A4}"/>
    <dgm:cxn modelId="{D6926521-16A2-4E8F-B80C-61F2EB2CF50C}" type="presOf" srcId="{48D1184D-F129-4BE4-8532-FE640CA946C5}" destId="{643C884A-ECD7-4AEE-85FD-9ACD8ACE447F}" srcOrd="0" destOrd="0" presId="urn:microsoft.com/office/officeart/2005/8/layout/list1"/>
    <dgm:cxn modelId="{85854A22-A707-4B8C-A728-65CE17BF8262}" srcId="{01219F20-AD67-43D1-9D4B-D5C3F12C0338}" destId="{6D3CD15E-6E07-483E-8FAB-6113A3EDB3F9}" srcOrd="1" destOrd="0" parTransId="{E93BC137-CC32-4E1E-B99F-8601B795B63F}" sibTransId="{34C25360-A5D0-46D8-AAB8-32645F1E41C5}"/>
    <dgm:cxn modelId="{6ED37231-E0C8-421A-8225-B0EDB6DA6367}" srcId="{795A4E7A-C986-4846-8D6A-6CDB53DE44DE}" destId="{2F9699C0-47DF-4D86-97D8-431773425B35}" srcOrd="0" destOrd="0" parTransId="{6ED64557-A533-4132-9DA2-8485C216D572}" sibTransId="{243FCE2A-4368-4573-8D3A-EAE399E7B65B}"/>
    <dgm:cxn modelId="{8E3D8232-1F2A-4B5F-A533-C6D48E9A5D8E}" type="presOf" srcId="{09F12E9A-38E8-43C2-8C43-7B0114315875}" destId="{15065DF1-A243-4DF8-BF3D-2E5841BAC2A5}" srcOrd="1" destOrd="0" presId="urn:microsoft.com/office/officeart/2005/8/layout/list1"/>
    <dgm:cxn modelId="{0FF60A3A-9A1B-42BC-831D-A76D10E23275}" type="presOf" srcId="{630407A7-CE61-431A-A1E7-7F921041C52A}" destId="{CB507D0B-BE7D-4534-B86F-113117A3A2B2}" srcOrd="0" destOrd="2" presId="urn:microsoft.com/office/officeart/2005/8/layout/list1"/>
    <dgm:cxn modelId="{C0CD753D-2DC5-47E4-BA89-29BD730C2858}" srcId="{795A4E7A-C986-4846-8D6A-6CDB53DE44DE}" destId="{01219F20-AD67-43D1-9D4B-D5C3F12C0338}" srcOrd="2" destOrd="0" parTransId="{8CF75710-D965-44CB-B56E-1C62D6EC1144}" sibTransId="{87548AA4-929E-4C35-8423-B972D31AE2F1}"/>
    <dgm:cxn modelId="{A33F7F5D-2C03-4C20-A661-50447BD01305}" srcId="{795A4E7A-C986-4846-8D6A-6CDB53DE44DE}" destId="{09F12E9A-38E8-43C2-8C43-7B0114315875}" srcOrd="1" destOrd="0" parTransId="{2AC40F14-0D71-4C3C-B6C6-4DB3E60EB052}" sibTransId="{BEF78172-B43C-462A-BCDD-25F61410B083}"/>
    <dgm:cxn modelId="{3F431841-3849-423C-BA5E-3781916B17F8}" srcId="{09F12E9A-38E8-43C2-8C43-7B0114315875}" destId="{BEECD43B-689C-4142-8AFD-CA899CDEF94A}" srcOrd="0" destOrd="0" parTransId="{76801BDF-B103-4217-AFA9-6D021F8E3797}" sibTransId="{91876C3D-9D0D-405B-9457-D5BEDF209E39}"/>
    <dgm:cxn modelId="{7DAA2F56-1D93-4059-9C21-4B280650FA1E}" type="presOf" srcId="{2F6DB8DF-DAA0-466B-9C32-85AF904900D6}" destId="{CAF2A683-0F77-47DF-B8D6-04703C2D2E97}" srcOrd="0" destOrd="0" presId="urn:microsoft.com/office/officeart/2005/8/layout/list1"/>
    <dgm:cxn modelId="{9B73337C-12AC-46E2-B2BF-19BCD6541F1F}" srcId="{176B7FF4-0265-4354-BF8F-76F23EAA1994}" destId="{2F6DB8DF-DAA0-466B-9C32-85AF904900D6}" srcOrd="0" destOrd="0" parTransId="{AD9887BF-4877-4879-93C0-F983EECC3414}" sibTransId="{5DB01080-3CBE-429B-9F85-A706D9EC3D96}"/>
    <dgm:cxn modelId="{323F3E81-725F-4BC2-B559-26ABAFFF0DB2}" type="presOf" srcId="{BEECD43B-689C-4142-8AFD-CA899CDEF94A}" destId="{F60358CB-F238-48F5-83D2-601AA9AA8375}" srcOrd="0" destOrd="0" presId="urn:microsoft.com/office/officeart/2005/8/layout/list1"/>
    <dgm:cxn modelId="{61F03C8B-8050-4493-9911-2A3397A36330}" type="presOf" srcId="{795A4E7A-C986-4846-8D6A-6CDB53DE44DE}" destId="{A2BF7543-9FDD-43AD-B406-2476C89D1B55}" srcOrd="0" destOrd="0" presId="urn:microsoft.com/office/officeart/2005/8/layout/list1"/>
    <dgm:cxn modelId="{53F0AD8E-5810-46A0-9B35-14D1F8F9AD43}" srcId="{795A4E7A-C986-4846-8D6A-6CDB53DE44DE}" destId="{176B7FF4-0265-4354-BF8F-76F23EAA1994}" srcOrd="3" destOrd="0" parTransId="{B0C039C0-FBBA-4D5D-8E43-AC97D2948919}" sibTransId="{3063E08E-DD95-4790-BA5C-CE5BBA70D3C0}"/>
    <dgm:cxn modelId="{39FC5796-4012-49B7-928C-90FEB4F1092F}" type="presOf" srcId="{01219F20-AD67-43D1-9D4B-D5C3F12C0338}" destId="{99CED125-423D-40A9-9E9F-46B508085C9C}" srcOrd="1" destOrd="0" presId="urn:microsoft.com/office/officeart/2005/8/layout/list1"/>
    <dgm:cxn modelId="{9E382C97-E6A0-45CD-8DC6-473D098DE943}" type="presOf" srcId="{6D3CD15E-6E07-483E-8FAB-6113A3EDB3F9}" destId="{CB507D0B-BE7D-4534-B86F-113117A3A2B2}" srcOrd="0" destOrd="1" presId="urn:microsoft.com/office/officeart/2005/8/layout/list1"/>
    <dgm:cxn modelId="{5463079A-46E5-4459-AA14-DD99AAB25418}" type="presOf" srcId="{09F12E9A-38E8-43C2-8C43-7B0114315875}" destId="{007BDEA1-91A3-416F-B940-7F0A3ABEC6ED}" srcOrd="0" destOrd="0" presId="urn:microsoft.com/office/officeart/2005/8/layout/list1"/>
    <dgm:cxn modelId="{8E83E49D-B628-4566-A726-123FC57FD9CB}" type="presOf" srcId="{CE995E21-67C6-43D6-B85A-D00B00AEDC3F}" destId="{CB507D0B-BE7D-4534-B86F-113117A3A2B2}" srcOrd="0" destOrd="3" presId="urn:microsoft.com/office/officeart/2005/8/layout/list1"/>
    <dgm:cxn modelId="{D2EB91A0-81D1-4F33-8FA6-721AA3E88BFB}" srcId="{2F9699C0-47DF-4D86-97D8-431773425B35}" destId="{48D1184D-F129-4BE4-8532-FE640CA946C5}" srcOrd="0" destOrd="0" parTransId="{D68F8586-03E6-47E4-83EE-086FF347C02B}" sibTransId="{A8F3F24C-795E-42AB-A0C0-8058ED21237B}"/>
    <dgm:cxn modelId="{6FDDDDB1-F7BA-45BE-A464-AF08253420AF}" type="presOf" srcId="{01219F20-AD67-43D1-9D4B-D5C3F12C0338}" destId="{95CC6C0E-815C-4A05-B425-1A9CF6A08098}" srcOrd="0" destOrd="0" presId="urn:microsoft.com/office/officeart/2005/8/layout/list1"/>
    <dgm:cxn modelId="{5CC084C8-EE0E-420E-B9C4-C56E41398D87}" type="presOf" srcId="{2F9699C0-47DF-4D86-97D8-431773425B35}" destId="{2A94CE6A-C1EC-42D5-8BC6-90811487AA58}" srcOrd="1" destOrd="0" presId="urn:microsoft.com/office/officeart/2005/8/layout/list1"/>
    <dgm:cxn modelId="{C790B3C8-81DB-4DB8-800C-785DA0E089DD}" srcId="{01219F20-AD67-43D1-9D4B-D5C3F12C0338}" destId="{630407A7-CE61-431A-A1E7-7F921041C52A}" srcOrd="2" destOrd="0" parTransId="{C6D77464-9F6C-499C-A552-045174631843}" sibTransId="{DCDB2858-3796-4346-A125-3E3802F8520E}"/>
    <dgm:cxn modelId="{020604DB-CA05-488D-91C3-9FD5040CF41E}" srcId="{176B7FF4-0265-4354-BF8F-76F23EAA1994}" destId="{622DCEF2-B737-4136-BFD1-FEE4883F9FB4}" srcOrd="1" destOrd="0" parTransId="{733CFC08-1F2D-48E0-ACA9-762121998020}" sibTransId="{4B3D8ACA-B755-4B7B-B89F-7FDB43F5B707}"/>
    <dgm:cxn modelId="{816A4FDD-2ED6-4D3F-AA19-02545D6ED216}" type="presOf" srcId="{2F9699C0-47DF-4D86-97D8-431773425B35}" destId="{F1CCAD18-A797-41BF-B6E6-450697A88A01}" srcOrd="0" destOrd="0" presId="urn:microsoft.com/office/officeart/2005/8/layout/list1"/>
    <dgm:cxn modelId="{AEE8FAE9-7438-4D30-BC73-1B4D7F76071F}" type="presOf" srcId="{176B7FF4-0265-4354-BF8F-76F23EAA1994}" destId="{6E8C875B-D79A-4A2C-9064-ABE9DF300268}" srcOrd="1" destOrd="0" presId="urn:microsoft.com/office/officeart/2005/8/layout/list1"/>
    <dgm:cxn modelId="{5B205FEB-87D6-48ED-8F43-470A31FE2E52}" type="presOf" srcId="{622DCEF2-B737-4136-BFD1-FEE4883F9FB4}" destId="{CAF2A683-0F77-47DF-B8D6-04703C2D2E97}" srcOrd="0" destOrd="1" presId="urn:microsoft.com/office/officeart/2005/8/layout/list1"/>
    <dgm:cxn modelId="{D0F1FCEB-A345-4DC0-B0B2-8DFA883CBF7D}" type="presOf" srcId="{39BC8616-6B43-4F12-B0BE-4908E684DF26}" destId="{CB507D0B-BE7D-4534-B86F-113117A3A2B2}" srcOrd="0" destOrd="0" presId="urn:microsoft.com/office/officeart/2005/8/layout/list1"/>
    <dgm:cxn modelId="{486009F6-1F73-4D37-AB7E-483467152EB0}" srcId="{01219F20-AD67-43D1-9D4B-D5C3F12C0338}" destId="{39BC8616-6B43-4F12-B0BE-4908E684DF26}" srcOrd="0" destOrd="0" parTransId="{116A5464-A179-45B9-8B00-137563FAC13F}" sibTransId="{CDC1472A-69DC-41EF-A261-018B876583B0}"/>
    <dgm:cxn modelId="{5CD81DFF-56ED-49DC-AA2B-6C34B225531F}" type="presOf" srcId="{176B7FF4-0265-4354-BF8F-76F23EAA1994}" destId="{01734C1D-3266-4C96-8CBD-3661D12A2779}" srcOrd="0" destOrd="0" presId="urn:microsoft.com/office/officeart/2005/8/layout/list1"/>
    <dgm:cxn modelId="{9661C9CC-CB54-4EE3-B0D3-AD77607AC900}" type="presParOf" srcId="{A2BF7543-9FDD-43AD-B406-2476C89D1B55}" destId="{833114F0-CF34-4515-9CC8-CE3698165381}" srcOrd="0" destOrd="0" presId="urn:microsoft.com/office/officeart/2005/8/layout/list1"/>
    <dgm:cxn modelId="{1E030AE6-2B55-4565-9F0D-7BA70241DB13}" type="presParOf" srcId="{833114F0-CF34-4515-9CC8-CE3698165381}" destId="{F1CCAD18-A797-41BF-B6E6-450697A88A01}" srcOrd="0" destOrd="0" presId="urn:microsoft.com/office/officeart/2005/8/layout/list1"/>
    <dgm:cxn modelId="{EA6E51C7-A403-4190-8C46-8D6F43D7131A}" type="presParOf" srcId="{833114F0-CF34-4515-9CC8-CE3698165381}" destId="{2A94CE6A-C1EC-42D5-8BC6-90811487AA58}" srcOrd="1" destOrd="0" presId="urn:microsoft.com/office/officeart/2005/8/layout/list1"/>
    <dgm:cxn modelId="{2F6753E2-3B77-4A8E-A21A-49C6FA5A205E}" type="presParOf" srcId="{A2BF7543-9FDD-43AD-B406-2476C89D1B55}" destId="{38AFA15B-B6DA-494F-AE07-9A4C393C6810}" srcOrd="1" destOrd="0" presId="urn:microsoft.com/office/officeart/2005/8/layout/list1"/>
    <dgm:cxn modelId="{3D87B2C0-9D3A-44B8-AB6D-F913A9F7CC6D}" type="presParOf" srcId="{A2BF7543-9FDD-43AD-B406-2476C89D1B55}" destId="{643C884A-ECD7-4AEE-85FD-9ACD8ACE447F}" srcOrd="2" destOrd="0" presId="urn:microsoft.com/office/officeart/2005/8/layout/list1"/>
    <dgm:cxn modelId="{49BA83E6-903E-4B2A-B1F0-E7D9723A4445}" type="presParOf" srcId="{A2BF7543-9FDD-43AD-B406-2476C89D1B55}" destId="{1B1304EB-F9BD-4136-A929-96AEABD432D4}" srcOrd="3" destOrd="0" presId="urn:microsoft.com/office/officeart/2005/8/layout/list1"/>
    <dgm:cxn modelId="{623491FC-DE8A-4544-A67C-2789141A27D4}" type="presParOf" srcId="{A2BF7543-9FDD-43AD-B406-2476C89D1B55}" destId="{B2D86342-AA2E-4E3B-B6B0-A3B3AE159B29}" srcOrd="4" destOrd="0" presId="urn:microsoft.com/office/officeart/2005/8/layout/list1"/>
    <dgm:cxn modelId="{67DFAF9F-426F-4F5C-9259-FBC1B9AF3F82}" type="presParOf" srcId="{B2D86342-AA2E-4E3B-B6B0-A3B3AE159B29}" destId="{007BDEA1-91A3-416F-B940-7F0A3ABEC6ED}" srcOrd="0" destOrd="0" presId="urn:microsoft.com/office/officeart/2005/8/layout/list1"/>
    <dgm:cxn modelId="{10A6CE4A-1FF6-43D0-B4C5-DF055535507A}" type="presParOf" srcId="{B2D86342-AA2E-4E3B-B6B0-A3B3AE159B29}" destId="{15065DF1-A243-4DF8-BF3D-2E5841BAC2A5}" srcOrd="1" destOrd="0" presId="urn:microsoft.com/office/officeart/2005/8/layout/list1"/>
    <dgm:cxn modelId="{F2BFEB10-FD8A-4D47-B23C-F5836DE5589E}" type="presParOf" srcId="{A2BF7543-9FDD-43AD-B406-2476C89D1B55}" destId="{5B07B401-E30E-4A9E-99FE-1B7E1974DADD}" srcOrd="5" destOrd="0" presId="urn:microsoft.com/office/officeart/2005/8/layout/list1"/>
    <dgm:cxn modelId="{298E4431-D846-4FBC-B3C1-971A71ABBE06}" type="presParOf" srcId="{A2BF7543-9FDD-43AD-B406-2476C89D1B55}" destId="{F60358CB-F238-48F5-83D2-601AA9AA8375}" srcOrd="6" destOrd="0" presId="urn:microsoft.com/office/officeart/2005/8/layout/list1"/>
    <dgm:cxn modelId="{DC3EF439-463E-454B-85E9-6CAC57787DD2}" type="presParOf" srcId="{A2BF7543-9FDD-43AD-B406-2476C89D1B55}" destId="{7FC421C4-E040-4648-92F8-52AB4132DB5F}" srcOrd="7" destOrd="0" presId="urn:microsoft.com/office/officeart/2005/8/layout/list1"/>
    <dgm:cxn modelId="{D628208C-0D4C-4431-A825-3AC6E65BF117}" type="presParOf" srcId="{A2BF7543-9FDD-43AD-B406-2476C89D1B55}" destId="{360B798E-8BF1-4A10-83BE-C96F50AF39D1}" srcOrd="8" destOrd="0" presId="urn:microsoft.com/office/officeart/2005/8/layout/list1"/>
    <dgm:cxn modelId="{C7A80D30-06F8-44E0-AB8F-DF6D2F738C12}" type="presParOf" srcId="{360B798E-8BF1-4A10-83BE-C96F50AF39D1}" destId="{95CC6C0E-815C-4A05-B425-1A9CF6A08098}" srcOrd="0" destOrd="0" presId="urn:microsoft.com/office/officeart/2005/8/layout/list1"/>
    <dgm:cxn modelId="{4C4DD0AB-0034-4905-9091-4087773C97AD}" type="presParOf" srcId="{360B798E-8BF1-4A10-83BE-C96F50AF39D1}" destId="{99CED125-423D-40A9-9E9F-46B508085C9C}" srcOrd="1" destOrd="0" presId="urn:microsoft.com/office/officeart/2005/8/layout/list1"/>
    <dgm:cxn modelId="{66BDFCC6-6A31-47C5-AAF1-1F23CA11CADB}" type="presParOf" srcId="{A2BF7543-9FDD-43AD-B406-2476C89D1B55}" destId="{7C10C724-4869-49F1-9E49-17392D3B1598}" srcOrd="9" destOrd="0" presId="urn:microsoft.com/office/officeart/2005/8/layout/list1"/>
    <dgm:cxn modelId="{22E0E6A2-5AA6-4D64-BEFD-FA20154B20BF}" type="presParOf" srcId="{A2BF7543-9FDD-43AD-B406-2476C89D1B55}" destId="{CB507D0B-BE7D-4534-B86F-113117A3A2B2}" srcOrd="10" destOrd="0" presId="urn:microsoft.com/office/officeart/2005/8/layout/list1"/>
    <dgm:cxn modelId="{1E1914C5-A952-4C8F-8726-250F7DCB3BCC}" type="presParOf" srcId="{A2BF7543-9FDD-43AD-B406-2476C89D1B55}" destId="{DB00E397-82A9-4787-90E3-F65E916952E4}" srcOrd="11" destOrd="0" presId="urn:microsoft.com/office/officeart/2005/8/layout/list1"/>
    <dgm:cxn modelId="{2F766BDA-B481-4A2A-8263-BE62F46A2AD5}" type="presParOf" srcId="{A2BF7543-9FDD-43AD-B406-2476C89D1B55}" destId="{835B3B97-6803-4B51-B44A-04998539BAC1}" srcOrd="12" destOrd="0" presId="urn:microsoft.com/office/officeart/2005/8/layout/list1"/>
    <dgm:cxn modelId="{737A16DB-511E-407D-94CA-C98CC1A9F113}" type="presParOf" srcId="{835B3B97-6803-4B51-B44A-04998539BAC1}" destId="{01734C1D-3266-4C96-8CBD-3661D12A2779}" srcOrd="0" destOrd="0" presId="urn:microsoft.com/office/officeart/2005/8/layout/list1"/>
    <dgm:cxn modelId="{29CACFB6-2F22-4DE4-ACBF-9731688C3364}" type="presParOf" srcId="{835B3B97-6803-4B51-B44A-04998539BAC1}" destId="{6E8C875B-D79A-4A2C-9064-ABE9DF300268}" srcOrd="1" destOrd="0" presId="urn:microsoft.com/office/officeart/2005/8/layout/list1"/>
    <dgm:cxn modelId="{0980C274-2AF0-4E44-AB59-3FF8654B0FAC}" type="presParOf" srcId="{A2BF7543-9FDD-43AD-B406-2476C89D1B55}" destId="{A74F632D-B615-47E6-A032-FA7EC879EBF4}" srcOrd="13" destOrd="0" presId="urn:microsoft.com/office/officeart/2005/8/layout/list1"/>
    <dgm:cxn modelId="{DBA32998-7B49-4B45-95BD-F4E190EAC414}" type="presParOf" srcId="{A2BF7543-9FDD-43AD-B406-2476C89D1B55}" destId="{CAF2A683-0F77-47DF-B8D6-04703C2D2E97}"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C884A-ECD7-4AEE-85FD-9ACD8ACE447F}">
      <dsp:nvSpPr>
        <dsp:cNvPr id="0" name=""/>
        <dsp:cNvSpPr/>
      </dsp:nvSpPr>
      <dsp:spPr>
        <a:xfrm>
          <a:off x="0" y="343602"/>
          <a:ext cx="6666833" cy="7229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Kaggle’s IBM Watson Marketing repository</a:t>
          </a:r>
        </a:p>
      </dsp:txBody>
      <dsp:txXfrm>
        <a:off x="0" y="343602"/>
        <a:ext cx="6666833" cy="722925"/>
      </dsp:txXfrm>
    </dsp:sp>
    <dsp:sp modelId="{2A94CE6A-C1EC-42D5-8BC6-90811487AA58}">
      <dsp:nvSpPr>
        <dsp:cNvPr id="0" name=""/>
        <dsp:cNvSpPr/>
      </dsp:nvSpPr>
      <dsp:spPr>
        <a:xfrm>
          <a:off x="333341" y="92682"/>
          <a:ext cx="4666783" cy="50184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Source of Dataset</a:t>
          </a:r>
        </a:p>
      </dsp:txBody>
      <dsp:txXfrm>
        <a:off x="357839" y="117180"/>
        <a:ext cx="4617787" cy="452844"/>
      </dsp:txXfrm>
    </dsp:sp>
    <dsp:sp modelId="{F60358CB-F238-48F5-83D2-601AA9AA8375}">
      <dsp:nvSpPr>
        <dsp:cNvPr id="0" name=""/>
        <dsp:cNvSpPr/>
      </dsp:nvSpPr>
      <dsp:spPr>
        <a:xfrm>
          <a:off x="0" y="1409247"/>
          <a:ext cx="6666833" cy="722925"/>
        </a:xfrm>
        <a:prstGeom prst="rect">
          <a:avLst/>
        </a:prstGeom>
        <a:solidFill>
          <a:schemeClr val="lt1">
            <a:alpha val="90000"/>
            <a:hueOff val="0"/>
            <a:satOff val="0"/>
            <a:lumOff val="0"/>
            <a:alphaOff val="0"/>
          </a:schemeClr>
        </a:solidFill>
        <a:ln w="12700" cap="flat" cmpd="sng" algn="ctr">
          <a:solidFill>
            <a:schemeClr val="accent2">
              <a:hueOff val="2147871"/>
              <a:satOff val="-6164"/>
              <a:lumOff val="-987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Over 10,000 records</a:t>
          </a:r>
        </a:p>
      </dsp:txBody>
      <dsp:txXfrm>
        <a:off x="0" y="1409247"/>
        <a:ext cx="6666833" cy="722925"/>
      </dsp:txXfrm>
    </dsp:sp>
    <dsp:sp modelId="{15065DF1-A243-4DF8-BF3D-2E5841BAC2A5}">
      <dsp:nvSpPr>
        <dsp:cNvPr id="0" name=""/>
        <dsp:cNvSpPr/>
      </dsp:nvSpPr>
      <dsp:spPr>
        <a:xfrm>
          <a:off x="333341" y="1158327"/>
          <a:ext cx="4666783" cy="50184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Customer Records</a:t>
          </a:r>
        </a:p>
      </dsp:txBody>
      <dsp:txXfrm>
        <a:off x="357839" y="1182825"/>
        <a:ext cx="4617787" cy="452844"/>
      </dsp:txXfrm>
    </dsp:sp>
    <dsp:sp modelId="{CB507D0B-BE7D-4534-B86F-113117A3A2B2}">
      <dsp:nvSpPr>
        <dsp:cNvPr id="0" name=""/>
        <dsp:cNvSpPr/>
      </dsp:nvSpPr>
      <dsp:spPr>
        <a:xfrm>
          <a:off x="0" y="2474892"/>
          <a:ext cx="6666833" cy="1552950"/>
        </a:xfrm>
        <a:prstGeom prst="rect">
          <a:avLst/>
        </a:prstGeom>
        <a:solidFill>
          <a:schemeClr val="lt1">
            <a:alpha val="90000"/>
            <a:hueOff val="0"/>
            <a:satOff val="0"/>
            <a:lumOff val="0"/>
            <a:alphaOff val="0"/>
          </a:schemeClr>
        </a:solidFill>
        <a:ln w="12700" cap="flat" cmpd="sng" algn="ctr">
          <a:solidFill>
            <a:schemeClr val="accent2">
              <a:hueOff val="4295743"/>
              <a:satOff val="-12329"/>
              <a:lumOff val="-1973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Demographic details (e.g., gender, marital status)</a:t>
          </a:r>
        </a:p>
        <a:p>
          <a:pPr marL="171450" lvl="1" indent="-171450" algn="l" defTabSz="755650">
            <a:lnSpc>
              <a:spcPct val="90000"/>
            </a:lnSpc>
            <a:spcBef>
              <a:spcPct val="0"/>
            </a:spcBef>
            <a:spcAft>
              <a:spcPct val="15000"/>
            </a:spcAft>
            <a:buChar char="•"/>
          </a:pPr>
          <a:r>
            <a:rPr lang="en-US" sz="1700" kern="1200"/>
            <a:t>Vehicle information</a:t>
          </a:r>
        </a:p>
        <a:p>
          <a:pPr marL="171450" lvl="1" indent="-171450" algn="l" defTabSz="755650">
            <a:lnSpc>
              <a:spcPct val="90000"/>
            </a:lnSpc>
            <a:spcBef>
              <a:spcPct val="0"/>
            </a:spcBef>
            <a:spcAft>
              <a:spcPct val="15000"/>
            </a:spcAft>
            <a:buChar char="•"/>
          </a:pPr>
          <a:r>
            <a:rPr lang="en-US" sz="1700" kern="1200"/>
            <a:t>Policy types</a:t>
          </a:r>
        </a:p>
        <a:p>
          <a:pPr marL="171450" lvl="1" indent="-171450" algn="l" defTabSz="755650">
            <a:lnSpc>
              <a:spcPct val="90000"/>
            </a:lnSpc>
            <a:spcBef>
              <a:spcPct val="0"/>
            </a:spcBef>
            <a:spcAft>
              <a:spcPct val="15000"/>
            </a:spcAft>
            <a:buChar char="•"/>
          </a:pPr>
          <a:r>
            <a:rPr lang="en-US" sz="1700" kern="1200"/>
            <a:t>Sales channel performance</a:t>
          </a:r>
        </a:p>
      </dsp:txBody>
      <dsp:txXfrm>
        <a:off x="0" y="2474892"/>
        <a:ext cx="6666833" cy="1552950"/>
      </dsp:txXfrm>
    </dsp:sp>
    <dsp:sp modelId="{99CED125-423D-40A9-9E9F-46B508085C9C}">
      <dsp:nvSpPr>
        <dsp:cNvPr id="0" name=""/>
        <dsp:cNvSpPr/>
      </dsp:nvSpPr>
      <dsp:spPr>
        <a:xfrm>
          <a:off x="333341" y="2223972"/>
          <a:ext cx="4666783" cy="501840"/>
        </a:xfrm>
        <a:prstGeom prst="roundRect">
          <a:avLst/>
        </a:prstGeom>
        <a:gradFill rotWithShape="0">
          <a:gsLst>
            <a:gs pos="0">
              <a:schemeClr val="accent2">
                <a:hueOff val="4295743"/>
                <a:satOff val="-12329"/>
                <a:lumOff val="-19739"/>
                <a:alphaOff val="0"/>
                <a:satMod val="103000"/>
                <a:lumMod val="102000"/>
                <a:tint val="94000"/>
              </a:schemeClr>
            </a:gs>
            <a:gs pos="50000">
              <a:schemeClr val="accent2">
                <a:hueOff val="4295743"/>
                <a:satOff val="-12329"/>
                <a:lumOff val="-19739"/>
                <a:alphaOff val="0"/>
                <a:satMod val="110000"/>
                <a:lumMod val="100000"/>
                <a:shade val="100000"/>
              </a:schemeClr>
            </a:gs>
            <a:gs pos="100000">
              <a:schemeClr val="accent2">
                <a:hueOff val="4295743"/>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Attributes Included</a:t>
          </a:r>
        </a:p>
      </dsp:txBody>
      <dsp:txXfrm>
        <a:off x="357839" y="2248470"/>
        <a:ext cx="4617787" cy="452844"/>
      </dsp:txXfrm>
    </dsp:sp>
    <dsp:sp modelId="{CAF2A683-0F77-47DF-B8D6-04703C2D2E97}">
      <dsp:nvSpPr>
        <dsp:cNvPr id="0" name=""/>
        <dsp:cNvSpPr/>
      </dsp:nvSpPr>
      <dsp:spPr>
        <a:xfrm>
          <a:off x="0" y="4370562"/>
          <a:ext cx="6666833" cy="990675"/>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54076" rIns="517420"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Customer Lifetime Value</a:t>
          </a:r>
        </a:p>
        <a:p>
          <a:pPr marL="171450" lvl="1" indent="-171450" algn="l" defTabSz="755650">
            <a:lnSpc>
              <a:spcPct val="90000"/>
            </a:lnSpc>
            <a:spcBef>
              <a:spcPct val="0"/>
            </a:spcBef>
            <a:spcAft>
              <a:spcPct val="15000"/>
            </a:spcAft>
            <a:buChar char="•"/>
          </a:pPr>
          <a:r>
            <a:rPr lang="en-US" sz="1700" kern="1200"/>
            <a:t>Pre-calculated for training predictive models</a:t>
          </a:r>
        </a:p>
      </dsp:txBody>
      <dsp:txXfrm>
        <a:off x="0" y="4370562"/>
        <a:ext cx="6666833" cy="990675"/>
      </dsp:txXfrm>
    </dsp:sp>
    <dsp:sp modelId="{6E8C875B-D79A-4A2C-9064-ABE9DF300268}">
      <dsp:nvSpPr>
        <dsp:cNvPr id="0" name=""/>
        <dsp:cNvSpPr/>
      </dsp:nvSpPr>
      <dsp:spPr>
        <a:xfrm>
          <a:off x="333341" y="4119642"/>
          <a:ext cx="4666783" cy="50184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55650">
            <a:lnSpc>
              <a:spcPct val="90000"/>
            </a:lnSpc>
            <a:spcBef>
              <a:spcPct val="0"/>
            </a:spcBef>
            <a:spcAft>
              <a:spcPct val="35000"/>
            </a:spcAft>
            <a:buNone/>
          </a:pPr>
          <a:r>
            <a:rPr lang="en-US" sz="1700" kern="1200"/>
            <a:t>Target Variable</a:t>
          </a:r>
        </a:p>
      </dsp:txBody>
      <dsp:txXfrm>
        <a:off x="357839" y="4144140"/>
        <a:ext cx="4617787"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0B0DA-4376-454B-85DE-72415039DABD}"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A04C2-459C-4BAF-AD27-E93585DFDA5D}" type="slidenum">
              <a:rPr lang="en-US" smtClean="0"/>
              <a:t>‹#›</a:t>
            </a:fld>
            <a:endParaRPr lang="en-US"/>
          </a:p>
        </p:txBody>
      </p:sp>
    </p:spTree>
    <p:extLst>
      <p:ext uri="{BB962C8B-B14F-4D97-AF65-F5344CB8AC3E}">
        <p14:creationId xmlns:p14="http://schemas.microsoft.com/office/powerpoint/2010/main" val="216830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leverages predictive analytics to forecast Customer Lifetime Value (CLV) using a Random Forest model. Key insights from Tableau dashboards help optimize customer retention and revenue generation, providing actionable strategies for business growth and improving decision-making processes.
Abstract:
This study focuses on leveraging predictive analytics to forecast Customer Lifetime Value (CLV) for an insurance company. By utilizing machine learning and visualization tools, the project aims to identify key drivers influencing CLV and provide actionable insights to optimize customer retention and revenue generation. A Random Forest model was developed to predict CLV with an R² of 0.69, highlighting the model’s reliability. Insights derived from Tableau dashboards uncovered significant trends in customer demographics, sales channels, and policy types, offering targeted strategies for business growth. The findings contribute to the application of data-driven approaches in improving customer-focused decision-making processes.
Keywords:
•       Customer Lifetime Value (CLV)
•       Predictive Modelling
•       Machine Learning
•       Business Analytics
•       Tableau Dashboards
</a:t>
            </a:r>
          </a:p>
        </p:txBody>
      </p:sp>
      <p:sp>
        <p:nvSpPr>
          <p:cNvPr id="4" name="Slide Number Placeholder 3"/>
          <p:cNvSpPr>
            <a:spLocks noGrp="1"/>
          </p:cNvSpPr>
          <p:nvPr>
            <p:ph type="sldNum" sz="quarter" idx="5"/>
          </p:nvPr>
        </p:nvSpPr>
        <p:spPr/>
        <p:txBody>
          <a:bodyPr/>
          <a:lstStyle/>
          <a:p>
            <a:fld id="{837E4D6B-23C2-4780-A4F6-70D248A564E2}" type="slidenum">
              <a:t>2</a:t>
            </a:fld>
            <a:endParaRPr lang="en-US"/>
          </a:p>
        </p:txBody>
      </p:sp>
    </p:spTree>
    <p:extLst>
      <p:ext uri="{BB962C8B-B14F-4D97-AF65-F5344CB8AC3E}">
        <p14:creationId xmlns:p14="http://schemas.microsoft.com/office/powerpoint/2010/main" val="117139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dataset from Kaggle’s IBM Watson Marketing repository includes over 10,000 customer records. It features demographic details, vehicle information, policy types, and sales channel performance. The target variable, Customer Lifetime Value, is pre-calculated for training predictive models and deriving insights.
Original Content:
1.3.  Dataset Background
The dataset, sourced from Kaggle’s IBM Watson Marketing repository, comprises over 10,000 customer records. It includes attributes like demographic details (e.g., gender, marital status), vehicle information, policy types, and sales channel performance. The target variable, Customer Lifetime Value, is pre-calculated and serves as the foundation for training a
predictive model and deriving insights.
</a:t>
            </a:r>
          </a:p>
        </p:txBody>
      </p:sp>
      <p:sp>
        <p:nvSpPr>
          <p:cNvPr id="4" name="Slide Number Placeholder 3"/>
          <p:cNvSpPr>
            <a:spLocks noGrp="1"/>
          </p:cNvSpPr>
          <p:nvPr>
            <p:ph type="sldNum" sz="quarter" idx="5"/>
          </p:nvPr>
        </p:nvSpPr>
        <p:spPr/>
        <p:txBody>
          <a:bodyPr/>
          <a:lstStyle/>
          <a:p>
            <a:fld id="{837E4D6B-23C2-4780-A4F6-70D248A564E2}" type="slidenum">
              <a:t>3</a:t>
            </a:fld>
            <a:endParaRPr lang="en-US"/>
          </a:p>
        </p:txBody>
      </p:sp>
    </p:spTree>
    <p:extLst>
      <p:ext uri="{BB962C8B-B14F-4D97-AF65-F5344CB8AC3E}">
        <p14:creationId xmlns:p14="http://schemas.microsoft.com/office/powerpoint/2010/main" val="2738487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prepared the dataset, trained a Random Forest model, and evaluated it with an R² score of 0.69 and MAE of $1,473. Predicted CLV values were integrated into the dataset for deeper insights using Tableau dashboards.
Original Content:
•      Cleaned and processed the dataset to ensure high-quality inputs.
•      Encoded categorical variables and scaled continuous features for uniformity. b. Model Training:
•      Split the data into an 80% training set and a 20% testing set.
•      Trained the Random Forest model using scikit-</a:t>
            </a:r>
            <a:r>
              <a:rPr lang="en-US" dirty="0" err="1"/>
              <a:t>learn’s</a:t>
            </a:r>
            <a:r>
              <a:rPr lang="en-US" dirty="0"/>
              <a:t> implementation, optimizing key hyperparameters such as the number of trees and depth using grid search.
c. Evaluation:
•      Achieved an R² score of 0.69, indicating that the model explains 69% of the variance in CLV.
•      The Mean Absolute Error (MAE) of $1,473 highlights the model's reliability in predicting CLV values.
d. Results Integration:
• Predicted CLV values were appended to the dataset, allowing for direct comparisons with existing values and facilitating deeper insights in Tableau.
B.   Visualization and Business Analytics
To complement the machine learning results, Tableau dashboards were developed, offering a user-friendly interface for exploring CLV trends and patterns. These dashboards provided:
•       Interactive visuals for demographics, policy types, sales channels, and geographic distribution.
•       Clear identification of actionable business opportunities.
3.3 Analytics and Visualization
A.  Process Overview
a.       Exploratory Data Analysis (EDA):
•      Used Python libraries like pandas and matplotlib to identify trends, correlations, and anomalies in the data.
•      Key insights, such as the dominance of suburban customers and the popularity of basic coverage plans, informed subsequent analyses.
b.      Model Development:
•      Built and evaluated the Random Forest model to predict CLV accurately.
•      Exported predictions for visualization and further analysis.
c.       Tableau Dashboards:
•      Integrated model outputs with interactive visuals to highlight key trends, such as the impact of education level and vehicle class on CLV.
B.   Key Visualizations
a.       CLV Distribution: Reveals the skewed nature of customer lifetime value, with a small proportion of high-value customers.
b.      Geographic Insights: Heatmaps showing state-wise CLV contributions, highlighting
California’s dominance and the potential in Oregon.
c.       Demographic Patterns: Charts showing married women and divorced customers as high-value segments.
d.      Policy and Coverage Trends: Analysis of popular and profitable plans, with actionable insights for improving premium plan adoption.
C.  Managerial Implications of the Methodology
The insights derived from this analysis are critical for decision-making:
a.       Resource Allocation: Predicted CLV values enable managers to prioritize high-value customers for retention campaigns.
b.      Targeted Marketing: Visual trends guide personalized marketing strategies for specific customer demographics, such as luxury vehicle owners or high-educated retirees.
c.       Policy Optimization: Analysis of popular vs. profitable plans highlights opportunities for upselling and developing new policy tiers.
d.      Geographic Strategy: Heatmaps identify underperforming regions like Nevada, informing targeted campaigns for growth.
This integrated methodology not only addresses the technical objective of predicting CLV but also provides a robust framework for actionable business strategies. D. Our Tableau Dashboard:
3. Data and Methods
3.1 Data
The dataset for this project was sourced from Kaggle's IBM Watson Marketing repository, containing over 5,000 customer records. It includes information on customer demographics, vehicle details, policy types, and sales channel performance. The primary objective of using this dataset was to predict the Customer Lifetime Value (CLV) and identify key factors driving its variability.
A.  Data Features
a. Demographic Attributes:
o    Gender, marital status, and education level.
o    Insight into customer profiles and </a:t>
            </a:r>
            <a:r>
              <a:rPr lang="en-US" dirty="0" err="1"/>
              <a:t>behavioural</a:t>
            </a:r>
            <a:r>
              <a:rPr lang="en-US" dirty="0"/>
              <a:t> patterns.
b. Vehicle Details:
o    Vehicle class (e.g., luxury, economy), size, and type.
o    Important for understanding insurance needs and risk factors.
c. Policy Information:
o    Policy type (e.g., corporate, personal), coverage type (basic, premium), and renewal offers.
d. Sales and Geography:
o    Sales channel (agent, branch, web, call center) and customer state.
o    Provides insight into how and where policies are purchased.
e. Target Variable:
o    CLV: Represents the total revenue generated by a customer over their lifetime relationship with the company.
B.   Data Cleaning and Transformation
a.       Handling Missing Values: Default imputation strategies were applied for consistency.
b.      Encoding Categorical Variables: Categorical data such as Policy Type and Education Level were transformed using one-hot encoding for machine learning compatibility.
c.       Feature Scaling: Continuous features like Income and CLV were normalized to ensure consistency and enhance model performance.
d.      Outlier Detection: Extreme values in CLV were examined and retained to preserve variability essential for the insurance industry.
3.2 Methods
A.  Predictive Modelling with Python
The core of the analysis involved building a predictive model for CLV using Python. A Random Forest Regressor was chosen for its ability to handle non-linear relationships and complex feature interactions effectively. The modeling process included:
a. Data Preparation:
</a:t>
            </a:r>
          </a:p>
        </p:txBody>
      </p:sp>
      <p:sp>
        <p:nvSpPr>
          <p:cNvPr id="4" name="Slide Number Placeholder 3"/>
          <p:cNvSpPr>
            <a:spLocks noGrp="1"/>
          </p:cNvSpPr>
          <p:nvPr>
            <p:ph type="sldNum" sz="quarter" idx="5"/>
          </p:nvPr>
        </p:nvSpPr>
        <p:spPr/>
        <p:txBody>
          <a:bodyPr/>
          <a:lstStyle/>
          <a:p>
            <a:fld id="{837E4D6B-23C2-4780-A4F6-70D248A564E2}" type="slidenum">
              <a:t>4</a:t>
            </a:fld>
            <a:endParaRPr lang="en-US"/>
          </a:p>
        </p:txBody>
      </p:sp>
    </p:spTree>
    <p:extLst>
      <p:ext uri="{BB962C8B-B14F-4D97-AF65-F5344CB8AC3E}">
        <p14:creationId xmlns:p14="http://schemas.microsoft.com/office/powerpoint/2010/main" val="1118169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A110-4E86-C6AE-E0C6-42BF7A24E6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DA8A14-3AE2-DC8E-0702-2947426E2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53F803-EC51-ED43-9727-1D02459C9661}"/>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5" name="Footer Placeholder 4">
            <a:extLst>
              <a:ext uri="{FF2B5EF4-FFF2-40B4-BE49-F238E27FC236}">
                <a16:creationId xmlns:a16="http://schemas.microsoft.com/office/drawing/2014/main" id="{5B3C57A3-33DC-8F8F-41B6-96BFB9F499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54BF9-A7D9-C1C6-ECBD-2E24412467B4}"/>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162850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3DBE-8673-427F-3917-3C2F6FFA66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FBB8E-2A79-28C3-1A6C-C4EC962471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839BB9-8515-0D67-9B76-4B5570361B96}"/>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5" name="Footer Placeholder 4">
            <a:extLst>
              <a:ext uri="{FF2B5EF4-FFF2-40B4-BE49-F238E27FC236}">
                <a16:creationId xmlns:a16="http://schemas.microsoft.com/office/drawing/2014/main" id="{C6416948-A7A6-3593-4195-CB6368B7A6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EF5C2-E4F6-EC16-2784-37154C31A89E}"/>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3232558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16549E-1A92-98D3-CE74-E13AF423CB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7CE1AC-768E-719A-9262-B4FB9998E2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06B65-35AB-E4A7-6ADA-7D09097343B2}"/>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5" name="Footer Placeholder 4">
            <a:extLst>
              <a:ext uri="{FF2B5EF4-FFF2-40B4-BE49-F238E27FC236}">
                <a16:creationId xmlns:a16="http://schemas.microsoft.com/office/drawing/2014/main" id="{7D645D1C-5B05-3800-B930-02B876BB3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345DF-D04D-0746-B0AE-6D9822FEC84E}"/>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478830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713F-C545-D4CF-17BF-891FCA6E6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042234-7A77-CA06-B7C8-135BBFD8E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C3D95-B1CD-CC54-34C3-075F6A603A0B}"/>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5" name="Footer Placeholder 4">
            <a:extLst>
              <a:ext uri="{FF2B5EF4-FFF2-40B4-BE49-F238E27FC236}">
                <a16:creationId xmlns:a16="http://schemas.microsoft.com/office/drawing/2014/main" id="{20C0E9DE-FB01-4A87-EBC9-B0A624AD2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5758A-EF1E-7D77-F609-C0D14267D640}"/>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313191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EEA83-9CF4-C8AE-026A-2EE99053C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E9D8F1-7383-24CD-CA68-C187A6796F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76934-EFBC-D4A7-0397-5964D82A4F38}"/>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5" name="Footer Placeholder 4">
            <a:extLst>
              <a:ext uri="{FF2B5EF4-FFF2-40B4-BE49-F238E27FC236}">
                <a16:creationId xmlns:a16="http://schemas.microsoft.com/office/drawing/2014/main" id="{AC577129-54A3-64AA-6F55-248D40BD5A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E4BC-318B-E76A-E7D3-DE4C6F5D936A}"/>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278157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E1C9-C9AD-53EA-0280-2864C0AADE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D2E5D-E5FF-FB77-F510-F65C24078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E0221D-1F22-9AEC-3004-FC9D38802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B2F264-41C5-C94E-C9D6-F1FD9D0174AF}"/>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6" name="Footer Placeholder 5">
            <a:extLst>
              <a:ext uri="{FF2B5EF4-FFF2-40B4-BE49-F238E27FC236}">
                <a16:creationId xmlns:a16="http://schemas.microsoft.com/office/drawing/2014/main" id="{017E5969-C8AE-25E1-FCAE-052A4F2EA4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28D17-D8EA-871E-43BC-3458D4C0D044}"/>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127665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FF6C-BB69-0B39-E1B3-F77D5CDEA7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EFF5A5-169B-6A0D-8AD5-90A601428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FDE624-B05C-6199-B985-9C64732B5E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83B671-811E-C87B-D74A-BFD9C7116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99D1A4-F3BC-A4B9-5DC9-09E538B37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405BD8-BFAC-EB9A-B3CF-8C3A81E9C1F4}"/>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8" name="Footer Placeholder 7">
            <a:extLst>
              <a:ext uri="{FF2B5EF4-FFF2-40B4-BE49-F238E27FC236}">
                <a16:creationId xmlns:a16="http://schemas.microsoft.com/office/drawing/2014/main" id="{F6113991-16E4-3986-E1BF-B65816EA15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62B45F-ECB1-E249-3BDC-C4BD5B679E7C}"/>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213055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4C89-FC1D-0E4F-653A-6AC3CB6D76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592DEE-3FCF-9065-7CC9-1E82CECE26AB}"/>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4" name="Footer Placeholder 3">
            <a:extLst>
              <a:ext uri="{FF2B5EF4-FFF2-40B4-BE49-F238E27FC236}">
                <a16:creationId xmlns:a16="http://schemas.microsoft.com/office/drawing/2014/main" id="{87755E1B-4EA8-854C-6678-896C4F9B99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421058-018B-4110-DF49-4E6F00FD88C6}"/>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378989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A360D2-DBF3-B7B6-3681-9DF7BDB35B12}"/>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3" name="Footer Placeholder 2">
            <a:extLst>
              <a:ext uri="{FF2B5EF4-FFF2-40B4-BE49-F238E27FC236}">
                <a16:creationId xmlns:a16="http://schemas.microsoft.com/office/drawing/2014/main" id="{FBE02AAA-8C3F-F8C5-718B-BF7C93C00E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B6C686-9FAE-3C82-9A1C-BF38E8A2BE55}"/>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506479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9A86-1599-747C-9A0B-14B5B3070E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A092EF-9ED5-9340-7A02-2AD96BA6E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5D087B-0BA4-57CA-9882-1EF486D7E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563E94-2BD3-904A-2031-70473498F0B4}"/>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6" name="Footer Placeholder 5">
            <a:extLst>
              <a:ext uri="{FF2B5EF4-FFF2-40B4-BE49-F238E27FC236}">
                <a16:creationId xmlns:a16="http://schemas.microsoft.com/office/drawing/2014/main" id="{8E2994BB-D145-197A-DA75-0FAFAA6916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60B241-6E69-F1F0-D5F7-E888476557D2}"/>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49233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66F0-FCCA-BE99-5C52-72E37D825B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430FD3-F5CC-98A3-83FD-3C8422DBB8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19BF6A-B009-A864-E094-C818BA3B1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8EB38-C04E-9F46-14D9-7C83CB128525}"/>
              </a:ext>
            </a:extLst>
          </p:cNvPr>
          <p:cNvSpPr>
            <a:spLocks noGrp="1"/>
          </p:cNvSpPr>
          <p:nvPr>
            <p:ph type="dt" sz="half" idx="10"/>
          </p:nvPr>
        </p:nvSpPr>
        <p:spPr/>
        <p:txBody>
          <a:bodyPr/>
          <a:lstStyle/>
          <a:p>
            <a:fld id="{4B001D6E-6889-4B4B-A936-D8B4F6CAF692}" type="datetimeFigureOut">
              <a:rPr lang="en-US" smtClean="0"/>
              <a:t>12/7/2024</a:t>
            </a:fld>
            <a:endParaRPr lang="en-US"/>
          </a:p>
        </p:txBody>
      </p:sp>
      <p:sp>
        <p:nvSpPr>
          <p:cNvPr id="6" name="Footer Placeholder 5">
            <a:extLst>
              <a:ext uri="{FF2B5EF4-FFF2-40B4-BE49-F238E27FC236}">
                <a16:creationId xmlns:a16="http://schemas.microsoft.com/office/drawing/2014/main" id="{9D57AD83-8740-977A-A8E5-CEB5661DA2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BC414C-9D8D-0416-0D52-81947F7213AD}"/>
              </a:ext>
            </a:extLst>
          </p:cNvPr>
          <p:cNvSpPr>
            <a:spLocks noGrp="1"/>
          </p:cNvSpPr>
          <p:nvPr>
            <p:ph type="sldNum" sz="quarter" idx="12"/>
          </p:nvPr>
        </p:nvSpPr>
        <p:spPr/>
        <p:txBody>
          <a:bodyPr/>
          <a:lstStyle/>
          <a:p>
            <a:fld id="{DF5B29C0-9D6F-4675-98EA-E8502F4B7F18}" type="slidenum">
              <a:rPr lang="en-US" smtClean="0"/>
              <a:t>‹#›</a:t>
            </a:fld>
            <a:endParaRPr lang="en-US"/>
          </a:p>
        </p:txBody>
      </p:sp>
    </p:spTree>
    <p:extLst>
      <p:ext uri="{BB962C8B-B14F-4D97-AF65-F5344CB8AC3E}">
        <p14:creationId xmlns:p14="http://schemas.microsoft.com/office/powerpoint/2010/main" val="423426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6979AC-1037-EFA3-899F-5F5759D41C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BC35AE-BBB8-4AB6-9748-267309B5E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04582-6676-5B1D-A46D-C67A44A6A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001D6E-6889-4B4B-A936-D8B4F6CAF692}" type="datetimeFigureOut">
              <a:rPr lang="en-US" smtClean="0"/>
              <a:t>12/7/2024</a:t>
            </a:fld>
            <a:endParaRPr lang="en-US"/>
          </a:p>
        </p:txBody>
      </p:sp>
      <p:sp>
        <p:nvSpPr>
          <p:cNvPr id="5" name="Footer Placeholder 4">
            <a:extLst>
              <a:ext uri="{FF2B5EF4-FFF2-40B4-BE49-F238E27FC236}">
                <a16:creationId xmlns:a16="http://schemas.microsoft.com/office/drawing/2014/main" id="{88573154-44C8-A11A-50B3-34A80945D9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1928119-B1FE-7A0B-6DA6-9F441A924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5B29C0-9D6F-4675-98EA-E8502F4B7F18}" type="slidenum">
              <a:rPr lang="en-US" smtClean="0"/>
              <a:t>‹#›</a:t>
            </a:fld>
            <a:endParaRPr lang="en-US"/>
          </a:p>
        </p:txBody>
      </p:sp>
    </p:spTree>
    <p:extLst>
      <p:ext uri="{BB962C8B-B14F-4D97-AF65-F5344CB8AC3E}">
        <p14:creationId xmlns:p14="http://schemas.microsoft.com/office/powerpoint/2010/main" val="2514611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app/profile/bala.gaurav.reddy.pasam/viz/FinalProject286/Dashboard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518BCE60-EB58-4019-B93A-1094BA89F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5239C5D7-3A83-4B28-BA16-9364DA5F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5385538" cy="6858000"/>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0E4BDC5-1DF0-B758-02E4-0AA24AB72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087"/>
            <a:ext cx="6103704" cy="5125412"/>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62122" y="427703"/>
            <a:ext cx="4626823" cy="3692605"/>
          </a:xfrm>
        </p:spPr>
        <p:txBody>
          <a:bodyPr anchor="t">
            <a:normAutofit/>
          </a:bodyPr>
          <a:lstStyle/>
          <a:p>
            <a:pPr algn="l"/>
            <a:r>
              <a:rPr lang="en-US" sz="4000" b="1" dirty="0">
                <a:latin typeface="ADLaM Display" panose="02010000000000000000" pitchFamily="2" charset="0"/>
                <a:ea typeface="ADLaM Display" panose="02010000000000000000" pitchFamily="2" charset="0"/>
                <a:cs typeface="ADLaM Display" panose="02010000000000000000" pitchFamily="2" charset="0"/>
              </a:rPr>
              <a:t>Predicting Customer Lifetime Value (CLV) to Enhance Customer Retention and Revenue</a:t>
            </a:r>
            <a:endParaRPr lang="en-US" sz="4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Subtitle 2"/>
          <p:cNvSpPr>
            <a:spLocks noGrp="1"/>
          </p:cNvSpPr>
          <p:nvPr>
            <p:ph type="subTitle" idx="1"/>
          </p:nvPr>
        </p:nvSpPr>
        <p:spPr>
          <a:xfrm>
            <a:off x="702756" y="4002388"/>
            <a:ext cx="4909530" cy="2475242"/>
          </a:xfrm>
        </p:spPr>
        <p:txBody>
          <a:bodyPr anchor="ctr">
            <a:normAutofit/>
          </a:bodyPr>
          <a:lstStyle/>
          <a:p>
            <a:pPr algn="l"/>
            <a:r>
              <a:rPr lang="en-IN" sz="2800" b="1" dirty="0"/>
              <a:t>Group 1 </a:t>
            </a:r>
          </a:p>
          <a:p>
            <a:pPr algn="l"/>
            <a:r>
              <a:rPr lang="en-IN" sz="2000" b="1" dirty="0"/>
              <a:t>Bala Gaurav Reddy Pasam    989467995</a:t>
            </a:r>
          </a:p>
          <a:p>
            <a:pPr algn="l"/>
            <a:r>
              <a:rPr lang="en-IN" sz="2000" b="1" dirty="0"/>
              <a:t>Khushbu Singh                            989465248 </a:t>
            </a:r>
          </a:p>
          <a:p>
            <a:pPr algn="l"/>
            <a:r>
              <a:rPr lang="en-IN" sz="2000" b="1" dirty="0"/>
              <a:t>Vishal Sagre                                  989469775 </a:t>
            </a:r>
          </a:p>
          <a:p>
            <a:pPr algn="l"/>
            <a:r>
              <a:rPr lang="en-IN" sz="2000" b="1" dirty="0"/>
              <a:t>Hetvi Rajesh Bhalani                989469635 </a:t>
            </a:r>
          </a:p>
        </p:txBody>
      </p:sp>
      <p:pic>
        <p:nvPicPr>
          <p:cNvPr id="19" name="Picture 18" descr="One glowing light up arrow among other down arrows on green pastel color background">
            <a:extLst>
              <a:ext uri="{FF2B5EF4-FFF2-40B4-BE49-F238E27FC236}">
                <a16:creationId xmlns:a16="http://schemas.microsoft.com/office/drawing/2014/main" id="{2434332E-6956-2EB7-830A-73A031CE0452}"/>
              </a:ext>
            </a:extLst>
          </p:cNvPr>
          <p:cNvPicPr>
            <a:picLocks noChangeAspect="1"/>
          </p:cNvPicPr>
          <p:nvPr/>
        </p:nvPicPr>
        <p:blipFill>
          <a:blip r:embed="rId2"/>
          <a:srcRect l="13156" r="27947"/>
          <a:stretch/>
        </p:blipFill>
        <p:spPr>
          <a:xfrm>
            <a:off x="6103705" y="10"/>
            <a:ext cx="5385539" cy="6857990"/>
          </a:xfrm>
          <a:prstGeom prst="rect">
            <a:avLst/>
          </a:prstGeom>
        </p:spPr>
      </p:pic>
      <p:sp>
        <p:nvSpPr>
          <p:cNvPr id="15" name="tint">
            <a:extLst>
              <a:ext uri="{FF2B5EF4-FFF2-40B4-BE49-F238E27FC236}">
                <a16:creationId xmlns:a16="http://schemas.microsoft.com/office/drawing/2014/main" id="{49109861-B852-BC17-33D7-416D00A39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92294" y="0"/>
            <a:ext cx="696657"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5729-C75D-CF52-A07A-95D5271F6A6C}"/>
              </a:ext>
            </a:extLst>
          </p:cNvPr>
          <p:cNvSpPr>
            <a:spLocks noGrp="1"/>
          </p:cNvSpPr>
          <p:nvPr>
            <p:ph type="title"/>
          </p:nvPr>
        </p:nvSpPr>
        <p:spPr>
          <a:xfrm>
            <a:off x="138419" y="207034"/>
            <a:ext cx="5178591" cy="655607"/>
          </a:xfrm>
        </p:spPr>
        <p:txBody>
          <a:bodyPr vert="horz" lIns="91440" tIns="45720" rIns="91440" bIns="45720" rtlCol="0" anchor="t">
            <a:noAutofit/>
          </a:bodyPr>
          <a:lstStyle/>
          <a:p>
            <a:r>
              <a:rPr lang="en-US" sz="3200" b="1" dirty="0"/>
              <a:t>What Exactly is our Project ?</a:t>
            </a:r>
            <a:endParaRPr lang="en-US" sz="3200" b="1"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B6C8A28E-CB78-BE50-351D-CA14085C2D12}"/>
              </a:ext>
            </a:extLst>
          </p:cNvPr>
          <p:cNvSpPr>
            <a:spLocks noGrp="1"/>
          </p:cNvSpPr>
          <p:nvPr>
            <p:ph sz="half" idx="2"/>
          </p:nvPr>
        </p:nvSpPr>
        <p:spPr>
          <a:xfrm>
            <a:off x="5394251" y="362310"/>
            <a:ext cx="6183070" cy="5947050"/>
          </a:xfrm>
        </p:spPr>
        <p:txBody>
          <a:bodyPr vert="horz" lIns="91440" tIns="45720" rIns="91440" bIns="45720" rtlCol="0" anchor="t">
            <a:normAutofit/>
          </a:bodyPr>
          <a:lstStyle/>
          <a:p>
            <a:pPr marL="342900" indent="-342900">
              <a:lnSpc>
                <a:spcPct val="110000"/>
              </a:lnSpc>
              <a:buFont typeface="+mj-lt"/>
              <a:buAutoNum type="arabicPeriod"/>
            </a:pPr>
            <a:r>
              <a:rPr lang="en-US" sz="1700" b="1" dirty="0"/>
              <a:t>Project Focus</a:t>
            </a:r>
          </a:p>
          <a:p>
            <a:pPr marL="800100" lvl="1" indent="-342900">
              <a:lnSpc>
                <a:spcPct val="110000"/>
              </a:lnSpc>
              <a:buFont typeface="+mj-lt"/>
              <a:buAutoNum type="arabicPeriod"/>
            </a:pPr>
            <a:r>
              <a:rPr lang="en-US" sz="1700" dirty="0"/>
              <a:t>Leveraging predictive analytics to forecast Customer Lifetime Value (CLV)</a:t>
            </a:r>
          </a:p>
          <a:p>
            <a:pPr marL="800100" lvl="1" indent="-342900">
              <a:lnSpc>
                <a:spcPct val="110000"/>
              </a:lnSpc>
              <a:buFont typeface="+mj-lt"/>
              <a:buAutoNum type="arabicPeriod"/>
            </a:pPr>
            <a:r>
              <a:rPr lang="en-US" sz="1700" dirty="0"/>
              <a:t>Utilizing machine learning and visualization tools to  </a:t>
            </a:r>
          </a:p>
          <a:p>
            <a:pPr marL="342900" indent="-342900">
              <a:lnSpc>
                <a:spcPct val="110000"/>
              </a:lnSpc>
              <a:buFont typeface="+mj-lt"/>
              <a:buAutoNum type="arabicPeriod"/>
            </a:pPr>
            <a:r>
              <a:rPr lang="en-US" sz="1700" b="1" dirty="0"/>
              <a:t>Expected Outcomes</a:t>
            </a:r>
          </a:p>
          <a:p>
            <a:pPr marL="800100" lvl="1" indent="-342900">
              <a:lnSpc>
                <a:spcPct val="110000"/>
              </a:lnSpc>
              <a:buFont typeface="+mj-lt"/>
              <a:buAutoNum type="arabicPeriod"/>
            </a:pPr>
            <a:r>
              <a:rPr lang="en-US" sz="1700" dirty="0"/>
              <a:t>Identifying key drivers influencing CLV</a:t>
            </a:r>
          </a:p>
          <a:p>
            <a:pPr marL="800100" lvl="1" indent="-342900">
              <a:lnSpc>
                <a:spcPct val="110000"/>
              </a:lnSpc>
              <a:buFont typeface="+mj-lt"/>
              <a:buAutoNum type="arabicPeriod"/>
            </a:pPr>
            <a:r>
              <a:rPr lang="en-US" sz="1700" dirty="0"/>
              <a:t>Optimizing customer retention and revenue generation using predicted CLV and Key Insights</a:t>
            </a:r>
          </a:p>
          <a:p>
            <a:pPr marL="0" indent="0">
              <a:lnSpc>
                <a:spcPct val="110000"/>
              </a:lnSpc>
              <a:buNone/>
            </a:pPr>
            <a:r>
              <a:rPr lang="en-US" sz="1700" b="1" dirty="0"/>
              <a:t>3.    Programming and Visualization Tools</a:t>
            </a:r>
          </a:p>
          <a:p>
            <a:pPr marL="800100" lvl="1" indent="-342900">
              <a:lnSpc>
                <a:spcPct val="110000"/>
              </a:lnSpc>
              <a:buFont typeface="+mj-lt"/>
              <a:buAutoNum type="arabicPeriod"/>
            </a:pPr>
            <a:r>
              <a:rPr lang="en-US" sz="1700" dirty="0"/>
              <a:t>Used Python to build and train a predictive model to forecast CLV.</a:t>
            </a:r>
          </a:p>
          <a:p>
            <a:pPr marL="800100" lvl="1" indent="-342900">
              <a:lnSpc>
                <a:spcPct val="110000"/>
              </a:lnSpc>
              <a:buFont typeface="+mj-lt"/>
              <a:buAutoNum type="arabicPeriod"/>
            </a:pPr>
            <a:r>
              <a:rPr lang="en-US" sz="1700" dirty="0"/>
              <a:t>Leveraged Tableau dashboards uncovering significant trends and Insights on customer demographics, sales channels, and policy types.</a:t>
            </a:r>
          </a:p>
          <a:p>
            <a:pPr marL="342900" indent="-342900">
              <a:lnSpc>
                <a:spcPct val="110000"/>
              </a:lnSpc>
              <a:buFont typeface="Arial" panose="020B0604020202020204" pitchFamily="34" charset="0"/>
              <a:buAutoNum type="arabicPeriod" startAt="4"/>
            </a:pPr>
            <a:r>
              <a:rPr lang="en-US" sz="1700" b="1" dirty="0"/>
              <a:t>Managerial Implication. </a:t>
            </a:r>
          </a:p>
          <a:p>
            <a:pPr marL="342900" indent="-342900">
              <a:lnSpc>
                <a:spcPct val="110000"/>
              </a:lnSpc>
              <a:buFont typeface="+mj-lt"/>
              <a:buAutoNum type="arabicPeriod"/>
            </a:pPr>
            <a:r>
              <a:rPr lang="en-US" sz="1600" dirty="0"/>
              <a:t> Actionable recommendations for resource optimization and revenue growth</a:t>
            </a:r>
          </a:p>
          <a:p>
            <a:pPr marL="342900" indent="-342900">
              <a:lnSpc>
                <a:spcPct val="110000"/>
              </a:lnSpc>
              <a:buAutoNum type="arabicPeriod" startAt="4"/>
            </a:pPr>
            <a:endParaRPr lang="en-US" sz="1700" b="1" dirty="0"/>
          </a:p>
          <a:p>
            <a:pPr marL="0" indent="0">
              <a:lnSpc>
                <a:spcPct val="110000"/>
              </a:lnSpc>
              <a:buNone/>
            </a:pPr>
            <a:endParaRPr lang="en-US" sz="1700" dirty="0"/>
          </a:p>
        </p:txBody>
      </p:sp>
      <p:pic>
        <p:nvPicPr>
          <p:cNvPr id="7" name="Content Placeholder 4" descr="Cropped shot of a young computer programmer looking through data">
            <a:extLst>
              <a:ext uri="{FF2B5EF4-FFF2-40B4-BE49-F238E27FC236}">
                <a16:creationId xmlns:a16="http://schemas.microsoft.com/office/drawing/2014/main" id="{51934833-545A-696B-886D-8253DEE41630}"/>
              </a:ext>
            </a:extLst>
          </p:cNvPr>
          <p:cNvPicPr>
            <a:picLocks noGrp="1" noChangeAspect="1"/>
          </p:cNvPicPr>
          <p:nvPr>
            <p:ph sz="half" idx="1"/>
          </p:nvPr>
        </p:nvPicPr>
        <p:blipFill>
          <a:blip r:embed="rId3"/>
          <a:srcRect l="26095" r="22094" b="-1"/>
          <a:stretch/>
        </p:blipFill>
        <p:spPr>
          <a:xfrm>
            <a:off x="262867" y="1069675"/>
            <a:ext cx="4804374" cy="5161717"/>
          </a:xfrm>
          <a:prstGeom prst="rect">
            <a:avLst/>
          </a:prstGeom>
        </p:spPr>
      </p:pic>
    </p:spTree>
    <p:extLst>
      <p:ext uri="{BB962C8B-B14F-4D97-AF65-F5344CB8AC3E}">
        <p14:creationId xmlns:p14="http://schemas.microsoft.com/office/powerpoint/2010/main" val="86130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7CF7A-B68B-7CA6-09BA-FB9D022D5C12}"/>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Dataset Background</a:t>
            </a:r>
          </a:p>
        </p:txBody>
      </p:sp>
      <p:graphicFrame>
        <p:nvGraphicFramePr>
          <p:cNvPr id="6" name="Content Placeholder 2">
            <a:extLst>
              <a:ext uri="{FF2B5EF4-FFF2-40B4-BE49-F238E27FC236}">
                <a16:creationId xmlns:a16="http://schemas.microsoft.com/office/drawing/2014/main" id="{FE18C4AF-BDF6-1F6A-B0FC-953AC230D250}"/>
              </a:ext>
            </a:extLst>
          </p:cNvPr>
          <p:cNvGraphicFramePr>
            <a:graphicFrameLocks noGrp="1"/>
          </p:cNvGraphicFramePr>
          <p:nvPr>
            <p:ph idx="1"/>
            <p:extLst>
              <p:ext uri="{D42A27DB-BD31-4B8C-83A1-F6EECF244321}">
                <p14:modId xmlns:p14="http://schemas.microsoft.com/office/powerpoint/2010/main" val="413430948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3884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3B2DD1-6096-EA54-25E9-DFAB4349F81F}"/>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400" b="1" kern="1200" dirty="0">
                <a:solidFill>
                  <a:schemeClr val="tx1"/>
                </a:solidFill>
                <a:latin typeface="+mj-lt"/>
                <a:ea typeface="+mj-ea"/>
                <a:cs typeface="+mj-cs"/>
              </a:rPr>
              <a:t>Predictive Modelling with Python</a:t>
            </a:r>
            <a:endParaRPr lang="en-US" sz="5400" b="1" dirty="0"/>
          </a:p>
        </p:txBody>
      </p:sp>
      <p:sp>
        <p:nvSpPr>
          <p:cNvPr id="1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AD213C35-A5D9-83C2-D895-605EA95F0EC2}"/>
              </a:ext>
            </a:extLst>
          </p:cNvPr>
          <p:cNvSpPr>
            <a:spLocks noGrp="1"/>
          </p:cNvSpPr>
          <p:nvPr>
            <p:ph sz="half" idx="2"/>
          </p:nvPr>
        </p:nvSpPr>
        <p:spPr>
          <a:xfrm>
            <a:off x="572493" y="2071315"/>
            <a:ext cx="6530936" cy="4795275"/>
          </a:xfrm>
        </p:spPr>
        <p:txBody>
          <a:bodyPr vert="horz" lIns="91440" tIns="45720" rIns="91440" bIns="45720" rtlCol="0" anchor="t">
            <a:noAutofit/>
          </a:bodyPr>
          <a:lstStyle/>
          <a:p>
            <a:r>
              <a:rPr lang="en-US" sz="1800" dirty="0"/>
              <a:t>Data Preparation</a:t>
            </a:r>
          </a:p>
          <a:p>
            <a:pPr lvl="1"/>
            <a:r>
              <a:rPr lang="en-US" sz="1800" dirty="0"/>
              <a:t>Cleaned and processed dataset for high-quality inputs</a:t>
            </a:r>
          </a:p>
          <a:p>
            <a:pPr lvl="1"/>
            <a:r>
              <a:rPr lang="en-US" sz="1800" dirty="0"/>
              <a:t>Encoded categorical variables and scaled continuous features</a:t>
            </a:r>
          </a:p>
          <a:p>
            <a:r>
              <a:rPr lang="en-US" sz="1800" dirty="0"/>
              <a:t>Model Training</a:t>
            </a:r>
          </a:p>
          <a:p>
            <a:pPr lvl="1"/>
            <a:r>
              <a:rPr lang="en-US" sz="1800" dirty="0"/>
              <a:t>Split data into 80% training and 20% testing sets</a:t>
            </a:r>
          </a:p>
          <a:p>
            <a:pPr lvl="1"/>
            <a:r>
              <a:rPr lang="en-US" sz="1800" dirty="0"/>
              <a:t>Trained Random Forest model, optimized hyperparameters using grid search</a:t>
            </a:r>
          </a:p>
          <a:p>
            <a:r>
              <a:rPr lang="en-US" sz="1800" dirty="0"/>
              <a:t>Evaluation</a:t>
            </a:r>
          </a:p>
          <a:p>
            <a:pPr lvl="1"/>
            <a:r>
              <a:rPr lang="en-US" sz="1800" dirty="0"/>
              <a:t>Achieved R² score of 0.69</a:t>
            </a:r>
          </a:p>
          <a:p>
            <a:pPr lvl="1"/>
            <a:r>
              <a:rPr lang="en-US" sz="1800" dirty="0"/>
              <a:t>Mean Absolute Error (MAE) of $1,473</a:t>
            </a:r>
          </a:p>
          <a:p>
            <a:r>
              <a:rPr lang="en-US" sz="1800" dirty="0"/>
              <a:t>Results Integration</a:t>
            </a:r>
          </a:p>
          <a:p>
            <a:pPr lvl="1"/>
            <a:r>
              <a:rPr lang="en-US" sz="1800" dirty="0"/>
              <a:t>Appended predicted CLV values to dataset</a:t>
            </a:r>
          </a:p>
          <a:p>
            <a:r>
              <a:rPr lang="en-US" sz="1800" dirty="0"/>
              <a:t>Further Visualized for Business Insights</a:t>
            </a:r>
          </a:p>
        </p:txBody>
      </p:sp>
      <p:pic>
        <p:nvPicPr>
          <p:cNvPr id="5" name="Content Placeholder 4" descr="A screenshot of a computer screen&#10;&#10;Description automatically generated">
            <a:extLst>
              <a:ext uri="{FF2B5EF4-FFF2-40B4-BE49-F238E27FC236}">
                <a16:creationId xmlns:a16="http://schemas.microsoft.com/office/drawing/2014/main" id="{9F3E92D1-7CC0-4709-950F-4BEAF6A8707A}"/>
              </a:ext>
            </a:extLst>
          </p:cNvPr>
          <p:cNvPicPr>
            <a:picLocks noGrp="1" noChangeAspect="1"/>
          </p:cNvPicPr>
          <p:nvPr>
            <p:ph sz="half" idx="1"/>
          </p:nvPr>
        </p:nvPicPr>
        <p:blipFill>
          <a:blip r:embed="rId3"/>
          <a:srcRect l="16157" r="9043"/>
          <a:stretch/>
        </p:blipFill>
        <p:spPr>
          <a:xfrm>
            <a:off x="7675658" y="2093976"/>
            <a:ext cx="3941064" cy="4096512"/>
          </a:xfrm>
          <a:prstGeom prst="rect">
            <a:avLst/>
          </a:prstGeom>
        </p:spPr>
      </p:pic>
    </p:spTree>
    <p:extLst>
      <p:ext uri="{BB962C8B-B14F-4D97-AF65-F5344CB8AC3E}">
        <p14:creationId xmlns:p14="http://schemas.microsoft.com/office/powerpoint/2010/main" val="1428573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6325CC-F22D-D7D1-59AA-AF17E8612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95" y="0"/>
            <a:ext cx="11859209" cy="6858000"/>
          </a:xfrm>
          <a:prstGeom prst="rect">
            <a:avLst/>
          </a:prstGeom>
        </p:spPr>
      </p:pic>
      <p:sp>
        <p:nvSpPr>
          <p:cNvPr id="5" name="TextBox 4">
            <a:extLst>
              <a:ext uri="{FF2B5EF4-FFF2-40B4-BE49-F238E27FC236}">
                <a16:creationId xmlns:a16="http://schemas.microsoft.com/office/drawing/2014/main" id="{32150D22-BB0D-DF82-8F33-A393431B4D40}"/>
              </a:ext>
            </a:extLst>
          </p:cNvPr>
          <p:cNvSpPr txBox="1"/>
          <p:nvPr/>
        </p:nvSpPr>
        <p:spPr>
          <a:xfrm>
            <a:off x="166395" y="603850"/>
            <a:ext cx="856892" cy="492443"/>
          </a:xfrm>
          <a:prstGeom prst="rect">
            <a:avLst/>
          </a:prstGeom>
          <a:noFill/>
        </p:spPr>
        <p:txBody>
          <a:bodyPr wrap="square" rtlCol="0">
            <a:spAutoFit/>
          </a:bodyPr>
          <a:lstStyle/>
          <a:p>
            <a:r>
              <a:rPr lang="en-US" sz="800" dirty="0">
                <a:solidFill>
                  <a:prstClr val="black"/>
                </a:solidFill>
                <a:latin typeface="Calibri" panose="020F0502020204030204"/>
                <a:hlinkClick r:id="rId3"/>
              </a:rPr>
              <a:t>Our_dahboard</a:t>
            </a:r>
            <a:endParaRPr lang="en-US" sz="800" dirty="0">
              <a:solidFill>
                <a:prstClr val="black"/>
              </a:solidFill>
              <a:latin typeface="Calibri" panose="020F0502020204030204"/>
            </a:endParaRPr>
          </a:p>
          <a:p>
            <a:endParaRPr lang="en-IN" dirty="0">
              <a:solidFill>
                <a:prstClr val="black"/>
              </a:solidFill>
              <a:latin typeface="Calibri" panose="020F0502020204030204"/>
            </a:endParaRPr>
          </a:p>
        </p:txBody>
      </p:sp>
    </p:spTree>
    <p:extLst>
      <p:ext uri="{BB962C8B-B14F-4D97-AF65-F5344CB8AC3E}">
        <p14:creationId xmlns:p14="http://schemas.microsoft.com/office/powerpoint/2010/main" val="126026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07210F4-0D08-7894-B9D1-940BC1EFC72C}"/>
              </a:ext>
            </a:extLst>
          </p:cNvPr>
          <p:cNvSpPr>
            <a:spLocks noGrp="1"/>
          </p:cNvSpPr>
          <p:nvPr>
            <p:ph type="title"/>
          </p:nvPr>
        </p:nvSpPr>
        <p:spPr>
          <a:xfrm>
            <a:off x="152361" y="95732"/>
            <a:ext cx="5393361" cy="825393"/>
          </a:xfrm>
        </p:spPr>
        <p:txBody>
          <a:bodyPr>
            <a:normAutofit/>
          </a:bodyPr>
          <a:lstStyle/>
          <a:p>
            <a:r>
              <a:rPr lang="en-US" dirty="0"/>
              <a:t>Key Findings</a:t>
            </a:r>
          </a:p>
        </p:txBody>
      </p:sp>
      <p:sp>
        <p:nvSpPr>
          <p:cNvPr id="3" name="Content Placeholder 2">
            <a:extLst>
              <a:ext uri="{FF2B5EF4-FFF2-40B4-BE49-F238E27FC236}">
                <a16:creationId xmlns:a16="http://schemas.microsoft.com/office/drawing/2014/main" id="{EA3190CE-08D0-ED75-9B1A-6CA9C8C1A1C7}"/>
              </a:ext>
            </a:extLst>
          </p:cNvPr>
          <p:cNvSpPr>
            <a:spLocks noGrp="1"/>
          </p:cNvSpPr>
          <p:nvPr>
            <p:ph idx="1"/>
          </p:nvPr>
        </p:nvSpPr>
        <p:spPr>
          <a:xfrm>
            <a:off x="80728" y="845389"/>
            <a:ext cx="6599032" cy="5822831"/>
          </a:xfrm>
        </p:spPr>
        <p:txBody>
          <a:bodyPr>
            <a:normAutofit fontScale="850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Customer Demographics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Married women dominate in client count, but divorced women contribute the highest average CLV. Educated retirees and individuals on medical leave show high profitability.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Coverage Types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Premium coverage has the highest average CLV but the lowest adoption. Basic coverage is popular but less profitable.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Sales Channels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Agents lead in total CLV, call centres generate the highest average CLV, and web channels underperform in both metrics.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Geographic Distribution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California and Oregon dominate in total CLV; Nevada has the highest average CLV per client.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Policy Trends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Luxury vehicles, especially small luxury cars, drive the highest CLV. Economy vehicles dominate in volume but yield low profitability.</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CLV Distribution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majority of customers have CLV below $15,000, with a small segment of high-value customers driving revenue.</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Offer Effectiveness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Offer1 leads in both client count and total CLV, while other offers show potential for enhancement.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Rural Market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Rural areas have untapped potential due to low client density and average CLV.</a:t>
            </a:r>
          </a:p>
          <a:p>
            <a:pPr marL="0" indent="0">
              <a:buNone/>
            </a:pPr>
            <a:endParaRPr lang="en-US" sz="1800" dirty="0"/>
          </a:p>
        </p:txBody>
      </p:sp>
      <p:pic>
        <p:nvPicPr>
          <p:cNvPr id="4" name="Content Placeholder 4" descr="close up headset of call center and VOIP for communication technology on office table  in monitoring room for network operation job concept">
            <a:extLst>
              <a:ext uri="{FF2B5EF4-FFF2-40B4-BE49-F238E27FC236}">
                <a16:creationId xmlns:a16="http://schemas.microsoft.com/office/drawing/2014/main" id="{2EC69FA1-3F2D-E04B-8F8A-B858ED0001A6}"/>
              </a:ext>
            </a:extLst>
          </p:cNvPr>
          <p:cNvPicPr>
            <a:picLocks noChangeAspect="1"/>
          </p:cNvPicPr>
          <p:nvPr/>
        </p:nvPicPr>
        <p:blipFill>
          <a:blip r:embed="rId2"/>
          <a:srcRect l="38746" r="5005" b="2"/>
          <a:stretch/>
        </p:blipFill>
        <p:spPr>
          <a:xfrm>
            <a:off x="6832121" y="1215715"/>
            <a:ext cx="4665036" cy="466503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1"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670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5CF5EF-99D1-F107-3379-E1BD1006A21D}"/>
              </a:ext>
            </a:extLst>
          </p:cNvPr>
          <p:cNvSpPr>
            <a:spLocks noGrp="1"/>
          </p:cNvSpPr>
          <p:nvPr>
            <p:ph type="title"/>
          </p:nvPr>
        </p:nvSpPr>
        <p:spPr>
          <a:xfrm>
            <a:off x="572493" y="238540"/>
            <a:ext cx="11018520" cy="1322785"/>
          </a:xfrm>
        </p:spPr>
        <p:txBody>
          <a:bodyPr anchor="b">
            <a:normAutofit fontScale="90000"/>
          </a:bodyPr>
          <a:lstStyle/>
          <a:p>
            <a:r>
              <a:rPr lang="en-US" sz="4600" dirty="0"/>
              <a:t>Insights and Managerial Implications</a:t>
            </a:r>
            <a:br>
              <a:rPr lang="en-US" sz="4600" dirty="0"/>
            </a:br>
            <a:endParaRPr lang="en-US" sz="4600" dirty="0"/>
          </a:p>
        </p:txBody>
      </p:sp>
      <p:sp>
        <p:nvSpPr>
          <p:cNvPr id="4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3758E3-6BF3-EBE4-08C3-3209564720EB}"/>
              </a:ext>
            </a:extLst>
          </p:cNvPr>
          <p:cNvSpPr>
            <a:spLocks noGrp="1"/>
          </p:cNvSpPr>
          <p:nvPr>
            <p:ph idx="1"/>
          </p:nvPr>
        </p:nvSpPr>
        <p:spPr>
          <a:xfrm>
            <a:off x="154236" y="1757520"/>
            <a:ext cx="8058340" cy="5024551"/>
          </a:xfrm>
        </p:spPr>
        <p:txBody>
          <a:bodyPr anchor="t">
            <a:no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Retention Strategies</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Focus on loyalty programs and premium benefits for high-CLV segments, such as luxury car owners and educated retirees.</a:t>
            </a:r>
          </a:p>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Upselling Opportunities</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Encourage basic policyholders to upgrade to premium coverage through targeted marketing and mid-tier policy options.</a:t>
            </a:r>
          </a:p>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Channel Optimization</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Improve web channel performance with AI-driven recommendations and dynamic pricing; enhance call centre training for high-value interactions.</a:t>
            </a:r>
          </a:p>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Geographic Focus</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Expand in underperforming regions like Arizona; strengthen retention in high-CLV regions such as Nevada.</a:t>
            </a:r>
          </a:p>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Product Differentiation</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Introduce exclusive services for luxury vehicle owners and value-add offerings for economy car customers.</a:t>
            </a:r>
          </a:p>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Family-Centric Campaigns</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Design policies targeting married women, emphasizing long-term benefits like family protection.</a:t>
            </a:r>
          </a:p>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Niche Segments</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Create tailored offers for high-CLV groups like doctorate holders on medical leave and retirees.</a:t>
            </a:r>
          </a:p>
          <a:p>
            <a:pPr marL="342900" lvl="0" indent="-342900">
              <a:lnSpc>
                <a:spcPct val="107000"/>
              </a:lnSpc>
              <a:spcAft>
                <a:spcPts val="800"/>
              </a:spcAft>
              <a:buSzPts val="1000"/>
              <a:buFont typeface="Symbol" panose="05050102010706020507" pitchFamily="18" charset="2"/>
              <a:buChar char=""/>
              <a:tabLst>
                <a:tab pos="457200" algn="l"/>
              </a:tabLst>
            </a:pPr>
            <a:r>
              <a:rPr lang="en-IN" sz="1300" b="1" kern="100" dirty="0">
                <a:effectLst/>
                <a:latin typeface="Aptos" panose="020B0004020202020204" pitchFamily="34" charset="0"/>
                <a:ea typeface="Calibri" panose="020F0502020204030204" pitchFamily="34" charset="0"/>
                <a:cs typeface="Times New Roman" panose="02020603050405020304" pitchFamily="18" charset="0"/>
              </a:rPr>
              <a:t>Rural Expansion</a:t>
            </a:r>
            <a:r>
              <a:rPr lang="en-IN" sz="1300" kern="100" dirty="0">
                <a:effectLst/>
                <a:latin typeface="Aptos" panose="020B0004020202020204" pitchFamily="34" charset="0"/>
                <a:ea typeface="Calibri" panose="020F0502020204030204" pitchFamily="34" charset="0"/>
                <a:cs typeface="Times New Roman" panose="02020603050405020304" pitchFamily="18" charset="0"/>
              </a:rPr>
              <a:t>: Partner with local organizations and develop affordable bundles to penetrate rural markets.</a:t>
            </a:r>
          </a:p>
          <a:p>
            <a:endParaRPr lang="en-US" sz="1800" dirty="0"/>
          </a:p>
        </p:txBody>
      </p:sp>
      <p:pic>
        <p:nvPicPr>
          <p:cNvPr id="4" name="Content Placeholder 4" descr="Financial graphs on a dark display">
            <a:extLst>
              <a:ext uri="{FF2B5EF4-FFF2-40B4-BE49-F238E27FC236}">
                <a16:creationId xmlns:a16="http://schemas.microsoft.com/office/drawing/2014/main" id="{4F912C23-7989-19F8-D411-E3A56688F8C3}"/>
              </a:ext>
            </a:extLst>
          </p:cNvPr>
          <p:cNvPicPr>
            <a:picLocks noChangeAspect="1"/>
          </p:cNvPicPr>
          <p:nvPr/>
        </p:nvPicPr>
        <p:blipFill>
          <a:blip r:embed="rId2"/>
          <a:srcRect l="18413" r="21458"/>
          <a:stretch/>
        </p:blipFill>
        <p:spPr>
          <a:xfrm>
            <a:off x="8363764" y="1775760"/>
            <a:ext cx="3674000" cy="5006311"/>
          </a:xfrm>
          <a:prstGeom prst="rect">
            <a:avLst/>
          </a:prstGeom>
        </p:spPr>
      </p:pic>
    </p:spTree>
    <p:extLst>
      <p:ext uri="{BB962C8B-B14F-4D97-AF65-F5344CB8AC3E}">
        <p14:creationId xmlns:p14="http://schemas.microsoft.com/office/powerpoint/2010/main" val="2940576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FB7DA-7F73-5455-6FEB-27AD9698EB68}"/>
              </a:ext>
            </a:extLst>
          </p:cNvPr>
          <p:cNvSpPr>
            <a:spLocks noGrp="1"/>
          </p:cNvSpPr>
          <p:nvPr>
            <p:ph idx="1"/>
          </p:nvPr>
        </p:nvSpPr>
        <p:spPr>
          <a:xfrm>
            <a:off x="5831457" y="556114"/>
            <a:ext cx="5719312" cy="5663531"/>
          </a:xfrm>
        </p:spPr>
        <p:txBody>
          <a:bodyPr>
            <a:normAutofit fontScale="92500" lnSpcReduction="10000"/>
          </a:bodyPr>
          <a:lstStyle/>
          <a:p>
            <a:pPr>
              <a:lnSpc>
                <a:spcPct val="107000"/>
              </a:lnSpc>
              <a:spcAft>
                <a:spcPts val="800"/>
              </a:spcAft>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This project highlights the value of predictive analytics in forecasting Customer Lifetime Value (CLV) and driving actionable business strategies. Key insights reveal opportunities to:</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Target high-CLV segments like premium coverage and luxury vehicle owners.</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Optimize underperforming regions and sales channels for growth.</a:t>
            </a:r>
          </a:p>
          <a:p>
            <a:pPr marL="342900" lvl="0" indent="-342900">
              <a:lnSpc>
                <a:spcPct val="107000"/>
              </a:lnSpc>
              <a:spcAft>
                <a:spcPts val="800"/>
              </a:spcAft>
              <a:buSzPts val="1000"/>
              <a:buFont typeface="Symbol" panose="05050102010706020507" pitchFamily="18" charset="2"/>
              <a:buChar char=""/>
              <a:tabLst>
                <a:tab pos="457200" algn="l"/>
              </a:tabLst>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Enhance customer retention with tailored campaigns for niche demographics.</a:t>
            </a:r>
          </a:p>
          <a:p>
            <a:pPr>
              <a:lnSpc>
                <a:spcPct val="107000"/>
              </a:lnSpc>
              <a:spcAft>
                <a:spcPts val="800"/>
              </a:spcAft>
            </a:pPr>
            <a:r>
              <a:rPr lang="en-IN" sz="2000" kern="100" dirty="0">
                <a:effectLst/>
                <a:latin typeface="Aptos" panose="020B0004020202020204" pitchFamily="34" charset="0"/>
                <a:ea typeface="Calibri" panose="020F0502020204030204" pitchFamily="34" charset="0"/>
                <a:cs typeface="Times New Roman" panose="02020603050405020304" pitchFamily="18" charset="0"/>
              </a:rPr>
              <a:t>By combining machine learning and visualization, we provide a clear roadmap for improving customer retention, revenue, and strategic decision-making, ensuring sustainable business growth.</a:t>
            </a:r>
          </a:p>
          <a:p>
            <a:endParaRPr lang="en-US" dirty="0"/>
          </a:p>
        </p:txBody>
      </p:sp>
      <p:pic>
        <p:nvPicPr>
          <p:cNvPr id="5" name="Picture 4">
            <a:extLst>
              <a:ext uri="{FF2B5EF4-FFF2-40B4-BE49-F238E27FC236}">
                <a16:creationId xmlns:a16="http://schemas.microsoft.com/office/drawing/2014/main" id="{7CDC597E-11B8-4884-7732-94BE5BD26BDA}"/>
              </a:ext>
            </a:extLst>
          </p:cNvPr>
          <p:cNvPicPr>
            <a:picLocks noChangeAspect="1"/>
          </p:cNvPicPr>
          <p:nvPr/>
        </p:nvPicPr>
        <p:blipFill>
          <a:blip r:embed="rId2"/>
          <a:srcRect b="9560"/>
          <a:stretch/>
        </p:blipFill>
        <p:spPr>
          <a:xfrm rot="20046106">
            <a:off x="503150" y="1975451"/>
            <a:ext cx="4895415" cy="3429552"/>
          </a:xfrm>
          <a:prstGeom prst="rect">
            <a:avLst/>
          </a:prstGeom>
        </p:spPr>
      </p:pic>
    </p:spTree>
    <p:extLst>
      <p:ext uri="{BB962C8B-B14F-4D97-AF65-F5344CB8AC3E}">
        <p14:creationId xmlns:p14="http://schemas.microsoft.com/office/powerpoint/2010/main" val="2573303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9D03-45AA-3DD1-F71A-DB68EAADAF9A}"/>
              </a:ext>
            </a:extLst>
          </p:cNvPr>
          <p:cNvSpPr>
            <a:spLocks noGrp="1"/>
          </p:cNvSpPr>
          <p:nvPr>
            <p:ph type="title"/>
          </p:nvPr>
        </p:nvSpPr>
        <p:spPr>
          <a:xfrm>
            <a:off x="7031655" y="1720756"/>
            <a:ext cx="4156512" cy="3929546"/>
          </a:xfrm>
        </p:spPr>
        <p:txBody>
          <a:bodyPr anchor="ctr">
            <a:normAutofit/>
          </a:bodyPr>
          <a:lstStyle/>
          <a:p>
            <a:r>
              <a:rPr lang="en-US" sz="4000" dirty="0"/>
              <a:t>Thank You!</a:t>
            </a:r>
            <a:br>
              <a:rPr lang="en-US" sz="4000" dirty="0"/>
            </a:br>
            <a:br>
              <a:rPr lang="en-US" sz="4000" dirty="0"/>
            </a:br>
            <a:r>
              <a:rPr lang="en-US" sz="4000" dirty="0"/>
              <a:t>We Appreciate any Doubts and Questions ?</a:t>
            </a:r>
          </a:p>
        </p:txBody>
      </p:sp>
      <p:pic>
        <p:nvPicPr>
          <p:cNvPr id="8" name="Picture 7" descr="Yellow question mark">
            <a:extLst>
              <a:ext uri="{FF2B5EF4-FFF2-40B4-BE49-F238E27FC236}">
                <a16:creationId xmlns:a16="http://schemas.microsoft.com/office/drawing/2014/main" id="{FA983AC5-C4CF-F0C4-6136-0E351E5E56AB}"/>
              </a:ext>
            </a:extLst>
          </p:cNvPr>
          <p:cNvPicPr>
            <a:picLocks noChangeAspect="1"/>
          </p:cNvPicPr>
          <p:nvPr/>
        </p:nvPicPr>
        <p:blipFill>
          <a:blip r:embed="rId2"/>
          <a:srcRect l="40808" r="5859"/>
          <a:stretch/>
        </p:blipFill>
        <p:spPr>
          <a:xfrm>
            <a:off x="707408" y="-110171"/>
            <a:ext cx="6096001" cy="6858002"/>
          </a:xfrm>
          <a:prstGeom prst="rect">
            <a:avLst/>
          </a:prstGeom>
        </p:spPr>
      </p:pic>
    </p:spTree>
    <p:extLst>
      <p:ext uri="{BB962C8B-B14F-4D97-AF65-F5344CB8AC3E}">
        <p14:creationId xmlns:p14="http://schemas.microsoft.com/office/powerpoint/2010/main" val="3066045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2002</Words>
  <Application>Microsoft Office PowerPoint</Application>
  <PresentationFormat>Widescreen</PresentationFormat>
  <Paragraphs>75</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ADLaM Display</vt:lpstr>
      <vt:lpstr>Aptos</vt:lpstr>
      <vt:lpstr>Aptos Display</vt:lpstr>
      <vt:lpstr>Arial</vt:lpstr>
      <vt:lpstr>Calibri</vt:lpstr>
      <vt:lpstr>Symbol</vt:lpstr>
      <vt:lpstr>Office Theme</vt:lpstr>
      <vt:lpstr>Predicting Customer Lifetime Value (CLV) to Enhance Customer Retention and Revenue</vt:lpstr>
      <vt:lpstr>What Exactly is our Project ?</vt:lpstr>
      <vt:lpstr>Dataset Background</vt:lpstr>
      <vt:lpstr>Predictive Modelling with Python</vt:lpstr>
      <vt:lpstr>PowerPoint Presentation</vt:lpstr>
      <vt:lpstr>Key Findings</vt:lpstr>
      <vt:lpstr>Insights and Managerial Implications </vt:lpstr>
      <vt:lpstr>PowerPoint Presentation</vt:lpstr>
      <vt:lpstr>Thank You!  We Appreciate any Doubts and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Khushbu Singh</dc:creator>
  <cp:lastModifiedBy>gaurav pasam</cp:lastModifiedBy>
  <cp:revision>4</cp:revision>
  <dcterms:created xsi:type="dcterms:W3CDTF">2024-12-07T02:35:31Z</dcterms:created>
  <dcterms:modified xsi:type="dcterms:W3CDTF">2024-12-07T13:37:06Z</dcterms:modified>
</cp:coreProperties>
</file>