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10"/>
  </p:notesMasterIdLst>
  <p:handoutMasterIdLst>
    <p:handoutMasterId r:id="rId11"/>
  </p:handoutMasterIdLst>
  <p:sldIdLst>
    <p:sldId id="595" r:id="rId2"/>
    <p:sldId id="597" r:id="rId3"/>
    <p:sldId id="598" r:id="rId4"/>
    <p:sldId id="599" r:id="rId5"/>
    <p:sldId id="601" r:id="rId6"/>
    <p:sldId id="602" r:id="rId7"/>
    <p:sldId id="600" r:id="rId8"/>
    <p:sldId id="48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Bashta" initials="JB" lastIdx="5" clrIdx="0">
    <p:extLst>
      <p:ext uri="{19B8F6BF-5375-455C-9EA6-DF929625EA0E}">
        <p15:presenceInfo xmlns:p15="http://schemas.microsoft.com/office/powerpoint/2012/main" userId="5eda73a45141f5a9" providerId="Windows Live"/>
      </p:ext>
    </p:extLst>
  </p:cmAuthor>
  <p:cmAuthor id="2" name="Thilak" initials="T" lastIdx="7" clrIdx="1">
    <p:extLst>
      <p:ext uri="{19B8F6BF-5375-455C-9EA6-DF929625EA0E}">
        <p15:presenceInfo xmlns:p15="http://schemas.microsoft.com/office/powerpoint/2012/main" userId="Thilak" providerId="None"/>
      </p:ext>
    </p:extLst>
  </p:cmAuthor>
  <p:cmAuthor id="3" name="dino bravin" initials="db" lastIdx="31" clrIdx="2">
    <p:extLst>
      <p:ext uri="{19B8F6BF-5375-455C-9EA6-DF929625EA0E}">
        <p15:presenceInfo xmlns:p15="http://schemas.microsoft.com/office/powerpoint/2012/main" userId="6732b4308b23d3c4" providerId="Windows Live"/>
      </p:ext>
    </p:extLst>
  </p:cmAuthor>
  <p:cmAuthor id="4" name="Thilak Laksiri" initials="TL" lastIdx="10" clrIdx="3">
    <p:extLst>
      <p:ext uri="{19B8F6BF-5375-455C-9EA6-DF929625EA0E}">
        <p15:presenceInfo xmlns:p15="http://schemas.microsoft.com/office/powerpoint/2012/main" userId="3453c10aa9b03e75" providerId="Windows Live"/>
      </p:ext>
    </p:extLst>
  </p:cmAuthor>
  <p:cmAuthor id="5" name="Omid" initials="O" lastIdx="2" clrIdx="4">
    <p:extLst>
      <p:ext uri="{19B8F6BF-5375-455C-9EA6-DF929625EA0E}">
        <p15:presenceInfo xmlns:p15="http://schemas.microsoft.com/office/powerpoint/2012/main" userId="Om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FF33"/>
    <a:srgbClr val="FFFFFF"/>
    <a:srgbClr val="C5C5C5"/>
    <a:srgbClr val="797979"/>
    <a:srgbClr val="2194FF"/>
    <a:srgbClr val="123B61"/>
    <a:srgbClr val="0067C5"/>
    <a:srgbClr val="AD9F12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1" autoAdjust="0"/>
  </p:normalViewPr>
  <p:slideViewPr>
    <p:cSldViewPr snapToGrid="0" snapToObjects="1">
      <p:cViewPr varScale="1">
        <p:scale>
          <a:sx n="97" d="100"/>
          <a:sy n="97" d="100"/>
        </p:scale>
        <p:origin x="675" y="10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405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AB2AD-D4DB-E248-A892-AAF8EBA51D56}" type="datetimeFigureOut">
              <a:rPr lang="en-US"/>
              <a:pPr>
                <a:defRPr/>
              </a:pPr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26FAEC-A31C-F348-BCB8-AA237E60E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BAAC04-016F-9C41-AC76-85AB1232E103}" type="datetimeFigureOut">
              <a:rPr lang="en-US"/>
              <a:pPr>
                <a:defRPr/>
              </a:pPr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4F344-94C8-4E41-B262-FCC2288F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56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750591" y="1915885"/>
            <a:ext cx="3655518" cy="10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3171" y="1192174"/>
            <a:ext cx="4342629" cy="3708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84484" y="1192175"/>
            <a:ext cx="4251249" cy="3708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920343"/>
            <a:ext cx="1854203" cy="1983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920343"/>
            <a:ext cx="3617103" cy="19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920343"/>
            <a:ext cx="984019" cy="1983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89200" y="214953"/>
            <a:ext cx="5877560" cy="61236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61961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57943"/>
            <a:ext cx="3703320" cy="4265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384539"/>
            <a:ext cx="3703320" cy="308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57943"/>
            <a:ext cx="3703320" cy="451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56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37771"/>
            <a:ext cx="7543800" cy="33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94052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98034" y="271795"/>
            <a:ext cx="1676400" cy="4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5" r:id="rId12"/>
    <p:sldLayoutId id="2147484082" r:id="rId13"/>
    <p:sldLayoutId id="2147484083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/>
          <a:p>
            <a:r>
              <a:rPr lang="en-AU" b="1"/>
              <a:t>Exploratory Data Analysis (</a:t>
            </a:r>
            <a:r>
              <a:rPr lang="en-AU" b="1" err="1"/>
              <a:t>ProductA</a:t>
            </a:r>
            <a:r>
              <a:rPr lang="en-AU" b="1"/>
              <a:t>)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4B7FF5E-0652-4550-9446-D013B9B67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3716" y="4221079"/>
            <a:ext cx="2079893" cy="353207"/>
          </a:xfrm>
        </p:spPr>
        <p:txBody>
          <a:bodyPr/>
          <a:lstStyle/>
          <a:p>
            <a:r>
              <a:rPr lang="en-US" dirty="0"/>
              <a:t> Khushbu Patel</a:t>
            </a:r>
          </a:p>
        </p:txBody>
      </p:sp>
    </p:spTree>
    <p:extLst>
      <p:ext uri="{BB962C8B-B14F-4D97-AF65-F5344CB8AC3E}">
        <p14:creationId xmlns:p14="http://schemas.microsoft.com/office/powerpoint/2010/main" val="21719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8A22-3C9E-4648-9B34-DE44D20A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Steps involved in 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C51D-83D7-45BA-A848-1798D393FCA5}"/>
              </a:ext>
            </a:extLst>
          </p:cNvPr>
          <p:cNvSpPr txBox="1">
            <a:spLocks/>
          </p:cNvSpPr>
          <p:nvPr/>
        </p:nvSpPr>
        <p:spPr>
          <a:xfrm>
            <a:off x="2892600" y="2674262"/>
            <a:ext cx="1466461" cy="3675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9E5922-839B-4379-A9C7-9FE78771CE0E}"/>
              </a:ext>
            </a:extLst>
          </p:cNvPr>
          <p:cNvSpPr txBox="1">
            <a:spLocks/>
          </p:cNvSpPr>
          <p:nvPr/>
        </p:nvSpPr>
        <p:spPr>
          <a:xfrm>
            <a:off x="4892617" y="2674262"/>
            <a:ext cx="1130248" cy="3675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15960F-C1AD-470C-878A-E1562610C862}"/>
              </a:ext>
            </a:extLst>
          </p:cNvPr>
          <p:cNvSpPr txBox="1">
            <a:spLocks/>
          </p:cNvSpPr>
          <p:nvPr/>
        </p:nvSpPr>
        <p:spPr>
          <a:xfrm>
            <a:off x="6610830" y="2674260"/>
            <a:ext cx="1460395" cy="3675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A19B33-B2DD-4DAF-9620-1A29B943EB32}"/>
              </a:ext>
            </a:extLst>
          </p:cNvPr>
          <p:cNvSpPr txBox="1">
            <a:spLocks/>
          </p:cNvSpPr>
          <p:nvPr/>
        </p:nvSpPr>
        <p:spPr>
          <a:xfrm>
            <a:off x="1114962" y="2674259"/>
            <a:ext cx="1244082" cy="3675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en-AU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33D23-1FDE-4521-B2E9-8791489A64E7}"/>
              </a:ext>
            </a:extLst>
          </p:cNvPr>
          <p:cNvSpPr txBox="1"/>
          <p:nvPr/>
        </p:nvSpPr>
        <p:spPr>
          <a:xfrm>
            <a:off x="858079" y="3041779"/>
            <a:ext cx="179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data and analyse it using descriptive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67829-F0BA-4047-8AC8-377FA72FF867}"/>
              </a:ext>
            </a:extLst>
          </p:cNvPr>
          <p:cNvSpPr txBox="1"/>
          <p:nvPr/>
        </p:nvSpPr>
        <p:spPr>
          <a:xfrm>
            <a:off x="2651405" y="3028294"/>
            <a:ext cx="179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to obtain insights or interesting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B40FB-EDA9-49A3-B198-86FFB4EDE4DD}"/>
              </a:ext>
            </a:extLst>
          </p:cNvPr>
          <p:cNvSpPr txBox="1"/>
          <p:nvPr/>
        </p:nvSpPr>
        <p:spPr>
          <a:xfrm>
            <a:off x="4525372" y="3028294"/>
            <a:ext cx="179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various trends and insights obtained from the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7C006-AE77-4511-AB5B-F0EA3F1970BA}"/>
              </a:ext>
            </a:extLst>
          </p:cNvPr>
          <p:cNvSpPr txBox="1"/>
          <p:nvPr/>
        </p:nvSpPr>
        <p:spPr>
          <a:xfrm>
            <a:off x="6472601" y="3028294"/>
            <a:ext cx="179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conclusion based on the EDA performed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8CAB3B-1301-43BA-8A69-BBD28B1A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4" y="1086367"/>
            <a:ext cx="7181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A448-CA67-49C2-B49D-11366ABB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Know your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48AD3-BDE2-41F9-B59F-5329155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2" y="1159129"/>
            <a:ext cx="7588898" cy="30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F1F-4F5E-4520-B770-92331163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2" y="1785268"/>
            <a:ext cx="3166187" cy="964901"/>
          </a:xfrm>
        </p:spPr>
        <p:txBody>
          <a:bodyPr>
            <a:normAutofit/>
          </a:bodyPr>
          <a:lstStyle/>
          <a:p>
            <a:r>
              <a:rPr lang="en-AU" sz="40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164-3BEA-4C68-AA96-A8929AF9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0" y="912913"/>
            <a:ext cx="4869180" cy="3943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Product_a.csv contains sales data for 2 types of product (A and C) for 51 different locations of the United States over a time span of 4 years i.e. 2016-2019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It contains yearly data for years 2016 - 2018, whereas for year 2019 contains only first quarter sales data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Each location contains nearly ~340 observations where each observation represents weekly sales information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data is highly right-skewed as for all the numeric fields the mean is greater than the median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46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F619-AFEF-4941-A395-98C57A12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38" y="-330071"/>
            <a:ext cx="2873829" cy="1714500"/>
          </a:xfrm>
        </p:spPr>
        <p:txBody>
          <a:bodyPr/>
          <a:lstStyle/>
          <a:p>
            <a:r>
              <a:rPr lang="en-AU" b="1" dirty="0"/>
              <a:t>Monthly &amp;</a:t>
            </a:r>
            <a:br>
              <a:rPr lang="en-AU" b="1" dirty="0"/>
            </a:br>
            <a:r>
              <a:rPr lang="en-AU" b="1" dirty="0"/>
              <a:t>Weekly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AFA0-6817-4078-916E-67DB1D8E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418" y="1548883"/>
            <a:ext cx="2400300" cy="27245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From the monthly data we can see that the price and </a:t>
            </a:r>
            <a:r>
              <a:rPr lang="en-AU" dirty="0" err="1"/>
              <a:t>bags_lx</a:t>
            </a:r>
            <a:r>
              <a:rPr lang="en-AU" dirty="0"/>
              <a:t> values ranges in few hundreds, where as the remaining attributes have values ranging between 20k – 400k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Looking closely as weekly plot we can observer, </a:t>
            </a:r>
            <a:r>
              <a:rPr lang="en-AU" dirty="0" err="1"/>
              <a:t>total_vol</a:t>
            </a:r>
            <a:r>
              <a:rPr lang="en-AU" dirty="0"/>
              <a:t> column follows similar trend as that of plu2</a:t>
            </a:r>
          </a:p>
          <a:p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err="1"/>
              <a:t>total_vol</a:t>
            </a:r>
            <a:r>
              <a:rPr lang="en-AU" dirty="0"/>
              <a:t> can be obtained from plu1, plu2, plu3 and </a:t>
            </a:r>
            <a:r>
              <a:rPr lang="en-AU" dirty="0" err="1"/>
              <a:t>bags_t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5FC9A-3EF1-41C1-883D-245CC3F3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8" y="551923"/>
            <a:ext cx="4835867" cy="2018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10C0D-0B69-4B1E-BB6F-FBD2979A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38" y="2756048"/>
            <a:ext cx="4283862" cy="20445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12314F-CD9C-4F0D-8AEB-702DE4A0BEBD}"/>
              </a:ext>
            </a:extLst>
          </p:cNvPr>
          <p:cNvSpPr txBox="1">
            <a:spLocks/>
          </p:cNvSpPr>
          <p:nvPr/>
        </p:nvSpPr>
        <p:spPr>
          <a:xfrm>
            <a:off x="5638080" y="306203"/>
            <a:ext cx="638312" cy="305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b="0" kern="1200" spc="-38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Monthly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417A20-A035-4A2D-B743-1ACDD0A3C7B1}"/>
              </a:ext>
            </a:extLst>
          </p:cNvPr>
          <p:cNvSpPr txBox="1">
            <a:spLocks/>
          </p:cNvSpPr>
          <p:nvPr/>
        </p:nvSpPr>
        <p:spPr>
          <a:xfrm>
            <a:off x="5686343" y="2471873"/>
            <a:ext cx="638312" cy="305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b="0" kern="1200" spc="-38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8900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391-4812-4DBF-8229-36766947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14" y="60102"/>
            <a:ext cx="2400300" cy="1714500"/>
          </a:xfrm>
        </p:spPr>
        <p:txBody>
          <a:bodyPr/>
          <a:lstStyle/>
          <a:p>
            <a:r>
              <a:rPr lang="en-AU" b="1" dirty="0"/>
              <a:t>Price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54B5-FA53-44D9-9893-48B49997F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017199"/>
            <a:ext cx="2400300" cy="1867367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Average price of product A is higher as compared to that of product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Major cities like Hartford Springfield, New York and San Francisco have the highest average price for both the products.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On contrary, Dallas Ft Worth, Houston and South central have the lowest average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D98FF-48F1-4D7C-B9F4-D17E9135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7" y="1353860"/>
            <a:ext cx="5974799" cy="27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EE4546-BB92-4D89-95A0-6B5B532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4062"/>
            <a:ext cx="2400300" cy="1714500"/>
          </a:xfrm>
        </p:spPr>
        <p:txBody>
          <a:bodyPr/>
          <a:lstStyle/>
          <a:p>
            <a:r>
              <a:rPr lang="en-US" b="1" dirty="0"/>
              <a:t>Map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B68E3-86E0-4644-A11B-0E749CE90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1" t="28184" r="19106" b="11834"/>
          <a:stretch/>
        </p:blipFill>
        <p:spPr>
          <a:xfrm>
            <a:off x="3176366" y="728081"/>
            <a:ext cx="5833819" cy="3687337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FF39401-15BE-4079-BCDE-A261E59AE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971536"/>
            <a:ext cx="2400300" cy="253434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Color range of markers display the mean values of </a:t>
            </a:r>
            <a:r>
              <a:rPr lang="en-US" dirty="0" err="1"/>
              <a:t>bags_t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Tool tips show the total </a:t>
            </a:r>
            <a:r>
              <a:rPr lang="en-US" dirty="0" err="1"/>
              <a:t>bags_t</a:t>
            </a:r>
            <a:r>
              <a:rPr lang="en-US" dirty="0"/>
              <a:t> count grouped by product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 up displays the average values for all the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Highest sales are from the east regions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 regions account for least no of sales</a:t>
            </a:r>
          </a:p>
        </p:txBody>
      </p:sp>
    </p:spTree>
    <p:extLst>
      <p:ext uri="{BB962C8B-B14F-4D97-AF65-F5344CB8AC3E}">
        <p14:creationId xmlns:p14="http://schemas.microsoft.com/office/powerpoint/2010/main" val="24100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01547" y="4096011"/>
            <a:ext cx="25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Walkway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791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8886B-CA7E-4B41-B488-C79BD2A635DA}" vid="{00802207-7659-4A55-8BE6-965C189A8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</Words>
  <Application>Microsoft Office PowerPoint</Application>
  <PresentationFormat>On-screen Show (16:9)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Walkway Bold</vt:lpstr>
      <vt:lpstr>Retrospect</vt:lpstr>
      <vt:lpstr>Exploratory Data Analysis (ProductA)</vt:lpstr>
      <vt:lpstr>Steps involved in EDA</vt:lpstr>
      <vt:lpstr>Know your data</vt:lpstr>
      <vt:lpstr>Analysis</vt:lpstr>
      <vt:lpstr>Monthly &amp; Weekly Data</vt:lpstr>
      <vt:lpstr>Price distribution</vt:lpstr>
      <vt:lpstr>Map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(ProductA)</dc:title>
  <dc:creator> </dc:creator>
  <cp:lastModifiedBy> </cp:lastModifiedBy>
  <cp:revision>3</cp:revision>
  <dcterms:created xsi:type="dcterms:W3CDTF">2020-05-30T04:33:35Z</dcterms:created>
  <dcterms:modified xsi:type="dcterms:W3CDTF">2020-05-30T04:42:46Z</dcterms:modified>
</cp:coreProperties>
</file>