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51" r:id="rId6"/>
    <p:sldId id="262" r:id="rId7"/>
    <p:sldId id="283" r:id="rId8"/>
    <p:sldId id="260" r:id="rId9"/>
    <p:sldId id="263" r:id="rId10"/>
    <p:sldId id="401" r:id="rId11"/>
    <p:sldId id="403" r:id="rId12"/>
    <p:sldId id="402" r:id="rId13"/>
    <p:sldId id="404" r:id="rId14"/>
    <p:sldId id="264" r:id="rId15"/>
    <p:sldId id="265" r:id="rId16"/>
    <p:sldId id="266" r:id="rId17"/>
    <p:sldId id="267" r:id="rId18"/>
    <p:sldId id="268" r:id="rId19"/>
    <p:sldId id="269" r:id="rId20"/>
    <p:sldId id="270" r:id="rId21"/>
    <p:sldId id="352" r:id="rId22"/>
    <p:sldId id="271" r:id="rId23"/>
    <p:sldId id="272" r:id="rId24"/>
    <p:sldId id="274" r:id="rId25"/>
    <p:sldId id="275" r:id="rId26"/>
    <p:sldId id="276" r:id="rId27"/>
    <p:sldId id="277" r:id="rId28"/>
    <p:sldId id="285" r:id="rId29"/>
    <p:sldId id="286" r:id="rId30"/>
    <p:sldId id="287" r:id="rId31"/>
    <p:sldId id="288" r:id="rId32"/>
    <p:sldId id="289" r:id="rId33"/>
    <p:sldId id="290" r:id="rId34"/>
    <p:sldId id="292" r:id="rId35"/>
    <p:sldId id="296" r:id="rId36"/>
    <p:sldId id="297" r:id="rId37"/>
    <p:sldId id="291" r:id="rId38"/>
    <p:sldId id="293" r:id="rId39"/>
    <p:sldId id="294" r:id="rId40"/>
    <p:sldId id="295" r:id="rId41"/>
    <p:sldId id="298" r:id="rId42"/>
    <p:sldId id="299" r:id="rId43"/>
    <p:sldId id="301" r:id="rId44"/>
    <p:sldId id="353" r:id="rId45"/>
    <p:sldId id="302" r:id="rId46"/>
    <p:sldId id="303" r:id="rId47"/>
    <p:sldId id="304" r:id="rId48"/>
    <p:sldId id="305" r:id="rId49"/>
    <p:sldId id="284" r:id="rId50"/>
    <p:sldId id="278" r:id="rId51"/>
    <p:sldId id="307" r:id="rId52"/>
    <p:sldId id="279" r:id="rId53"/>
    <p:sldId id="280" r:id="rId54"/>
    <p:sldId id="308" r:id="rId55"/>
    <p:sldId id="310" r:id="rId56"/>
    <p:sldId id="311" r:id="rId57"/>
    <p:sldId id="312" r:id="rId58"/>
    <p:sldId id="313" r:id="rId59"/>
    <p:sldId id="314" r:id="rId60"/>
    <p:sldId id="315" r:id="rId61"/>
    <p:sldId id="318" r:id="rId62"/>
    <p:sldId id="316" r:id="rId63"/>
    <p:sldId id="317" r:id="rId64"/>
    <p:sldId id="319" r:id="rId65"/>
    <p:sldId id="320" r:id="rId66"/>
    <p:sldId id="321" r:id="rId67"/>
    <p:sldId id="322" r:id="rId68"/>
    <p:sldId id="357" r:id="rId69"/>
    <p:sldId id="323" r:id="rId70"/>
    <p:sldId id="324" r:id="rId71"/>
    <p:sldId id="325" r:id="rId72"/>
    <p:sldId id="358" r:id="rId73"/>
    <p:sldId id="281" r:id="rId74"/>
    <p:sldId id="327" r:id="rId75"/>
    <p:sldId id="329" r:id="rId76"/>
    <p:sldId id="282" r:id="rId77"/>
    <p:sldId id="328"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60" r:id="rId93"/>
    <p:sldId id="344" r:id="rId94"/>
    <p:sldId id="345" r:id="rId95"/>
    <p:sldId id="346" r:id="rId96"/>
    <p:sldId id="361" r:id="rId97"/>
    <p:sldId id="347" r:id="rId98"/>
    <p:sldId id="348" r:id="rId99"/>
    <p:sldId id="362" r:id="rId100"/>
    <p:sldId id="349" r:id="rId101"/>
    <p:sldId id="350" r:id="rId102"/>
    <p:sldId id="354" r:id="rId103"/>
    <p:sldId id="363" r:id="rId104"/>
    <p:sldId id="372" r:id="rId105"/>
    <p:sldId id="364" r:id="rId106"/>
    <p:sldId id="365" r:id="rId107"/>
    <p:sldId id="400" r:id="rId108"/>
    <p:sldId id="366" r:id="rId109"/>
    <p:sldId id="368" r:id="rId110"/>
    <p:sldId id="373" r:id="rId111"/>
    <p:sldId id="374" r:id="rId112"/>
    <p:sldId id="375" r:id="rId113"/>
    <p:sldId id="376" r:id="rId114"/>
    <p:sldId id="377" r:id="rId115"/>
    <p:sldId id="369" r:id="rId116"/>
    <p:sldId id="370" r:id="rId117"/>
    <p:sldId id="371" r:id="rId118"/>
    <p:sldId id="378" r:id="rId119"/>
    <p:sldId id="379" r:id="rId120"/>
    <p:sldId id="380" r:id="rId121"/>
    <p:sldId id="381" r:id="rId122"/>
    <p:sldId id="382" r:id="rId123"/>
    <p:sldId id="383" r:id="rId124"/>
    <p:sldId id="384" r:id="rId125"/>
    <p:sldId id="385" r:id="rId126"/>
    <p:sldId id="386" r:id="rId127"/>
    <p:sldId id="387" r:id="rId128"/>
    <p:sldId id="392" r:id="rId129"/>
    <p:sldId id="388" r:id="rId130"/>
    <p:sldId id="389" r:id="rId131"/>
    <p:sldId id="390" r:id="rId132"/>
    <p:sldId id="391" r:id="rId133"/>
    <p:sldId id="356" r:id="rId134"/>
    <p:sldId id="393" r:id="rId135"/>
    <p:sldId id="394" r:id="rId136"/>
    <p:sldId id="395" r:id="rId137"/>
    <p:sldId id="399" r:id="rId138"/>
    <p:sldId id="396" r:id="rId139"/>
    <p:sldId id="397" r:id="rId140"/>
    <p:sldId id="398" r:id="rId141"/>
    <p:sldId id="261" r:id="rId1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DFD7B5-69DD-4396-AB8D-C7B8D05F779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14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BE78C7-B032-4D96-AC7A-1911ABD621B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326473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56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88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221769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4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670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24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19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360690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BE78C7-B032-4D96-AC7A-1911ABD621B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FD7B5-69DD-4396-AB8D-C7B8D05F779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44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E78C7-B032-4D96-AC7A-1911ABD621B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402466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E78C7-B032-4D96-AC7A-1911ABD621BC}"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FD7B5-69DD-4396-AB8D-C7B8D05F779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27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E78C7-B032-4D96-AC7A-1911ABD621BC}"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FD7B5-69DD-4396-AB8D-C7B8D05F779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33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E78C7-B032-4D96-AC7A-1911ABD621BC}"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340855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BE78C7-B032-4D96-AC7A-1911ABD621B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FD7B5-69DD-4396-AB8D-C7B8D05F779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89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BE78C7-B032-4D96-AC7A-1911ABD621B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FD7B5-69DD-4396-AB8D-C7B8D05F7798}" type="slidenum">
              <a:rPr lang="en-US" smtClean="0"/>
              <a:t>‹#›</a:t>
            </a:fld>
            <a:endParaRPr lang="en-US"/>
          </a:p>
        </p:txBody>
      </p:sp>
    </p:spTree>
    <p:extLst>
      <p:ext uri="{BB962C8B-B14F-4D97-AF65-F5344CB8AC3E}">
        <p14:creationId xmlns:p14="http://schemas.microsoft.com/office/powerpoint/2010/main" val="113035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BE78C7-B032-4D96-AC7A-1911ABD621BC}" type="datetimeFigureOut">
              <a:rPr lang="en-US" smtClean="0"/>
              <a:t>8/6/2024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DFD7B5-69DD-4396-AB8D-C7B8D05F7798}" type="slidenum">
              <a:rPr lang="en-US" smtClean="0"/>
              <a:t>‹#›</a:t>
            </a:fld>
            <a:endParaRPr lang="en-US"/>
          </a:p>
        </p:txBody>
      </p:sp>
    </p:spTree>
    <p:extLst>
      <p:ext uri="{BB962C8B-B14F-4D97-AF65-F5344CB8AC3E}">
        <p14:creationId xmlns:p14="http://schemas.microsoft.com/office/powerpoint/2010/main" val="100054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Academic Writing</a:t>
            </a:r>
          </a:p>
        </p:txBody>
      </p:sp>
      <p:sp>
        <p:nvSpPr>
          <p:cNvPr id="3" name="Subtitle 2"/>
          <p:cNvSpPr>
            <a:spLocks noGrp="1"/>
          </p:cNvSpPr>
          <p:nvPr>
            <p:ph type="subTitle" idx="1"/>
          </p:nvPr>
        </p:nvSpPr>
        <p:spPr/>
        <p:txBody>
          <a:bodyPr/>
          <a:lstStyle/>
          <a:p>
            <a:r>
              <a:rPr lang="en-US" dirty="0" err="1"/>
              <a:t>Urma</a:t>
            </a:r>
            <a:r>
              <a:rPr lang="en-US" dirty="0"/>
              <a:t> Lama </a:t>
            </a:r>
            <a:r>
              <a:rPr lang="en-US" dirty="0" err="1"/>
              <a:t>Yonzon</a:t>
            </a:r>
            <a:endParaRPr lang="en-US" dirty="0"/>
          </a:p>
        </p:txBody>
      </p:sp>
    </p:spTree>
    <p:extLst>
      <p:ext uri="{BB962C8B-B14F-4D97-AF65-F5344CB8AC3E}">
        <p14:creationId xmlns:p14="http://schemas.microsoft.com/office/powerpoint/2010/main" val="1942196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9526"/>
            <a:ext cx="9601196" cy="310640"/>
          </a:xfrm>
        </p:spPr>
        <p:txBody>
          <a:bodyPr>
            <a:normAutofit fontScale="90000"/>
          </a:bodyPr>
          <a:lstStyle/>
          <a:p>
            <a:endParaRPr lang="en-US" dirty="0"/>
          </a:p>
        </p:txBody>
      </p:sp>
      <p:sp>
        <p:nvSpPr>
          <p:cNvPr id="3" name="Content Placeholder 2"/>
          <p:cNvSpPr>
            <a:spLocks noGrp="1"/>
          </p:cNvSpPr>
          <p:nvPr>
            <p:ph idx="1"/>
          </p:nvPr>
        </p:nvSpPr>
        <p:spPr>
          <a:xfrm>
            <a:off x="1103586" y="2822028"/>
            <a:ext cx="10436773" cy="2144110"/>
          </a:xfrm>
        </p:spPr>
        <p:txBody>
          <a:bodyPr/>
          <a:lstStyle/>
          <a:p>
            <a:r>
              <a:rPr lang="en-US" dirty="0" smtClean="0"/>
              <a:t>Academic writing is generally quite </a:t>
            </a:r>
            <a:r>
              <a:rPr lang="en-US" b="1" dirty="0" smtClean="0"/>
              <a:t>formal, objective (impersonal), and technical</a:t>
            </a:r>
            <a:r>
              <a:rPr lang="en-US" dirty="0" smtClean="0"/>
              <a:t>.</a:t>
            </a:r>
          </a:p>
        </p:txBody>
      </p:sp>
    </p:spTree>
    <p:extLst>
      <p:ext uri="{BB962C8B-B14F-4D97-AF65-F5344CB8AC3E}">
        <p14:creationId xmlns:p14="http://schemas.microsoft.com/office/powerpoint/2010/main" val="41851767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292" y="655726"/>
            <a:ext cx="9601196" cy="326406"/>
          </a:xfrm>
        </p:spPr>
        <p:txBody>
          <a:bodyPr>
            <a:normAutofit fontScale="90000"/>
          </a:bodyPr>
          <a:lstStyle/>
          <a:p>
            <a:endParaRPr lang="en-US" dirty="0"/>
          </a:p>
        </p:txBody>
      </p:sp>
      <p:sp>
        <p:nvSpPr>
          <p:cNvPr id="3" name="Content Placeholder 2"/>
          <p:cNvSpPr>
            <a:spLocks noGrp="1"/>
          </p:cNvSpPr>
          <p:nvPr>
            <p:ph idx="1"/>
          </p:nvPr>
        </p:nvSpPr>
        <p:spPr>
          <a:xfrm>
            <a:off x="1295401" y="1371600"/>
            <a:ext cx="9601196" cy="4504268"/>
          </a:xfrm>
        </p:spPr>
        <p:txBody>
          <a:bodyPr>
            <a:noAutofit/>
          </a:bodyPr>
          <a:lstStyle/>
          <a:p>
            <a:pPr marL="0" indent="0">
              <a:buNone/>
            </a:pPr>
            <a:r>
              <a:rPr lang="en-US" sz="2800" dirty="0"/>
              <a:t>Rewrite these sentences to make them more academic in style. Most sentences only require minor changes.</a:t>
            </a:r>
          </a:p>
          <a:p>
            <a:pPr marL="514350" indent="-514350">
              <a:buAutoNum type="arabicParenR"/>
            </a:pPr>
            <a:r>
              <a:rPr lang="en-US" sz="2800" dirty="0"/>
              <a:t>In the beginning they got flakes consisting of many layers of graphene. But as they repeated the process many times, the flakes got thinner.</a:t>
            </a:r>
          </a:p>
          <a:p>
            <a:pPr marL="514350" indent="-514350">
              <a:buAutoNum type="arabicParenR"/>
            </a:pPr>
            <a:r>
              <a:rPr lang="en-US" sz="2800" dirty="0"/>
              <a:t>He reckons he has identified a key component of how humans develop mathematical talent.</a:t>
            </a:r>
          </a:p>
          <a:p>
            <a:pPr marL="514350" indent="-514350">
              <a:buAutoNum type="arabicParenR"/>
            </a:pPr>
            <a:r>
              <a:rPr lang="en-US" sz="2800" dirty="0"/>
              <a:t>This study aims to figure what caused the structural damage.</a:t>
            </a:r>
          </a:p>
          <a:p>
            <a:pPr marL="514350" indent="-514350">
              <a:buAutoNum type="arabicParenR"/>
            </a:pPr>
            <a:r>
              <a:rPr lang="en-US" sz="2800" dirty="0"/>
              <a:t>Eating disorders cause individuals to feel tired and depressed.</a:t>
            </a:r>
          </a:p>
        </p:txBody>
      </p:sp>
    </p:spTree>
    <p:extLst>
      <p:ext uri="{BB962C8B-B14F-4D97-AF65-F5344CB8AC3E}">
        <p14:creationId xmlns:p14="http://schemas.microsoft.com/office/powerpoint/2010/main" val="428491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9" y="535397"/>
            <a:ext cx="10515600" cy="1325563"/>
          </a:xfrm>
        </p:spPr>
        <p:txBody>
          <a:bodyPr/>
          <a:lstStyle/>
          <a:p>
            <a:pPr marL="0" indent="0"/>
            <a:r>
              <a:rPr lang="en-US" dirty="0"/>
              <a:t>Summarizing, paraphrasing and quoting </a:t>
            </a:r>
          </a:p>
        </p:txBody>
      </p:sp>
      <p:sp>
        <p:nvSpPr>
          <p:cNvPr id="3" name="Content Placeholder 2"/>
          <p:cNvSpPr>
            <a:spLocks noGrp="1"/>
          </p:cNvSpPr>
          <p:nvPr>
            <p:ph idx="1"/>
          </p:nvPr>
        </p:nvSpPr>
        <p:spPr>
          <a:xfrm>
            <a:off x="839754" y="2018615"/>
            <a:ext cx="10514045" cy="4058495"/>
          </a:xfrm>
        </p:spPr>
        <p:txBody>
          <a:bodyPr/>
          <a:lstStyle/>
          <a:p>
            <a:pPr marL="0" indent="0">
              <a:buNone/>
            </a:pPr>
            <a:r>
              <a:rPr lang="en-US" sz="2800" b="1" dirty="0"/>
              <a:t>Summary: </a:t>
            </a:r>
          </a:p>
          <a:p>
            <a:pPr marL="0" indent="0">
              <a:buNone/>
            </a:pPr>
            <a:r>
              <a:rPr lang="en-US" sz="2800" dirty="0"/>
              <a:t>A summary is shorter than the original. </a:t>
            </a:r>
          </a:p>
          <a:p>
            <a:pPr marL="0" indent="0">
              <a:buNone/>
            </a:pPr>
            <a:r>
              <a:rPr lang="en-US" sz="2800" dirty="0"/>
              <a:t>It is a highly condensed version of a text that presents a lengthy and detailed text in a clear and concise manner. </a:t>
            </a:r>
          </a:p>
          <a:p>
            <a:pPr marL="0" indent="0">
              <a:buNone/>
            </a:pPr>
            <a:r>
              <a:rPr lang="en-US" sz="2800" dirty="0"/>
              <a:t>Therefore, it contains the main/key points by leaving out minor details and examples.</a:t>
            </a:r>
          </a:p>
          <a:p>
            <a:pPr marL="0" indent="0">
              <a:buNone/>
            </a:pPr>
            <a:endParaRPr lang="en-US" dirty="0"/>
          </a:p>
        </p:txBody>
      </p:sp>
    </p:spTree>
    <p:extLst>
      <p:ext uri="{BB962C8B-B14F-4D97-AF65-F5344CB8AC3E}">
        <p14:creationId xmlns:p14="http://schemas.microsoft.com/office/powerpoint/2010/main" val="188084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73702"/>
          </a:xfrm>
        </p:spPr>
        <p:txBody>
          <a:bodyPr>
            <a:normAutofit fontScale="90000"/>
          </a:bodyPr>
          <a:lstStyle/>
          <a:p>
            <a:endParaRPr lang="en-US" dirty="0"/>
          </a:p>
        </p:txBody>
      </p:sp>
      <p:sp>
        <p:nvSpPr>
          <p:cNvPr id="3" name="Content Placeholder 2"/>
          <p:cNvSpPr>
            <a:spLocks noGrp="1"/>
          </p:cNvSpPr>
          <p:nvPr>
            <p:ph idx="1"/>
          </p:nvPr>
        </p:nvSpPr>
        <p:spPr>
          <a:xfrm>
            <a:off x="1295401" y="1844566"/>
            <a:ext cx="9601196" cy="4031302"/>
          </a:xfrm>
        </p:spPr>
        <p:txBody>
          <a:bodyPr>
            <a:normAutofit/>
          </a:bodyPr>
          <a:lstStyle/>
          <a:p>
            <a:pPr marL="0" indent="0">
              <a:buNone/>
            </a:pPr>
            <a:r>
              <a:rPr lang="en-US" sz="2800" dirty="0"/>
              <a:t>The reasons for summarizing while borrowing ideas are as follows: </a:t>
            </a:r>
          </a:p>
          <a:p>
            <a:r>
              <a:rPr lang="en-US" sz="2800" dirty="0"/>
              <a:t> It is useful when borrowing information which is too long.</a:t>
            </a:r>
          </a:p>
          <a:p>
            <a:r>
              <a:rPr lang="en-US" sz="2800" dirty="0"/>
              <a:t>It is easier to integrate the ideas of another writer or authority’s opinion into your own writing/essay via summarizing. </a:t>
            </a:r>
          </a:p>
          <a:p>
            <a:r>
              <a:rPr lang="en-US" sz="2800" dirty="0"/>
              <a:t>It helps to make your writing more coherent as you can change the wording and the style of the original, which can help you maintain a smooth flow.</a:t>
            </a:r>
          </a:p>
        </p:txBody>
      </p:sp>
    </p:spTree>
    <p:extLst>
      <p:ext uri="{BB962C8B-B14F-4D97-AF65-F5344CB8AC3E}">
        <p14:creationId xmlns:p14="http://schemas.microsoft.com/office/powerpoint/2010/main" val="7129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0D9-932F-36C1-492E-CBB160A7E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3A7960-41E1-8228-7416-491835E1FD0C}"/>
              </a:ext>
            </a:extLst>
          </p:cNvPr>
          <p:cNvSpPr>
            <a:spLocks noGrp="1"/>
          </p:cNvSpPr>
          <p:nvPr>
            <p:ph idx="1"/>
          </p:nvPr>
        </p:nvSpPr>
        <p:spPr/>
        <p:txBody>
          <a:bodyPr>
            <a:normAutofit/>
          </a:bodyPr>
          <a:lstStyle/>
          <a:p>
            <a:r>
              <a:rPr lang="en-US" sz="2800" dirty="0"/>
              <a:t>A summary has two aims:</a:t>
            </a:r>
          </a:p>
          <a:p>
            <a:pPr marL="914400" lvl="1" indent="-457200">
              <a:buAutoNum type="arabicPeriod"/>
            </a:pPr>
            <a:r>
              <a:rPr lang="en-US" sz="2800" dirty="0"/>
              <a:t>to reproduce the overarching ideas in a text, identifying the general concepts that run through the entire piece, and </a:t>
            </a:r>
          </a:p>
          <a:p>
            <a:pPr marL="914400" lvl="1" indent="-457200">
              <a:buAutoNum type="arabicPeriod"/>
            </a:pPr>
            <a:r>
              <a:rPr lang="en-US" sz="2800" dirty="0"/>
              <a:t> to express those overarching ideas using precise, specific language </a:t>
            </a:r>
          </a:p>
        </p:txBody>
      </p:sp>
    </p:spTree>
    <p:extLst>
      <p:ext uri="{BB962C8B-B14F-4D97-AF65-F5344CB8AC3E}">
        <p14:creationId xmlns:p14="http://schemas.microsoft.com/office/powerpoint/2010/main" val="39298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summarize</a:t>
            </a:r>
          </a:p>
        </p:txBody>
      </p:sp>
      <p:sp>
        <p:nvSpPr>
          <p:cNvPr id="3" name="Content Placeholder 2"/>
          <p:cNvSpPr>
            <a:spLocks noGrp="1"/>
          </p:cNvSpPr>
          <p:nvPr>
            <p:ph idx="1"/>
          </p:nvPr>
        </p:nvSpPr>
        <p:spPr/>
        <p:txBody>
          <a:bodyPr/>
          <a:lstStyle/>
          <a:p>
            <a:r>
              <a:rPr lang="en-US" sz="2800" dirty="0"/>
              <a:t>Start by reading a short text and highlighting the main points</a:t>
            </a:r>
          </a:p>
          <a:p>
            <a:r>
              <a:rPr lang="en-US" sz="2800" dirty="0"/>
              <a:t>Reread the text and make notes of the main points, leaving out examples, evidence, etc. </a:t>
            </a:r>
          </a:p>
          <a:p>
            <a:r>
              <a:rPr lang="en-US" sz="2800" dirty="0"/>
              <a:t>Include the title and identify the author in the first sentence.</a:t>
            </a:r>
          </a:p>
          <a:p>
            <a:endParaRPr lang="en-US" dirty="0"/>
          </a:p>
        </p:txBody>
      </p:sp>
    </p:spTree>
    <p:extLst>
      <p:ext uri="{BB962C8B-B14F-4D97-AF65-F5344CB8AC3E}">
        <p14:creationId xmlns:p14="http://schemas.microsoft.com/office/powerpoint/2010/main" val="42486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FCF6-EFFD-0674-C639-49488F58C5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A3930F-5D66-FE38-208D-7D276CC7B6EF}"/>
              </a:ext>
            </a:extLst>
          </p:cNvPr>
          <p:cNvSpPr>
            <a:spLocks noGrp="1"/>
          </p:cNvSpPr>
          <p:nvPr>
            <p:ph idx="1"/>
          </p:nvPr>
        </p:nvSpPr>
        <p:spPr/>
        <p:txBody>
          <a:bodyPr>
            <a:normAutofit/>
          </a:bodyPr>
          <a:lstStyle/>
          <a:p>
            <a:r>
              <a:rPr lang="en-US" sz="2800" dirty="0"/>
              <a:t>The first sentence or two of your summary should contain the author’s thesis or central concept, stated in your own words. </a:t>
            </a:r>
          </a:p>
          <a:p>
            <a:r>
              <a:rPr lang="en-US" sz="2800"/>
              <a:t>Identify </a:t>
            </a:r>
            <a:r>
              <a:rPr lang="en-US" sz="2800" smtClean="0"/>
              <a:t>how various </a:t>
            </a:r>
            <a:r>
              <a:rPr lang="en-US" sz="2800" dirty="0"/>
              <a:t>stages in the explanation or argument are built up in groups of related paragraphs. Divide the article into sections if it isn’t done in the published form. Then, write a sentence or two to cover the key ideas in each section.</a:t>
            </a:r>
          </a:p>
        </p:txBody>
      </p:sp>
    </p:spTree>
    <p:extLst>
      <p:ext uri="{BB962C8B-B14F-4D97-AF65-F5344CB8AC3E}">
        <p14:creationId xmlns:p14="http://schemas.microsoft.com/office/powerpoint/2010/main" val="395411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26DD-FE1D-44B9-E54E-0A611832B79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33B40F-9D73-DEB5-95BB-9C5F29B4A15B}"/>
              </a:ext>
            </a:extLst>
          </p:cNvPr>
          <p:cNvSpPr>
            <a:spLocks noGrp="1"/>
          </p:cNvSpPr>
          <p:nvPr>
            <p:ph idx="1"/>
          </p:nvPr>
        </p:nvSpPr>
        <p:spPr>
          <a:xfrm>
            <a:off x="1295401" y="2397967"/>
            <a:ext cx="9601196" cy="3477902"/>
          </a:xfrm>
        </p:spPr>
        <p:txBody>
          <a:bodyPr>
            <a:normAutofit/>
          </a:bodyPr>
          <a:lstStyle/>
          <a:p>
            <a:r>
              <a:rPr lang="en-US" sz="2800" dirty="0"/>
              <a:t>Omit ideas that are not really central to the text. Don’t feel that you must reproduce the author’s exact progression of thought. On the other hand, be careful not to misrepresent ideas by omitting important aspects of the author’s discussion.</a:t>
            </a:r>
          </a:p>
          <a:p>
            <a:r>
              <a:rPr lang="en-US" sz="2800" dirty="0"/>
              <a:t>In general, omit minor details and specific examples. </a:t>
            </a:r>
          </a:p>
        </p:txBody>
      </p:sp>
    </p:spTree>
    <p:extLst>
      <p:ext uri="{BB962C8B-B14F-4D97-AF65-F5344CB8AC3E}">
        <p14:creationId xmlns:p14="http://schemas.microsoft.com/office/powerpoint/2010/main" val="374282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26DD-FE1D-44B9-E54E-0A611832B79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33B40F-9D73-DEB5-95BB-9C5F29B4A15B}"/>
              </a:ext>
            </a:extLst>
          </p:cNvPr>
          <p:cNvSpPr>
            <a:spLocks noGrp="1"/>
          </p:cNvSpPr>
          <p:nvPr>
            <p:ph idx="1"/>
          </p:nvPr>
        </p:nvSpPr>
        <p:spPr>
          <a:xfrm>
            <a:off x="1295401" y="2416629"/>
            <a:ext cx="9601196" cy="3459240"/>
          </a:xfrm>
        </p:spPr>
        <p:txBody>
          <a:bodyPr>
            <a:normAutofit/>
          </a:bodyPr>
          <a:lstStyle/>
          <a:p>
            <a:r>
              <a:rPr lang="en-US" sz="2800" dirty="0"/>
              <a:t>Don’t summarize each point in the same order as the original source; focus on giving your reader the most important parts of the source.</a:t>
            </a:r>
          </a:p>
          <a:p>
            <a:r>
              <a:rPr lang="en-US" sz="2800" dirty="0"/>
              <a:t>Avoid writing opinions or personal responses in your summaries.</a:t>
            </a:r>
          </a:p>
          <a:p>
            <a:r>
              <a:rPr lang="en-US" sz="2800" dirty="0"/>
              <a:t>Be careful not to plagiarize the author’s words. If you do use even a few of the author’s words, they must appear in quotation marks. </a:t>
            </a:r>
          </a:p>
        </p:txBody>
      </p:sp>
    </p:spTree>
    <p:extLst>
      <p:ext uri="{BB962C8B-B14F-4D97-AF65-F5344CB8AC3E}">
        <p14:creationId xmlns:p14="http://schemas.microsoft.com/office/powerpoint/2010/main" val="40122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D1C0-2E0D-F177-C4BF-FA26F74855D0}"/>
              </a:ext>
            </a:extLst>
          </p:cNvPr>
          <p:cNvSpPr>
            <a:spLocks noGrp="1"/>
          </p:cNvSpPr>
          <p:nvPr>
            <p:ph type="title"/>
          </p:nvPr>
        </p:nvSpPr>
        <p:spPr>
          <a:xfrm>
            <a:off x="1295401" y="1786578"/>
            <a:ext cx="9601196" cy="893560"/>
          </a:xfrm>
        </p:spPr>
        <p:txBody>
          <a:bodyPr>
            <a:normAutofit fontScale="90000"/>
          </a:bodyPr>
          <a:lstStyle/>
          <a:p>
            <a:r>
              <a:rPr lang="en-US" dirty="0"/>
              <a:t>Check your draft against the original source:</a:t>
            </a:r>
            <a:br>
              <a:rPr lang="en-US" dirty="0"/>
            </a:br>
            <a:endParaRPr lang="en-US" dirty="0"/>
          </a:p>
        </p:txBody>
      </p:sp>
      <p:sp>
        <p:nvSpPr>
          <p:cNvPr id="3" name="Content Placeholder 2">
            <a:extLst>
              <a:ext uri="{FF2B5EF4-FFF2-40B4-BE49-F238E27FC236}">
                <a16:creationId xmlns:a16="http://schemas.microsoft.com/office/drawing/2014/main" id="{B4CC0B71-89C5-E459-2F05-0B86278266A3}"/>
              </a:ext>
            </a:extLst>
          </p:cNvPr>
          <p:cNvSpPr>
            <a:spLocks noGrp="1"/>
          </p:cNvSpPr>
          <p:nvPr>
            <p:ph idx="1"/>
          </p:nvPr>
        </p:nvSpPr>
        <p:spPr>
          <a:xfrm>
            <a:off x="1295401" y="2680138"/>
            <a:ext cx="9601195" cy="3484178"/>
          </a:xfrm>
        </p:spPr>
        <p:txBody>
          <a:bodyPr>
            <a:normAutofit/>
          </a:bodyPr>
          <a:lstStyle/>
          <a:p>
            <a:pPr lvl="1"/>
            <a:r>
              <a:rPr lang="en-US" sz="2800" dirty="0"/>
              <a:t>Have you accurately communicated the main idea and supporting points?</a:t>
            </a:r>
          </a:p>
          <a:p>
            <a:pPr lvl="1"/>
            <a:r>
              <a:rPr lang="en-US" sz="2800" dirty="0"/>
              <a:t>Have you followed the same order or sequence of ideas that the original writer used?</a:t>
            </a:r>
          </a:p>
        </p:txBody>
      </p:sp>
    </p:spTree>
    <p:extLst>
      <p:ext uri="{BB962C8B-B14F-4D97-AF65-F5344CB8AC3E}">
        <p14:creationId xmlns:p14="http://schemas.microsoft.com/office/powerpoint/2010/main" val="10616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sz="2800" dirty="0"/>
              <a:t>Have you discussed the author’s most important concepts or terms in your own words?</a:t>
            </a:r>
          </a:p>
          <a:p>
            <a:pPr lvl="1"/>
            <a:r>
              <a:rPr lang="en-US" sz="2800" dirty="0"/>
              <a:t>Would your summary make sense to a reader other than yourself, especially on who has not read the original but wants to understand what it says?</a:t>
            </a:r>
          </a:p>
          <a:p>
            <a:pPr lvl="1"/>
            <a:r>
              <a:rPr lang="en-US" sz="2800" dirty="0"/>
              <a:t>Revise and recheck against the original. Record the page number(s) in case you need them later. </a:t>
            </a:r>
          </a:p>
          <a:p>
            <a:endParaRPr lang="en-US" dirty="0"/>
          </a:p>
        </p:txBody>
      </p:sp>
    </p:spTree>
    <p:extLst>
      <p:ext uri="{BB962C8B-B14F-4D97-AF65-F5344CB8AC3E}">
        <p14:creationId xmlns:p14="http://schemas.microsoft.com/office/powerpoint/2010/main" val="29456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9526"/>
            <a:ext cx="9601196" cy="310640"/>
          </a:xfrm>
        </p:spPr>
        <p:txBody>
          <a:bodyPr>
            <a:normAutofit fontScale="90000"/>
          </a:bodyPr>
          <a:lstStyle/>
          <a:p>
            <a:endParaRPr lang="en-US" dirty="0"/>
          </a:p>
        </p:txBody>
      </p:sp>
      <p:sp>
        <p:nvSpPr>
          <p:cNvPr id="3" name="Content Placeholder 2"/>
          <p:cNvSpPr>
            <a:spLocks noGrp="1"/>
          </p:cNvSpPr>
          <p:nvPr>
            <p:ph idx="1"/>
          </p:nvPr>
        </p:nvSpPr>
        <p:spPr>
          <a:xfrm>
            <a:off x="1103586" y="1229709"/>
            <a:ext cx="10484069" cy="4934607"/>
          </a:xfrm>
        </p:spPr>
        <p:txBody>
          <a:bodyPr/>
          <a:lstStyle/>
          <a:p>
            <a:r>
              <a:rPr lang="en-US" b="1" dirty="0" smtClean="0"/>
              <a:t>Formal language</a:t>
            </a:r>
          </a:p>
          <a:p>
            <a:pPr lvl="1"/>
            <a:r>
              <a:rPr lang="en-US" sz="2400" dirty="0" smtClean="0"/>
              <a:t>Choose formal vocabulary. For example, ‘insufficient’ is more formal than ‘not enough‘.</a:t>
            </a:r>
          </a:p>
          <a:p>
            <a:pPr lvl="1"/>
            <a:r>
              <a:rPr lang="en-US" sz="2400" dirty="0" smtClean="0"/>
              <a:t>Avoid contractions. For example, use ‘did not’ rather than ‘didn’t’.</a:t>
            </a:r>
          </a:p>
          <a:p>
            <a:pPr lvl="1"/>
            <a:r>
              <a:rPr lang="en-US" sz="2400" dirty="0" smtClean="0"/>
              <a:t>Avoid emotional language. For example, instead of strong words such as ‘wonderful’ or ‘terrible’ use more moderate words such as ‘helpful’ or ‘problematic’.</a:t>
            </a:r>
          </a:p>
          <a:p>
            <a:pPr lvl="1"/>
            <a:r>
              <a:rPr lang="en-US" sz="2400" dirty="0" smtClean="0"/>
              <a:t>Avoid absolute positives and negatives. For example, instead of ‘proof’ or ‘wrong’, use more cautious evaluations, such as ‘strong evidence’ or ‘less convincing’. </a:t>
            </a:r>
          </a:p>
        </p:txBody>
      </p:sp>
    </p:spTree>
    <p:extLst>
      <p:ext uri="{BB962C8B-B14F-4D97-AF65-F5344CB8AC3E}">
        <p14:creationId xmlns:p14="http://schemas.microsoft.com/office/powerpoint/2010/main" val="160951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Paraphrasing</a:t>
            </a:r>
          </a:p>
        </p:txBody>
      </p:sp>
      <p:sp>
        <p:nvSpPr>
          <p:cNvPr id="3" name="Content Placeholder 2"/>
          <p:cNvSpPr>
            <a:spLocks noGrp="1"/>
          </p:cNvSpPr>
          <p:nvPr>
            <p:ph idx="1"/>
          </p:nvPr>
        </p:nvSpPr>
        <p:spPr/>
        <p:txBody>
          <a:bodyPr>
            <a:normAutofit/>
          </a:bodyPr>
          <a:lstStyle/>
          <a:p>
            <a:r>
              <a:rPr lang="en-US" sz="2800" dirty="0"/>
              <a:t>When you paraphrase from a source, you restate the source’s ideas in your own words. </a:t>
            </a:r>
          </a:p>
        </p:txBody>
      </p:sp>
    </p:spTree>
    <p:extLst>
      <p:ext uri="{BB962C8B-B14F-4D97-AF65-F5344CB8AC3E}">
        <p14:creationId xmlns:p14="http://schemas.microsoft.com/office/powerpoint/2010/main" val="4135389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2587"/>
            <a:ext cx="9601196" cy="1303867"/>
          </a:xfrm>
        </p:spPr>
        <p:txBody>
          <a:bodyPr/>
          <a:lstStyle/>
          <a:p>
            <a:r>
              <a:rPr lang="en-US" dirty="0"/>
              <a:t>How to paraphrase?</a:t>
            </a:r>
          </a:p>
        </p:txBody>
      </p:sp>
      <p:sp>
        <p:nvSpPr>
          <p:cNvPr id="3" name="Content Placeholder 2"/>
          <p:cNvSpPr>
            <a:spLocks noGrp="1"/>
          </p:cNvSpPr>
          <p:nvPr>
            <p:ph idx="1"/>
          </p:nvPr>
        </p:nvSpPr>
        <p:spPr>
          <a:xfrm>
            <a:off x="1056290" y="1986454"/>
            <a:ext cx="9840307" cy="4162097"/>
          </a:xfrm>
        </p:spPr>
        <p:txBody>
          <a:bodyPr>
            <a:noAutofit/>
          </a:bodyPr>
          <a:lstStyle/>
          <a:p>
            <a:pPr marL="457200" indent="-457200">
              <a:buAutoNum type="arabicPeriod"/>
            </a:pPr>
            <a:r>
              <a:rPr lang="en-US" sz="2800" dirty="0"/>
              <a:t>Read the section carefully. Look up unfamiliar words.</a:t>
            </a:r>
          </a:p>
          <a:p>
            <a:pPr marL="457200" indent="-457200">
              <a:buAutoNum type="arabicPeriod"/>
            </a:pPr>
            <a:r>
              <a:rPr lang="en-US" sz="2800" dirty="0"/>
              <a:t>Turn the original over and write down your understanding of the text. </a:t>
            </a:r>
          </a:p>
          <a:p>
            <a:pPr marL="457200" indent="-457200">
              <a:buAutoNum type="arabicPeriod"/>
            </a:pPr>
            <a:r>
              <a:rPr lang="en-US" sz="2800" dirty="0"/>
              <a:t>Reread the original and check your rephrasing for accuracy. </a:t>
            </a:r>
            <a:r>
              <a:rPr lang="en-US" sz="2800" i="1" dirty="0"/>
              <a:t>Rearranging the writer’s words or just changing a few words is not paraphrasing. </a:t>
            </a:r>
          </a:p>
          <a:p>
            <a:pPr marL="457200" indent="-457200">
              <a:buAutoNum type="arabicPeriod"/>
            </a:pPr>
            <a:r>
              <a:rPr lang="en-US" sz="2800" dirty="0"/>
              <a:t>Record the page number(s) for your in-text citation if required. </a:t>
            </a:r>
          </a:p>
          <a:p>
            <a:pPr marL="457200" indent="-457200">
              <a:buAutoNum type="arabicPeriod"/>
            </a:pPr>
            <a:r>
              <a:rPr lang="en-US" sz="2800" dirty="0"/>
              <a:t>All paraphrases must be cited. </a:t>
            </a:r>
          </a:p>
        </p:txBody>
      </p:sp>
    </p:spTree>
    <p:extLst>
      <p:ext uri="{BB962C8B-B14F-4D97-AF65-F5344CB8AC3E}">
        <p14:creationId xmlns:p14="http://schemas.microsoft.com/office/powerpoint/2010/main" val="40163140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Ensure that you keep the original meaning </a:t>
            </a:r>
          </a:p>
          <a:p>
            <a:r>
              <a:rPr lang="en-US" sz="2800" dirty="0"/>
              <a:t>Use synonyms where appropriate. Key words that are specialized subject vocabulary do not need to be changed.</a:t>
            </a:r>
          </a:p>
          <a:p>
            <a:r>
              <a:rPr lang="en-US" sz="2800" dirty="0"/>
              <a:t>Change the grammar and sentence structure. Break up a long sentence into two shorter ones and combine two short sentences into one. Change the voice or change word forms.</a:t>
            </a:r>
          </a:p>
        </p:txBody>
      </p:sp>
    </p:spTree>
    <p:extLst>
      <p:ext uri="{BB962C8B-B14F-4D97-AF65-F5344CB8AC3E}">
        <p14:creationId xmlns:p14="http://schemas.microsoft.com/office/powerpoint/2010/main" val="41861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Change the order in which information/ideas are presented, as long as they still make sense in a different order.</a:t>
            </a:r>
          </a:p>
          <a:p>
            <a:r>
              <a:rPr lang="en-US" sz="2800" dirty="0"/>
              <a:t>Identify the attitude of the authors to their subject (i.e. certain, uncertain, critical etc.) and make sure your paraphrase reflects this. Use the appropriate reporting word or phrase. </a:t>
            </a:r>
          </a:p>
        </p:txBody>
      </p:sp>
    </p:spTree>
    <p:extLst>
      <p:ext uri="{BB962C8B-B14F-4D97-AF65-F5344CB8AC3E}">
        <p14:creationId xmlns:p14="http://schemas.microsoft.com/office/powerpoint/2010/main" val="42246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72231"/>
            <a:ext cx="9601196" cy="878198"/>
          </a:xfrm>
        </p:spPr>
        <p:txBody>
          <a:bodyPr/>
          <a:lstStyle/>
          <a:p>
            <a:r>
              <a:rPr lang="en-US" dirty="0"/>
              <a:t>Verbs of reference</a:t>
            </a:r>
          </a:p>
        </p:txBody>
      </p:sp>
      <p:sp>
        <p:nvSpPr>
          <p:cNvPr id="3" name="Content Placeholder 2"/>
          <p:cNvSpPr>
            <a:spLocks noGrp="1"/>
          </p:cNvSpPr>
          <p:nvPr>
            <p:ph idx="1"/>
          </p:nvPr>
        </p:nvSpPr>
        <p:spPr>
          <a:xfrm>
            <a:off x="930166" y="1340069"/>
            <a:ext cx="9966431" cy="4535799"/>
          </a:xfrm>
        </p:spPr>
        <p:txBody>
          <a:bodyPr>
            <a:noAutofit/>
          </a:bodyPr>
          <a:lstStyle/>
          <a:p>
            <a:pPr marL="0" indent="0">
              <a:buNone/>
            </a:pPr>
            <a:r>
              <a:rPr lang="en-US" sz="2800" dirty="0"/>
              <a:t>	Referring verbs are used to summarize another writer’s ideas:</a:t>
            </a:r>
          </a:p>
          <a:p>
            <a:pPr marL="457200" lvl="1" indent="0">
              <a:buNone/>
            </a:pPr>
            <a:r>
              <a:rPr lang="en-US" sz="2800" dirty="0"/>
              <a:t>	Previn argued that interest rates were too low. </a:t>
            </a:r>
          </a:p>
          <a:p>
            <a:pPr marL="457200" lvl="1" indent="0">
              <a:buNone/>
            </a:pPr>
            <a:r>
              <a:rPr lang="en-US" sz="2800" dirty="0"/>
              <a:t>	Bakewell (1992) found that most managers tended to use 	traditional terms…</a:t>
            </a:r>
          </a:p>
          <a:p>
            <a:pPr marL="457200" lvl="1" indent="0">
              <a:buNone/>
            </a:pPr>
            <a:r>
              <a:rPr lang="en-US" sz="2800" dirty="0"/>
              <a:t>They may also be used to introduce a quotation:</a:t>
            </a:r>
          </a:p>
          <a:p>
            <a:pPr marL="457200" lvl="1" indent="0">
              <a:buNone/>
            </a:pPr>
            <a:r>
              <a:rPr lang="en-US" sz="2800" dirty="0"/>
              <a:t>	As Scott observed: ‘Comment is free but facts are sacred.’</a:t>
            </a:r>
          </a:p>
          <a:p>
            <a:pPr marL="457200" lvl="1" indent="0">
              <a:buNone/>
            </a:pPr>
            <a:r>
              <a:rPr lang="en-US" sz="2800" dirty="0"/>
              <a:t>	Most of these verbs are followed by a noun clause beginning 	with ‘that’</a:t>
            </a:r>
          </a:p>
        </p:txBody>
      </p:sp>
    </p:spTree>
    <p:extLst>
      <p:ext uri="{BB962C8B-B14F-4D97-AF65-F5344CB8AC3E}">
        <p14:creationId xmlns:p14="http://schemas.microsoft.com/office/powerpoint/2010/main" val="424567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66821"/>
            <a:ext cx="9601196" cy="689013"/>
          </a:xfrm>
        </p:spPr>
        <p:txBody>
          <a:bodyPr>
            <a:normAutofit fontScale="90000"/>
          </a:bodyPr>
          <a:lstStyle/>
          <a:p>
            <a:r>
              <a:rPr lang="en-US" dirty="0"/>
              <a:t>What are the differences?</a:t>
            </a:r>
          </a:p>
        </p:txBody>
      </p:sp>
      <p:sp>
        <p:nvSpPr>
          <p:cNvPr id="5" name="Content Placeholder 4"/>
          <p:cNvSpPr>
            <a:spLocks noGrp="1"/>
          </p:cNvSpPr>
          <p:nvPr>
            <p:ph idx="1"/>
          </p:nvPr>
        </p:nvSpPr>
        <p:spPr>
          <a:xfrm>
            <a:off x="1295401" y="1355834"/>
            <a:ext cx="9601196" cy="4520034"/>
          </a:xfrm>
        </p:spPr>
        <p:txBody>
          <a:bodyPr>
            <a:normAutofit/>
          </a:bodyPr>
          <a:lstStyle/>
          <a:p>
            <a:pPr marL="0" indent="0" fontAlgn="t">
              <a:buNone/>
            </a:pPr>
            <a:endParaRPr lang="en-US" sz="2800" b="1" dirty="0"/>
          </a:p>
          <a:p>
            <a:pPr marL="0" indent="0" fontAlgn="t">
              <a:buNone/>
            </a:pPr>
            <a:r>
              <a:rPr lang="en-US" sz="2800" b="1" dirty="0"/>
              <a:t>Paraphrasing:</a:t>
            </a:r>
          </a:p>
          <a:p>
            <a:pPr fontAlgn="t"/>
            <a:r>
              <a:rPr lang="en-US" sz="2800" dirty="0"/>
              <a:t>does not match the source word for word</a:t>
            </a:r>
          </a:p>
          <a:p>
            <a:pPr fontAlgn="t"/>
            <a:r>
              <a:rPr lang="en-US" sz="2800" dirty="0"/>
              <a:t>involves putting a passage from a source into your own words</a:t>
            </a:r>
          </a:p>
          <a:p>
            <a:pPr fontAlgn="t"/>
            <a:r>
              <a:rPr lang="en-US" sz="2800" dirty="0"/>
              <a:t>changes the words or phrasing of a passage, but retains and fully communicates the original meaning.</a:t>
            </a:r>
          </a:p>
          <a:p>
            <a:pPr fontAlgn="t"/>
            <a:r>
              <a:rPr lang="en-US" sz="2800" b="1" dirty="0"/>
              <a:t>must</a:t>
            </a:r>
            <a:r>
              <a:rPr lang="en-US" sz="2800" dirty="0"/>
              <a:t> be attributed to the original source.</a:t>
            </a:r>
          </a:p>
          <a:p>
            <a:pPr marL="0" indent="0" fontAlgn="t">
              <a:buNone/>
            </a:pPr>
            <a:endParaRPr lang="en-US" dirty="0"/>
          </a:p>
        </p:txBody>
      </p:sp>
    </p:spTree>
    <p:extLst>
      <p:ext uri="{BB962C8B-B14F-4D97-AF65-F5344CB8AC3E}">
        <p14:creationId xmlns:p14="http://schemas.microsoft.com/office/powerpoint/2010/main" val="354664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66821"/>
            <a:ext cx="9601196" cy="689013"/>
          </a:xfrm>
        </p:spPr>
        <p:txBody>
          <a:bodyPr>
            <a:normAutofit fontScale="90000"/>
          </a:bodyPr>
          <a:lstStyle/>
          <a:p>
            <a:r>
              <a:rPr lang="en-US" dirty="0"/>
              <a:t>What are the differences?</a:t>
            </a:r>
          </a:p>
        </p:txBody>
      </p:sp>
      <p:sp>
        <p:nvSpPr>
          <p:cNvPr id="5" name="Content Placeholder 4"/>
          <p:cNvSpPr>
            <a:spLocks noGrp="1"/>
          </p:cNvSpPr>
          <p:nvPr>
            <p:ph idx="1"/>
          </p:nvPr>
        </p:nvSpPr>
        <p:spPr>
          <a:xfrm>
            <a:off x="1295401" y="1355834"/>
            <a:ext cx="9601196" cy="4520034"/>
          </a:xfrm>
        </p:spPr>
        <p:txBody>
          <a:bodyPr>
            <a:normAutofit/>
          </a:bodyPr>
          <a:lstStyle/>
          <a:p>
            <a:pPr marL="0" indent="0" fontAlgn="t">
              <a:buNone/>
            </a:pPr>
            <a:endParaRPr lang="en-US" sz="2800" b="1" dirty="0"/>
          </a:p>
          <a:p>
            <a:pPr marL="0" indent="0" fontAlgn="t">
              <a:buNone/>
            </a:pPr>
            <a:r>
              <a:rPr lang="en-US" sz="2800" b="1" dirty="0" err="1"/>
              <a:t>Summarising</a:t>
            </a:r>
            <a:r>
              <a:rPr lang="en-US" sz="2800" b="1" dirty="0"/>
              <a:t>:</a:t>
            </a:r>
          </a:p>
          <a:p>
            <a:pPr fontAlgn="t"/>
            <a:r>
              <a:rPr lang="en-US" sz="2800" dirty="0"/>
              <a:t>does not match the source word for word</a:t>
            </a:r>
          </a:p>
          <a:p>
            <a:pPr fontAlgn="t"/>
            <a:r>
              <a:rPr lang="en-US" sz="2800" dirty="0"/>
              <a:t>involves putting the main idea(s) into your own words, but including only the main point(s)</a:t>
            </a:r>
          </a:p>
          <a:p>
            <a:pPr fontAlgn="t"/>
            <a:r>
              <a:rPr lang="en-US" sz="2800" dirty="0"/>
              <a:t>presents a broad overview, so is usually much shorter than the original text</a:t>
            </a:r>
          </a:p>
          <a:p>
            <a:pPr fontAlgn="t"/>
            <a:r>
              <a:rPr lang="en-US" sz="2800" b="1" dirty="0"/>
              <a:t>must</a:t>
            </a:r>
            <a:r>
              <a:rPr lang="en-US" sz="2800" dirty="0"/>
              <a:t> be attributed to the original source.</a:t>
            </a:r>
          </a:p>
          <a:p>
            <a:pPr marL="0" indent="0" fontAlgn="t">
              <a:buNone/>
            </a:pPr>
            <a:endParaRPr lang="en-US" dirty="0"/>
          </a:p>
        </p:txBody>
      </p:sp>
    </p:spTree>
    <p:extLst>
      <p:ext uri="{BB962C8B-B14F-4D97-AF65-F5344CB8AC3E}">
        <p14:creationId xmlns:p14="http://schemas.microsoft.com/office/powerpoint/2010/main" val="97819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66821"/>
            <a:ext cx="9601196" cy="689013"/>
          </a:xfrm>
        </p:spPr>
        <p:txBody>
          <a:bodyPr>
            <a:normAutofit fontScale="90000"/>
          </a:bodyPr>
          <a:lstStyle/>
          <a:p>
            <a:r>
              <a:rPr lang="en-US" dirty="0"/>
              <a:t>What are the differences?</a:t>
            </a:r>
          </a:p>
        </p:txBody>
      </p:sp>
      <p:sp>
        <p:nvSpPr>
          <p:cNvPr id="5" name="Content Placeholder 4"/>
          <p:cNvSpPr>
            <a:spLocks noGrp="1"/>
          </p:cNvSpPr>
          <p:nvPr>
            <p:ph idx="1"/>
          </p:nvPr>
        </p:nvSpPr>
        <p:spPr>
          <a:xfrm>
            <a:off x="1295401" y="1355834"/>
            <a:ext cx="9601196" cy="4520034"/>
          </a:xfrm>
        </p:spPr>
        <p:txBody>
          <a:bodyPr>
            <a:normAutofit/>
          </a:bodyPr>
          <a:lstStyle/>
          <a:p>
            <a:pPr marL="0" indent="0" fontAlgn="t">
              <a:buNone/>
            </a:pPr>
            <a:endParaRPr lang="en-US" sz="2800" b="1" dirty="0"/>
          </a:p>
          <a:p>
            <a:pPr marL="0" indent="0" fontAlgn="t">
              <a:buNone/>
            </a:pPr>
            <a:r>
              <a:rPr lang="en-US" sz="2800" b="1" dirty="0"/>
              <a:t>Quotations:</a:t>
            </a:r>
          </a:p>
          <a:p>
            <a:pPr fontAlgn="t"/>
            <a:r>
              <a:rPr lang="en-US" sz="2800" dirty="0"/>
              <a:t>match the source word for word</a:t>
            </a:r>
          </a:p>
          <a:p>
            <a:pPr fontAlgn="t"/>
            <a:r>
              <a:rPr lang="en-US" sz="2800" dirty="0"/>
              <a:t>are usually a brief segment of the text</a:t>
            </a:r>
          </a:p>
          <a:p>
            <a:pPr fontAlgn="t"/>
            <a:r>
              <a:rPr lang="en-US" sz="2800" dirty="0"/>
              <a:t>appear between quotation marks</a:t>
            </a:r>
          </a:p>
          <a:p>
            <a:pPr fontAlgn="t"/>
            <a:r>
              <a:rPr lang="en-US" sz="2800" b="1" dirty="0"/>
              <a:t>must</a:t>
            </a:r>
            <a:r>
              <a:rPr lang="en-US" sz="2800" dirty="0"/>
              <a:t> be attributed to the original source.</a:t>
            </a:r>
          </a:p>
          <a:p>
            <a:pPr marL="0" indent="0" fontAlgn="t">
              <a:buNone/>
            </a:pPr>
            <a:endParaRPr lang="en-US" dirty="0"/>
          </a:p>
        </p:txBody>
      </p:sp>
    </p:spTree>
    <p:extLst>
      <p:ext uri="{BB962C8B-B14F-4D97-AF65-F5344CB8AC3E}">
        <p14:creationId xmlns:p14="http://schemas.microsoft.com/office/powerpoint/2010/main" val="228083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AutoNum type="arabicPeriod"/>
            </a:pPr>
            <a:r>
              <a:rPr lang="en-US" sz="2800" dirty="0"/>
              <a:t>The following </a:t>
            </a:r>
            <a:r>
              <a:rPr lang="en-US" sz="2800" dirty="0" smtClean="0"/>
              <a:t>mean </a:t>
            </a:r>
            <a:r>
              <a:rPr lang="en-US" sz="2800" dirty="0"/>
              <a:t>that the writer is presenting a case:</a:t>
            </a:r>
          </a:p>
          <a:p>
            <a:pPr marL="0" indent="0">
              <a:buNone/>
            </a:pPr>
            <a:r>
              <a:rPr lang="en-US" sz="2800" dirty="0"/>
              <a:t>	argue			claim		consider		hypothesize	</a:t>
            </a:r>
          </a:p>
          <a:p>
            <a:pPr marL="0" indent="0">
              <a:buNone/>
            </a:pPr>
            <a:r>
              <a:rPr lang="en-US" sz="2800" dirty="0"/>
              <a:t>	suggest		believe		think			state</a:t>
            </a:r>
          </a:p>
          <a:p>
            <a:pPr marL="0" indent="0">
              <a:buNone/>
            </a:pPr>
            <a:endParaRPr lang="en-US" sz="2800" dirty="0"/>
          </a:p>
          <a:p>
            <a:pPr marL="0" indent="0">
              <a:buNone/>
            </a:pPr>
            <a:r>
              <a:rPr lang="en-US" sz="2800" dirty="0"/>
              <a:t>Melville (2007) suggested that tax rates should be harmonized. </a:t>
            </a:r>
          </a:p>
        </p:txBody>
      </p:sp>
    </p:spTree>
    <p:extLst>
      <p:ext uri="{BB962C8B-B14F-4D97-AF65-F5344CB8AC3E}">
        <p14:creationId xmlns:p14="http://schemas.microsoft.com/office/powerpoint/2010/main" val="19196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AutoNum type="alphaLcPeriod" startAt="2"/>
            </a:pPr>
            <a:r>
              <a:rPr lang="en-US" sz="2800" dirty="0"/>
              <a:t>A second group describe a reaction to a previously stated position:</a:t>
            </a:r>
          </a:p>
          <a:p>
            <a:pPr marL="0" indent="0">
              <a:buNone/>
            </a:pPr>
            <a:r>
              <a:rPr lang="en-US" sz="2800" dirty="0"/>
              <a:t>	accept			admit		agree with		deny		doubt</a:t>
            </a:r>
          </a:p>
          <a:p>
            <a:pPr marL="0" indent="0">
              <a:buNone/>
            </a:pPr>
            <a:endParaRPr lang="en-US" sz="2800" dirty="0"/>
          </a:p>
          <a:p>
            <a:pPr marL="0" indent="0">
              <a:buNone/>
            </a:pPr>
            <a:r>
              <a:rPr lang="en-US" sz="2800" dirty="0" err="1"/>
              <a:t>Handlesmith</a:t>
            </a:r>
            <a:r>
              <a:rPr lang="en-US" sz="2800" dirty="0"/>
              <a:t> doubts Melville’s suggestion that tax rates should be harmonized. </a:t>
            </a:r>
          </a:p>
        </p:txBody>
      </p:sp>
    </p:spTree>
    <p:extLst>
      <p:ext uri="{BB962C8B-B14F-4D97-AF65-F5344CB8AC3E}">
        <p14:creationId xmlns:p14="http://schemas.microsoft.com/office/powerpoint/2010/main" val="35330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35292"/>
            <a:ext cx="9601196" cy="200282"/>
          </a:xfrm>
        </p:spPr>
        <p:txBody>
          <a:bodyPr>
            <a:normAutofit fontScale="90000"/>
          </a:bodyPr>
          <a:lstStyle/>
          <a:p>
            <a:endParaRPr lang="en-US" dirty="0"/>
          </a:p>
        </p:txBody>
      </p:sp>
      <p:sp>
        <p:nvSpPr>
          <p:cNvPr id="3" name="Content Placeholder 2"/>
          <p:cNvSpPr>
            <a:spLocks noGrp="1"/>
          </p:cNvSpPr>
          <p:nvPr>
            <p:ph idx="1"/>
          </p:nvPr>
        </p:nvSpPr>
        <p:spPr>
          <a:xfrm>
            <a:off x="1056290" y="635292"/>
            <a:ext cx="10216055" cy="5544791"/>
          </a:xfrm>
        </p:spPr>
        <p:txBody>
          <a:bodyPr>
            <a:noAutofit/>
          </a:bodyPr>
          <a:lstStyle/>
          <a:p>
            <a:r>
              <a:rPr lang="en-US" b="1" dirty="0" smtClean="0"/>
              <a:t>Objective language</a:t>
            </a:r>
          </a:p>
          <a:p>
            <a:pPr lvl="1"/>
            <a:r>
              <a:rPr lang="en-US" sz="2400" dirty="0" smtClean="0"/>
              <a:t>Emphasize things and ideas, instead of people and feeling. </a:t>
            </a:r>
            <a:endParaRPr lang="en-US" sz="2400" dirty="0"/>
          </a:p>
          <a:p>
            <a:pPr marL="457200" lvl="1" indent="0">
              <a:buNone/>
            </a:pPr>
            <a:r>
              <a:rPr lang="en-US" sz="2400" dirty="0" smtClean="0"/>
              <a:t>Instead of writing </a:t>
            </a:r>
            <a:r>
              <a:rPr lang="en-US" sz="2400" dirty="0"/>
              <a:t>‘I believe the model is valid, based on these findings’, write ‘These findings indicate that the model is valid’.</a:t>
            </a:r>
            <a:endParaRPr lang="en-US" sz="2400" dirty="0" smtClean="0"/>
          </a:p>
          <a:p>
            <a:pPr lvl="1"/>
            <a:r>
              <a:rPr lang="en-US" sz="2400" dirty="0" smtClean="0"/>
              <a:t>Avoid intense </a:t>
            </a:r>
            <a:r>
              <a:rPr lang="en-US" sz="2400" dirty="0"/>
              <a:t>or emotional evaluative language. </a:t>
            </a:r>
            <a:endParaRPr lang="en-US" sz="2400" dirty="0" smtClean="0"/>
          </a:p>
          <a:p>
            <a:pPr marL="457200" lvl="1" indent="0">
              <a:buNone/>
            </a:pPr>
            <a:r>
              <a:rPr lang="en-US" sz="2400" dirty="0" smtClean="0"/>
              <a:t>Instead </a:t>
            </a:r>
            <a:r>
              <a:rPr lang="en-US" sz="2400" dirty="0"/>
              <a:t>of writing ‘Parents who smoke are obviously abusing their children’, write ‘Secondhand smoke has some harmful effects on children’s health’.</a:t>
            </a:r>
            <a:endParaRPr lang="en-US" sz="2400" dirty="0" smtClean="0"/>
          </a:p>
          <a:p>
            <a:r>
              <a:rPr lang="en-US" dirty="0"/>
              <a:t>Find authoritative sources, such as authors, researchers and theorists in books or articles, who support your point of view, and refer to them in your writing</a:t>
            </a:r>
            <a:r>
              <a:rPr lang="en-US" dirty="0" smtClean="0"/>
              <a:t>.</a:t>
            </a:r>
          </a:p>
          <a:p>
            <a:pPr marL="457200" lvl="1" indent="0">
              <a:buNone/>
            </a:pPr>
            <a:r>
              <a:rPr lang="en-US" sz="2400" dirty="0" smtClean="0"/>
              <a:t> Instead </a:t>
            </a:r>
            <a:r>
              <a:rPr lang="en-US" sz="2400" dirty="0"/>
              <a:t>of writing ‘Language is, in my view, clearly something social’, write ‘As Halliday (1973) argues, language is intrinsically social</a:t>
            </a:r>
            <a:r>
              <a:rPr lang="en-US" sz="2400" dirty="0" smtClean="0"/>
              <a:t>’.</a:t>
            </a:r>
            <a:endParaRPr lang="en-US" sz="2400" dirty="0"/>
          </a:p>
        </p:txBody>
      </p:sp>
    </p:spTree>
    <p:extLst>
      <p:ext uri="{BB962C8B-B14F-4D97-AF65-F5344CB8AC3E}">
        <p14:creationId xmlns:p14="http://schemas.microsoft.com/office/powerpoint/2010/main" val="25011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AutoNum type="alphaLcPeriod" startAt="3"/>
            </a:pPr>
            <a:r>
              <a:rPr lang="en-US" sz="2800" dirty="0"/>
              <a:t>Others include:</a:t>
            </a:r>
          </a:p>
          <a:p>
            <a:pPr marL="0" indent="0">
              <a:buNone/>
            </a:pPr>
            <a:r>
              <a:rPr lang="en-US" sz="2800" dirty="0"/>
              <a:t>	assume		conclude		discover		explain		imply</a:t>
            </a:r>
          </a:p>
          <a:p>
            <a:pPr marL="0" indent="0">
              <a:buNone/>
            </a:pPr>
            <a:r>
              <a:rPr lang="en-US" sz="2800" dirty="0"/>
              <a:t>	indicate	maintain		presume		reveal		show</a:t>
            </a:r>
          </a:p>
          <a:p>
            <a:pPr marL="0" indent="0">
              <a:buNone/>
            </a:pPr>
            <a:r>
              <a:rPr lang="en-US" sz="2800" dirty="0"/>
              <a:t>Patel (2003) assumes that inflation will remain low.</a:t>
            </a:r>
          </a:p>
        </p:txBody>
      </p:sp>
    </p:spTree>
    <p:extLst>
      <p:ext uri="{BB962C8B-B14F-4D97-AF65-F5344CB8AC3E}">
        <p14:creationId xmlns:p14="http://schemas.microsoft.com/office/powerpoint/2010/main" val="7867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95401" y="2556931"/>
            <a:ext cx="9601196" cy="3607385"/>
          </a:xfrm>
        </p:spPr>
        <p:txBody>
          <a:bodyPr>
            <a:normAutofit/>
          </a:bodyPr>
          <a:lstStyle/>
          <a:p>
            <a:pPr marL="0" indent="0">
              <a:buNone/>
            </a:pPr>
            <a:r>
              <a:rPr lang="en-US" sz="2800" dirty="0"/>
              <a:t>Further referring verbs</a:t>
            </a:r>
          </a:p>
          <a:p>
            <a:pPr marL="0" indent="0">
              <a:buNone/>
            </a:pPr>
            <a:r>
              <a:rPr lang="en-US" sz="2800" dirty="0"/>
              <a:t>A small group of verbs is followed by the pattern (</a:t>
            </a:r>
            <a:r>
              <a:rPr lang="en-US" sz="2800" b="1" dirty="0"/>
              <a:t>somebody/thing + for + noun/gerund</a:t>
            </a:r>
            <a:r>
              <a:rPr lang="en-US" sz="2800" dirty="0"/>
              <a:t>):</a:t>
            </a:r>
          </a:p>
          <a:p>
            <a:pPr marL="0" indent="0">
              <a:buNone/>
            </a:pPr>
            <a:r>
              <a:rPr lang="en-US" sz="2800" dirty="0"/>
              <a:t>	blame		censure		commend		condemn		criticize</a:t>
            </a:r>
          </a:p>
          <a:p>
            <a:pPr marL="0" indent="0">
              <a:buNone/>
            </a:pPr>
            <a:r>
              <a:rPr lang="en-US" sz="2800" dirty="0"/>
              <a:t>	Lee (1998) blamed the media for creating uncertainty</a:t>
            </a:r>
            <a:r>
              <a:rPr lang="en-US" sz="2800" dirty="0" smtClean="0"/>
              <a:t>.</a:t>
            </a:r>
            <a:endParaRPr lang="en-US" sz="2800" dirty="0"/>
          </a:p>
        </p:txBody>
      </p:sp>
    </p:spTree>
    <p:extLst>
      <p:ext uri="{BB962C8B-B14F-4D97-AF65-F5344CB8AC3E}">
        <p14:creationId xmlns:p14="http://schemas.microsoft.com/office/powerpoint/2010/main" val="177938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Another group is followed by (</a:t>
            </a:r>
            <a:r>
              <a:rPr lang="en-US" sz="2800" b="1" dirty="0"/>
              <a:t>somebody/thing + as + </a:t>
            </a:r>
            <a:r>
              <a:rPr lang="en-US" sz="2800" b="1" dirty="0" smtClean="0"/>
              <a:t>Noun</a:t>
            </a:r>
            <a:r>
              <a:rPr lang="en-US" sz="2800" dirty="0" smtClean="0"/>
              <a:t>)</a:t>
            </a:r>
            <a:endParaRPr lang="en-US" sz="2800" dirty="0"/>
          </a:p>
          <a:p>
            <a:pPr marL="0" indent="0">
              <a:buNone/>
            </a:pPr>
            <a:r>
              <a:rPr lang="en-US" sz="2800" dirty="0"/>
              <a:t>assess		characterize 	classify		define		describe		</a:t>
            </a:r>
          </a:p>
          <a:p>
            <a:pPr marL="0" indent="0">
              <a:buNone/>
            </a:pPr>
            <a:r>
              <a:rPr lang="en-US" sz="2800" dirty="0"/>
              <a:t>evaluate	</a:t>
            </a:r>
            <a:r>
              <a:rPr lang="en-US" sz="2800" dirty="0" smtClean="0"/>
              <a:t>identify</a:t>
            </a:r>
            <a:r>
              <a:rPr lang="en-US" sz="2800" dirty="0"/>
              <a:t>	interpret	portray			present</a:t>
            </a:r>
          </a:p>
          <a:p>
            <a:pPr marL="0" indent="0">
              <a:buNone/>
            </a:pPr>
            <a:endParaRPr lang="en-US" sz="2800" dirty="0"/>
          </a:p>
          <a:p>
            <a:pPr marL="0" indent="0">
              <a:buNone/>
            </a:pPr>
            <a:r>
              <a:rPr lang="en-US" sz="2800" dirty="0"/>
              <a:t>Terry interprets rising oil prices as a result of the Asian recovery. </a:t>
            </a:r>
          </a:p>
        </p:txBody>
      </p:sp>
    </p:spTree>
    <p:extLst>
      <p:ext uri="{BB962C8B-B14F-4D97-AF65-F5344CB8AC3E}">
        <p14:creationId xmlns:p14="http://schemas.microsoft.com/office/powerpoint/2010/main" val="311548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247578"/>
          </a:xfrm>
        </p:spPr>
        <p:txBody>
          <a:bodyPr>
            <a:normAutofit fontScale="90000"/>
          </a:bodyPr>
          <a:lstStyle/>
          <a:p>
            <a:endParaRPr lang="en-US" dirty="0"/>
          </a:p>
        </p:txBody>
      </p:sp>
      <p:sp>
        <p:nvSpPr>
          <p:cNvPr id="3" name="Content Placeholder 2"/>
          <p:cNvSpPr>
            <a:spLocks noGrp="1"/>
          </p:cNvSpPr>
          <p:nvPr>
            <p:ph idx="1"/>
          </p:nvPr>
        </p:nvSpPr>
        <p:spPr>
          <a:xfrm>
            <a:off x="1295401" y="1828800"/>
            <a:ext cx="9601195" cy="4047068"/>
          </a:xfrm>
        </p:spPr>
        <p:txBody>
          <a:bodyPr>
            <a:noAutofit/>
          </a:bodyPr>
          <a:lstStyle/>
          <a:p>
            <a:pPr marL="0" indent="0">
              <a:buNone/>
            </a:pPr>
            <a:r>
              <a:rPr lang="en-US" sz="2800" dirty="0"/>
              <a:t>Verbs for making a claim</a:t>
            </a:r>
          </a:p>
          <a:p>
            <a:pPr marL="0" indent="0">
              <a:buNone/>
            </a:pPr>
            <a:r>
              <a:rPr lang="en-US" sz="2800" dirty="0"/>
              <a:t>	argue				insist</a:t>
            </a:r>
          </a:p>
          <a:p>
            <a:pPr marL="0" indent="0">
              <a:buNone/>
            </a:pPr>
            <a:r>
              <a:rPr lang="en-US" sz="2800" dirty="0"/>
              <a:t>	assert				observe</a:t>
            </a:r>
          </a:p>
          <a:p>
            <a:pPr marL="0" indent="0">
              <a:buNone/>
            </a:pPr>
            <a:r>
              <a:rPr lang="en-US" sz="2800" dirty="0"/>
              <a:t>	believe			remind us</a:t>
            </a:r>
          </a:p>
          <a:p>
            <a:pPr marL="0" indent="0">
              <a:buNone/>
            </a:pPr>
            <a:r>
              <a:rPr lang="en-US" sz="2800" dirty="0"/>
              <a:t>	claim				report</a:t>
            </a:r>
          </a:p>
          <a:p>
            <a:pPr marL="0" indent="0">
              <a:buNone/>
            </a:pPr>
            <a:r>
              <a:rPr lang="en-US" sz="2800" dirty="0"/>
              <a:t>	emphasize		suggest</a:t>
            </a:r>
          </a:p>
        </p:txBody>
      </p:sp>
    </p:spTree>
    <p:extLst>
      <p:ext uri="{BB962C8B-B14F-4D97-AF65-F5344CB8AC3E}">
        <p14:creationId xmlns:p14="http://schemas.microsoft.com/office/powerpoint/2010/main" val="242039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1057"/>
            <a:ext cx="9601196" cy="909730"/>
          </a:xfrm>
        </p:spPr>
        <p:txBody>
          <a:bodyPr/>
          <a:lstStyle/>
          <a:p>
            <a:r>
              <a:rPr lang="en-US" dirty="0"/>
              <a:t>Punctuation</a:t>
            </a:r>
          </a:p>
        </p:txBody>
      </p:sp>
      <p:sp>
        <p:nvSpPr>
          <p:cNvPr id="3" name="Content Placeholder 2"/>
          <p:cNvSpPr>
            <a:spLocks noGrp="1"/>
          </p:cNvSpPr>
          <p:nvPr>
            <p:ph idx="1"/>
          </p:nvPr>
        </p:nvSpPr>
        <p:spPr>
          <a:xfrm>
            <a:off x="804041" y="1340069"/>
            <a:ext cx="10468304" cy="4535799"/>
          </a:xfrm>
        </p:spPr>
        <p:txBody>
          <a:bodyPr>
            <a:noAutofit/>
          </a:bodyPr>
          <a:lstStyle/>
          <a:p>
            <a:pPr marL="457200" indent="-457200">
              <a:buAutoNum type="arabicPeriod"/>
            </a:pPr>
            <a:r>
              <a:rPr lang="en-US" sz="2800" b="1" dirty="0"/>
              <a:t>CAPITAL LETTERS</a:t>
            </a:r>
          </a:p>
          <a:p>
            <a:pPr marL="457200" indent="-457200">
              <a:buAutoNum type="alphaLcPeriod"/>
            </a:pPr>
            <a:r>
              <a:rPr lang="en-US" sz="2800" dirty="0"/>
              <a:t>The first word in a sentence			In the beginning…..</a:t>
            </a:r>
          </a:p>
          <a:p>
            <a:pPr marL="457200" indent="-457200">
              <a:buAutoNum type="alphaLcPeriod"/>
            </a:pPr>
            <a:r>
              <a:rPr lang="en-US" sz="2800" dirty="0"/>
              <a:t>Names of organizations				Penn State University</a:t>
            </a:r>
          </a:p>
          <a:p>
            <a:pPr marL="457200" indent="-457200">
              <a:buAutoNum type="alphaLcPeriod"/>
            </a:pPr>
            <a:r>
              <a:rPr lang="en-US" sz="2800" dirty="0"/>
              <a:t>Days and months						Friday, 21 July</a:t>
            </a:r>
          </a:p>
          <a:p>
            <a:pPr marL="457200" indent="-457200">
              <a:buAutoNum type="alphaLcPeriod"/>
            </a:pPr>
            <a:r>
              <a:rPr lang="en-US" sz="2800" dirty="0"/>
              <a:t>Nationality words						France and the French</a:t>
            </a:r>
          </a:p>
          <a:p>
            <a:pPr marL="457200" indent="-457200">
              <a:buAutoNum type="alphaLcPeriod"/>
            </a:pPr>
            <a:r>
              <a:rPr lang="en-US" sz="2800" dirty="0"/>
              <a:t>Names of people/places				</a:t>
            </a:r>
            <a:r>
              <a:rPr lang="en-US" sz="2800" dirty="0" err="1"/>
              <a:t>Dr</a:t>
            </a:r>
            <a:r>
              <a:rPr lang="en-US" sz="2800" dirty="0"/>
              <a:t> </a:t>
            </a:r>
            <a:r>
              <a:rPr lang="en-US" sz="2800" dirty="0" err="1"/>
              <a:t>Marting</a:t>
            </a:r>
            <a:r>
              <a:rPr lang="en-US" sz="2800" dirty="0"/>
              <a:t> Lee from Singapore</a:t>
            </a:r>
          </a:p>
          <a:p>
            <a:pPr marL="457200" indent="-457200">
              <a:buAutoNum type="alphaLcPeriod"/>
            </a:pPr>
            <a:r>
              <a:rPr lang="en-US" sz="2800" dirty="0"/>
              <a:t>Book titles (main words only)			Protectionism and Industrial 													Decline</a:t>
            </a:r>
          </a:p>
        </p:txBody>
      </p:sp>
    </p:spTree>
    <p:extLst>
      <p:ext uri="{BB962C8B-B14F-4D97-AF65-F5344CB8AC3E}">
        <p14:creationId xmlns:p14="http://schemas.microsoft.com/office/powerpoint/2010/main" val="251971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9885"/>
            <a:ext cx="9601196" cy="200282"/>
          </a:xfrm>
        </p:spPr>
        <p:txBody>
          <a:bodyPr>
            <a:normAutofit fontScale="90000"/>
          </a:bodyPr>
          <a:lstStyle/>
          <a:p>
            <a:endParaRPr lang="en-US" dirty="0"/>
          </a:p>
        </p:txBody>
      </p:sp>
      <p:sp>
        <p:nvSpPr>
          <p:cNvPr id="3" name="Content Placeholder 2"/>
          <p:cNvSpPr>
            <a:spLocks noGrp="1"/>
          </p:cNvSpPr>
          <p:nvPr>
            <p:ph idx="1"/>
          </p:nvPr>
        </p:nvSpPr>
        <p:spPr>
          <a:xfrm>
            <a:off x="1135116" y="1371599"/>
            <a:ext cx="10042635" cy="4887311"/>
          </a:xfrm>
        </p:spPr>
        <p:txBody>
          <a:bodyPr>
            <a:normAutofit/>
          </a:bodyPr>
          <a:lstStyle/>
          <a:p>
            <a:pPr marL="0" indent="0">
              <a:buNone/>
            </a:pPr>
            <a:r>
              <a:rPr lang="en-US" sz="2800" b="1" dirty="0"/>
              <a:t>2. Apostrophes (’)</a:t>
            </a:r>
          </a:p>
          <a:p>
            <a:pPr marL="0" indent="0">
              <a:buNone/>
            </a:pPr>
            <a:r>
              <a:rPr lang="en-US" sz="2800" dirty="0"/>
              <a:t>These are one of the most confusing features of English punctuation. They are mainly used in two situations:</a:t>
            </a:r>
          </a:p>
          <a:p>
            <a:pPr marL="457200" indent="-457200">
              <a:buAutoNum type="alphaLcPeriod"/>
            </a:pPr>
            <a:r>
              <a:rPr lang="en-US" sz="2800" dirty="0"/>
              <a:t>To show contractions		He’s the leading authority on tax reform.</a:t>
            </a:r>
          </a:p>
          <a:p>
            <a:pPr marL="0" indent="0">
              <a:buNone/>
            </a:pPr>
            <a:r>
              <a:rPr lang="en-US" sz="2800" dirty="0"/>
              <a:t>	</a:t>
            </a:r>
            <a:r>
              <a:rPr lang="en-US" sz="2800" b="1" dirty="0"/>
              <a:t>NB: contractions are not common in academic English</a:t>
            </a:r>
          </a:p>
          <a:p>
            <a:pPr marL="457200" indent="-457200">
              <a:buAutoNum type="alphaLcPeriod" startAt="2"/>
            </a:pPr>
            <a:r>
              <a:rPr lang="en-US" sz="2800" dirty="0"/>
              <a:t>With possessives		The professor’s secretary (singular)</a:t>
            </a:r>
          </a:p>
          <a:p>
            <a:pPr marL="0" indent="0">
              <a:buNone/>
            </a:pPr>
            <a:r>
              <a:rPr lang="en-US" sz="2800" dirty="0"/>
              <a:t>								Students’ marks (plural words ending in ‘s’)</a:t>
            </a:r>
          </a:p>
          <a:p>
            <a:pPr marL="0" indent="0">
              <a:buNone/>
            </a:pPr>
            <a:r>
              <a:rPr lang="en-US" sz="2800" dirty="0"/>
              <a:t>								Women’s rights (for irregular plurals)</a:t>
            </a:r>
          </a:p>
          <a:p>
            <a:pPr marL="0" indent="0">
              <a:buNone/>
            </a:pPr>
            <a:endParaRPr lang="en-US" dirty="0"/>
          </a:p>
        </p:txBody>
      </p:sp>
    </p:spTree>
    <p:extLst>
      <p:ext uri="{BB962C8B-B14F-4D97-AF65-F5344CB8AC3E}">
        <p14:creationId xmlns:p14="http://schemas.microsoft.com/office/powerpoint/2010/main" val="31913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2171"/>
          </a:xfrm>
        </p:spPr>
        <p:txBody>
          <a:bodyPr>
            <a:normAutofit fontScale="90000"/>
          </a:bodyPr>
          <a:lstStyle/>
          <a:p>
            <a:endParaRPr lang="en-US" dirty="0"/>
          </a:p>
        </p:txBody>
      </p:sp>
      <p:sp>
        <p:nvSpPr>
          <p:cNvPr id="3" name="Content Placeholder 2"/>
          <p:cNvSpPr>
            <a:spLocks noGrp="1"/>
          </p:cNvSpPr>
          <p:nvPr>
            <p:ph idx="1"/>
          </p:nvPr>
        </p:nvSpPr>
        <p:spPr>
          <a:xfrm>
            <a:off x="1295400" y="1450428"/>
            <a:ext cx="10055771" cy="4425440"/>
          </a:xfrm>
        </p:spPr>
        <p:txBody>
          <a:bodyPr>
            <a:normAutofit lnSpcReduction="10000"/>
          </a:bodyPr>
          <a:lstStyle/>
          <a:p>
            <a:pPr marL="0" indent="0">
              <a:buNone/>
            </a:pPr>
            <a:r>
              <a:rPr lang="en-US" sz="2800" b="1" dirty="0"/>
              <a:t>3 Semicolon (;)</a:t>
            </a:r>
          </a:p>
          <a:p>
            <a:r>
              <a:rPr lang="en-US" sz="2800" dirty="0"/>
              <a:t>They are used to show the link between two connected phrases, when a comma would be too weak and a full stop too strong:</a:t>
            </a:r>
          </a:p>
          <a:p>
            <a:pPr marL="0" indent="0">
              <a:buNone/>
            </a:pPr>
            <a:r>
              <a:rPr lang="en-US" sz="2800" dirty="0"/>
              <a:t>	20 people were interviewed for the first study; 33 for the second. </a:t>
            </a:r>
          </a:p>
          <a:p>
            <a:r>
              <a:rPr lang="en-US" sz="2800" dirty="0"/>
              <a:t>Use a semicolon to join two independent clauses when the second clause restates the first or when the two clauses are of equal emphasis.</a:t>
            </a:r>
          </a:p>
          <a:p>
            <a:pPr marL="0" indent="0">
              <a:buNone/>
            </a:pPr>
            <a:r>
              <a:rPr lang="en-US" sz="2800" dirty="0"/>
              <a:t>	Road construction in Dallas has hindered travel around town; 	streets have become covered with bulldozers, trucks, and cones.</a:t>
            </a:r>
          </a:p>
          <a:p>
            <a:pPr marL="0" indent="0">
              <a:buNone/>
            </a:pPr>
            <a:endParaRPr lang="en-US" sz="2800" dirty="0"/>
          </a:p>
        </p:txBody>
      </p:sp>
    </p:spTree>
    <p:extLst>
      <p:ext uri="{BB962C8B-B14F-4D97-AF65-F5344CB8AC3E}">
        <p14:creationId xmlns:p14="http://schemas.microsoft.com/office/powerpoint/2010/main" val="364291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200282"/>
          </a:xfrm>
        </p:spPr>
        <p:txBody>
          <a:bodyPr>
            <a:normAutofit fontScale="90000"/>
          </a:bodyPr>
          <a:lstStyle/>
          <a:p>
            <a:endParaRPr lang="en-US" dirty="0"/>
          </a:p>
        </p:txBody>
      </p:sp>
      <p:sp>
        <p:nvSpPr>
          <p:cNvPr id="3" name="Content Placeholder 2"/>
          <p:cNvSpPr>
            <a:spLocks noGrp="1"/>
          </p:cNvSpPr>
          <p:nvPr>
            <p:ph idx="1"/>
          </p:nvPr>
        </p:nvSpPr>
        <p:spPr>
          <a:xfrm>
            <a:off x="1072055" y="1481959"/>
            <a:ext cx="9824542" cy="4393909"/>
          </a:xfrm>
        </p:spPr>
        <p:txBody>
          <a:bodyPr>
            <a:normAutofit/>
          </a:bodyPr>
          <a:lstStyle/>
          <a:p>
            <a:r>
              <a:rPr lang="en-US" sz="2800" dirty="0"/>
              <a:t>Use a semicolon to join elements of a series when individual items of the series already include commas.</a:t>
            </a:r>
          </a:p>
          <a:p>
            <a:pPr marL="0" indent="0">
              <a:buNone/>
            </a:pPr>
            <a:r>
              <a:rPr lang="en-US" sz="2800" dirty="0"/>
              <a:t>	Recent sites of the Olympic Games include Athens, Greece; Salt 	Lake City, Utah; Sydney, Australia; Nagano, Japan.</a:t>
            </a:r>
          </a:p>
          <a:p>
            <a:r>
              <a:rPr lang="en-US" sz="2800" dirty="0"/>
              <a:t>Semicolons are also used to divide up items in a list when they have a complex structure, as in a multiple citation:</a:t>
            </a:r>
          </a:p>
          <a:p>
            <a:pPr marL="0" indent="0">
              <a:buNone/>
            </a:pPr>
            <a:r>
              <a:rPr lang="en-US" sz="2800" dirty="0"/>
              <a:t>	(Maitland, 2006; </a:t>
            </a:r>
            <a:r>
              <a:rPr lang="en-US" sz="2800" dirty="0" err="1"/>
              <a:t>Rosenor</a:t>
            </a:r>
            <a:r>
              <a:rPr lang="en-US" sz="2800" dirty="0"/>
              <a:t>, 1997; The Economist, 2006).</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289999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68296"/>
          </a:xfrm>
        </p:spPr>
        <p:txBody>
          <a:bodyPr>
            <a:normAutofit fontScale="90000"/>
          </a:bodyPr>
          <a:lstStyle/>
          <a:p>
            <a:endParaRPr lang="en-US" dirty="0"/>
          </a:p>
        </p:txBody>
      </p:sp>
      <p:sp>
        <p:nvSpPr>
          <p:cNvPr id="3" name="Content Placeholder 2"/>
          <p:cNvSpPr>
            <a:spLocks noGrp="1"/>
          </p:cNvSpPr>
          <p:nvPr>
            <p:ph idx="1"/>
          </p:nvPr>
        </p:nvSpPr>
        <p:spPr>
          <a:xfrm>
            <a:off x="788276" y="1860331"/>
            <a:ext cx="10515600" cy="4414345"/>
          </a:xfrm>
        </p:spPr>
        <p:txBody>
          <a:bodyPr>
            <a:normAutofit/>
          </a:bodyPr>
          <a:lstStyle/>
          <a:p>
            <a:pPr marL="0" indent="0">
              <a:buNone/>
            </a:pPr>
            <a:r>
              <a:rPr lang="en-US" sz="2800" b="1" dirty="0"/>
              <a:t>Colon (:)</a:t>
            </a:r>
          </a:p>
          <a:p>
            <a:pPr marL="0" indent="0">
              <a:buNone/>
            </a:pPr>
            <a:r>
              <a:rPr lang="en-US" sz="2800" dirty="0"/>
              <a:t>Colons are used:</a:t>
            </a:r>
          </a:p>
          <a:p>
            <a:pPr marL="514350" indent="-514350">
              <a:buAutoNum type="alphaLcParenR"/>
            </a:pPr>
            <a:r>
              <a:rPr lang="en-US" sz="2800" dirty="0"/>
              <a:t>to introduce explanations	</a:t>
            </a:r>
            <a:r>
              <a:rPr lang="en-US" sz="2800" b="1" dirty="0"/>
              <a:t>The meeting was postponed: the Dean 									was ill.</a:t>
            </a:r>
          </a:p>
          <a:p>
            <a:pPr marL="514350" indent="-514350">
              <a:buAutoNum type="alphaLcParenR"/>
            </a:pPr>
            <a:r>
              <a:rPr lang="en-US" sz="2800" dirty="0"/>
              <a:t>to start a list					</a:t>
            </a:r>
            <a:r>
              <a:rPr lang="en-US" sz="2800" b="1" dirty="0"/>
              <a:t>Three aspects were identified: financial, 								social, and ethical. </a:t>
            </a:r>
          </a:p>
          <a:p>
            <a:pPr marL="514350" indent="-514350">
              <a:buAutoNum type="alphaLcParenR"/>
            </a:pPr>
            <a:r>
              <a:rPr lang="en-US" sz="2800" dirty="0"/>
              <a:t>To introduce a quotation	</a:t>
            </a:r>
            <a:r>
              <a:rPr lang="en-US" sz="2800" b="1" dirty="0"/>
              <a:t>As the Duchess of Windsor said: “You 									can never be too rich or too thin”. </a:t>
            </a:r>
          </a:p>
          <a:p>
            <a:pPr marL="0" indent="0">
              <a:buNone/>
            </a:pPr>
            <a:endParaRPr lang="en-US" dirty="0"/>
          </a:p>
        </p:txBody>
      </p:sp>
    </p:spTree>
    <p:extLst>
      <p:ext uri="{BB962C8B-B14F-4D97-AF65-F5344CB8AC3E}">
        <p14:creationId xmlns:p14="http://schemas.microsoft.com/office/powerpoint/2010/main" val="91042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6823"/>
            <a:ext cx="9601196" cy="326406"/>
          </a:xfrm>
        </p:spPr>
        <p:txBody>
          <a:bodyPr>
            <a:normAutofit fontScale="90000"/>
          </a:bodyPr>
          <a:lstStyle/>
          <a:p>
            <a:endParaRPr lang="en-US" dirty="0"/>
          </a:p>
        </p:txBody>
      </p:sp>
      <p:sp>
        <p:nvSpPr>
          <p:cNvPr id="3" name="Content Placeholder 2"/>
          <p:cNvSpPr>
            <a:spLocks noGrp="1"/>
          </p:cNvSpPr>
          <p:nvPr>
            <p:ph idx="1"/>
          </p:nvPr>
        </p:nvSpPr>
        <p:spPr>
          <a:xfrm>
            <a:off x="1295401" y="1308538"/>
            <a:ext cx="9601196" cy="4567330"/>
          </a:xfrm>
        </p:spPr>
        <p:txBody>
          <a:bodyPr/>
          <a:lstStyle/>
          <a:p>
            <a:pPr marL="0" indent="0">
              <a:buNone/>
            </a:pPr>
            <a:r>
              <a:rPr lang="en-US" sz="2800" b="1" dirty="0"/>
              <a:t>Comma (,)</a:t>
            </a:r>
          </a:p>
          <a:p>
            <a:r>
              <a:rPr lang="en-US" sz="2800" dirty="0"/>
              <a:t>Use a comma to join two independent clauses and a coordinating conjunction (and, but, or, for, nor, so).</a:t>
            </a:r>
          </a:p>
          <a:p>
            <a:pPr marL="0" indent="0">
              <a:buNone/>
            </a:pPr>
            <a:r>
              <a:rPr lang="en-US" sz="2800" dirty="0"/>
              <a:t>	Road construction can be inconvenient, but it is necessary.</a:t>
            </a:r>
          </a:p>
          <a:p>
            <a:r>
              <a:rPr lang="en-US" sz="2800" dirty="0"/>
              <a:t>Use a comma after an introductory phrase, prepositional phrase, or dependent clause.</a:t>
            </a:r>
          </a:p>
          <a:p>
            <a:pPr marL="0" indent="0">
              <a:buNone/>
            </a:pPr>
            <a:r>
              <a:rPr lang="en-US" sz="2800" dirty="0"/>
              <a:t>	To get a good grade, you must complete all your assignments.</a:t>
            </a:r>
          </a:p>
          <a:p>
            <a:pPr marL="0" indent="0">
              <a:buNone/>
            </a:pPr>
            <a:endParaRPr lang="en-US" dirty="0"/>
          </a:p>
        </p:txBody>
      </p:sp>
    </p:spTree>
    <p:extLst>
      <p:ext uri="{BB962C8B-B14F-4D97-AF65-F5344CB8AC3E}">
        <p14:creationId xmlns:p14="http://schemas.microsoft.com/office/powerpoint/2010/main" val="35266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Technical language</a:t>
            </a:r>
          </a:p>
          <a:p>
            <a:pPr marL="0" indent="0">
              <a:buNone/>
            </a:pPr>
            <a:endParaRPr lang="en-US" dirty="0"/>
          </a:p>
        </p:txBody>
      </p:sp>
    </p:spTree>
    <p:extLst>
      <p:ext uri="{BB962C8B-B14F-4D97-AF65-F5344CB8AC3E}">
        <p14:creationId xmlns:p14="http://schemas.microsoft.com/office/powerpoint/2010/main" val="315266110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31813"/>
          </a:xfrm>
        </p:spPr>
        <p:txBody>
          <a:bodyPr>
            <a:normAutofit fontScale="90000"/>
          </a:bodyPr>
          <a:lstStyle/>
          <a:p>
            <a:endParaRPr lang="en-US" dirty="0"/>
          </a:p>
        </p:txBody>
      </p:sp>
      <p:sp>
        <p:nvSpPr>
          <p:cNvPr id="3" name="Content Placeholder 2"/>
          <p:cNvSpPr>
            <a:spLocks noGrp="1"/>
          </p:cNvSpPr>
          <p:nvPr>
            <p:ph idx="1"/>
          </p:nvPr>
        </p:nvSpPr>
        <p:spPr>
          <a:xfrm>
            <a:off x="1295401" y="2554014"/>
            <a:ext cx="9601196" cy="3321854"/>
          </a:xfrm>
        </p:spPr>
        <p:txBody>
          <a:bodyPr>
            <a:noAutofit/>
          </a:bodyPr>
          <a:lstStyle/>
          <a:p>
            <a:r>
              <a:rPr lang="en-US" sz="2800" dirty="0"/>
              <a:t>Use a comma between coordinate adjectives (adjectives that are equal and reversible).</a:t>
            </a:r>
          </a:p>
          <a:p>
            <a:pPr marL="0" indent="0">
              <a:buNone/>
            </a:pPr>
            <a:r>
              <a:rPr lang="en-US" sz="2800" dirty="0"/>
              <a:t>	The sturdy, compact suitcase made a perfect gift.</a:t>
            </a:r>
          </a:p>
        </p:txBody>
      </p:sp>
    </p:spTree>
    <p:extLst>
      <p:ext uri="{BB962C8B-B14F-4D97-AF65-F5344CB8AC3E}">
        <p14:creationId xmlns:p14="http://schemas.microsoft.com/office/powerpoint/2010/main" val="36896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31813"/>
          </a:xfrm>
        </p:spPr>
        <p:txBody>
          <a:bodyPr>
            <a:normAutofit fontScale="90000"/>
          </a:bodyPr>
          <a:lstStyle/>
          <a:p>
            <a:endParaRPr lang="en-US" dirty="0"/>
          </a:p>
        </p:txBody>
      </p:sp>
      <p:sp>
        <p:nvSpPr>
          <p:cNvPr id="3" name="Content Placeholder 2"/>
          <p:cNvSpPr>
            <a:spLocks noGrp="1"/>
          </p:cNvSpPr>
          <p:nvPr>
            <p:ph idx="1"/>
          </p:nvPr>
        </p:nvSpPr>
        <p:spPr>
          <a:xfrm>
            <a:off x="1295401" y="2412124"/>
            <a:ext cx="9913882" cy="3452648"/>
          </a:xfrm>
        </p:spPr>
        <p:txBody>
          <a:bodyPr>
            <a:noAutofit/>
          </a:bodyPr>
          <a:lstStyle/>
          <a:p>
            <a:r>
              <a:rPr lang="en-US" sz="2800" dirty="0"/>
              <a:t>Avoid comma splices (two independent clauses joined only by a comma). Instead, separate the clauses with a period, with a comma followed by a coordinating conjunction, or with a semicolon.</a:t>
            </a:r>
          </a:p>
          <a:p>
            <a:pPr marL="0" indent="0">
              <a:buNone/>
            </a:pPr>
            <a:r>
              <a:rPr lang="en-US" sz="2800" dirty="0"/>
              <a:t>	I completed my essay, I have not submitted. </a:t>
            </a:r>
            <a:r>
              <a:rPr lang="en-US" sz="2800" b="1" dirty="0" smtClean="0">
                <a:solidFill>
                  <a:srgbClr val="FF0000"/>
                </a:solidFill>
              </a:rPr>
              <a:t>X (Comma splice)</a:t>
            </a:r>
            <a:endParaRPr lang="en-US" sz="2800" b="1" dirty="0">
              <a:solidFill>
                <a:srgbClr val="FF0000"/>
              </a:solidFill>
            </a:endParaRPr>
          </a:p>
          <a:p>
            <a:pPr marL="0" indent="0">
              <a:buNone/>
            </a:pPr>
            <a:r>
              <a:rPr lang="en-US" sz="2800" b="1" dirty="0">
                <a:solidFill>
                  <a:srgbClr val="FF0000"/>
                </a:solidFill>
              </a:rPr>
              <a:t>	</a:t>
            </a:r>
            <a:r>
              <a:rPr lang="en-US" sz="2800" dirty="0"/>
              <a:t>I completed my essay I have not submitted. </a:t>
            </a:r>
            <a:r>
              <a:rPr lang="en-US" sz="2800" b="1" dirty="0">
                <a:solidFill>
                  <a:srgbClr val="FF0000"/>
                </a:solidFill>
              </a:rPr>
              <a:t>X (Run-on sentence)</a:t>
            </a:r>
          </a:p>
          <a:p>
            <a:pPr marL="0" indent="0">
              <a:buNone/>
            </a:pPr>
            <a:endParaRPr lang="en-US" sz="2800" b="1" dirty="0">
              <a:solidFill>
                <a:srgbClr val="FF0000"/>
              </a:solidFill>
            </a:endParaRPr>
          </a:p>
          <a:p>
            <a:pPr marL="0" indent="0">
              <a:buNone/>
            </a:pPr>
            <a:endParaRPr lang="en-US" sz="2800" dirty="0"/>
          </a:p>
        </p:txBody>
      </p:sp>
    </p:spTree>
    <p:extLst>
      <p:ext uri="{BB962C8B-B14F-4D97-AF65-F5344CB8AC3E}">
        <p14:creationId xmlns:p14="http://schemas.microsoft.com/office/powerpoint/2010/main" val="50790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fix a comma splice</a:t>
            </a:r>
          </a:p>
        </p:txBody>
      </p:sp>
      <p:sp>
        <p:nvSpPr>
          <p:cNvPr id="3" name="Content Placeholder 2"/>
          <p:cNvSpPr>
            <a:spLocks noGrp="1"/>
          </p:cNvSpPr>
          <p:nvPr>
            <p:ph idx="1"/>
          </p:nvPr>
        </p:nvSpPr>
        <p:spPr>
          <a:xfrm>
            <a:off x="1295401" y="2556932"/>
            <a:ext cx="9601196" cy="3654682"/>
          </a:xfrm>
        </p:spPr>
        <p:txBody>
          <a:bodyPr>
            <a:noAutofit/>
          </a:bodyPr>
          <a:lstStyle/>
          <a:p>
            <a:pPr marL="0" indent="0">
              <a:buNone/>
            </a:pPr>
            <a:r>
              <a:rPr lang="en-US" sz="2800" b="1" dirty="0"/>
              <a:t>Solution 1: Use a period</a:t>
            </a:r>
          </a:p>
          <a:p>
            <a:pPr marL="0" indent="0">
              <a:buNone/>
            </a:pPr>
            <a:r>
              <a:rPr lang="en-US" sz="2800" dirty="0"/>
              <a:t>	I completed my essay. I have not submitted it.</a:t>
            </a:r>
          </a:p>
          <a:p>
            <a:pPr marL="0" indent="0">
              <a:buNone/>
            </a:pPr>
            <a:r>
              <a:rPr lang="en-US" sz="2800" b="1" dirty="0"/>
              <a:t>Solution 2: Use a semi-colon.</a:t>
            </a:r>
          </a:p>
          <a:p>
            <a:pPr marL="0" indent="0">
              <a:buNone/>
            </a:pPr>
            <a:r>
              <a:rPr lang="en-US" sz="2800" dirty="0"/>
              <a:t>	I completed my essay; I have not submitted it. </a:t>
            </a:r>
          </a:p>
          <a:p>
            <a:pPr marL="0" indent="0">
              <a:buNone/>
            </a:pPr>
            <a:r>
              <a:rPr lang="en-US" sz="2800" b="1" dirty="0"/>
              <a:t>Solution 4: Use a coordinating conjunction.</a:t>
            </a:r>
          </a:p>
          <a:p>
            <a:pPr marL="0" indent="0">
              <a:buNone/>
            </a:pPr>
            <a:r>
              <a:rPr lang="en-US" sz="2800" dirty="0"/>
              <a:t>	I completed my essay, but I have not submitted it. </a:t>
            </a:r>
          </a:p>
        </p:txBody>
      </p:sp>
    </p:spTree>
    <p:extLst>
      <p:ext uri="{BB962C8B-B14F-4D97-AF65-F5344CB8AC3E}">
        <p14:creationId xmlns:p14="http://schemas.microsoft.com/office/powerpoint/2010/main" val="291374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9883"/>
            <a:ext cx="9601196" cy="547123"/>
          </a:xfrm>
        </p:spPr>
        <p:txBody>
          <a:bodyPr>
            <a:normAutofit fontScale="90000"/>
          </a:bodyPr>
          <a:lstStyle/>
          <a:p>
            <a:r>
              <a:rPr lang="en-US" dirty="0"/>
              <a:t>Practice</a:t>
            </a:r>
          </a:p>
        </p:txBody>
      </p:sp>
      <p:sp>
        <p:nvSpPr>
          <p:cNvPr id="3" name="Content Placeholder 2"/>
          <p:cNvSpPr>
            <a:spLocks noGrp="1"/>
          </p:cNvSpPr>
          <p:nvPr>
            <p:ph idx="1"/>
          </p:nvPr>
        </p:nvSpPr>
        <p:spPr>
          <a:xfrm>
            <a:off x="756744" y="1277006"/>
            <a:ext cx="10736317" cy="5060732"/>
          </a:xfrm>
        </p:spPr>
        <p:txBody>
          <a:bodyPr>
            <a:noAutofit/>
          </a:bodyPr>
          <a:lstStyle/>
          <a:p>
            <a:pPr marL="0" indent="0">
              <a:buNone/>
            </a:pPr>
            <a:r>
              <a:rPr lang="en-US" sz="2800" dirty="0"/>
              <a:t>All the punctuation has been removed from the text below. Punctuate each sentence. </a:t>
            </a:r>
          </a:p>
          <a:p>
            <a:pPr marL="0" indent="0">
              <a:buNone/>
            </a:pPr>
            <a:r>
              <a:rPr lang="en-US" sz="2800" dirty="0"/>
              <a:t>the university of </a:t>
            </a:r>
            <a:r>
              <a:rPr lang="en-US" sz="2800" dirty="0" err="1"/>
              <a:t>edinburgh</a:t>
            </a:r>
            <a:r>
              <a:rPr lang="en-US" sz="2800" dirty="0"/>
              <a:t> unlike other </a:t>
            </a:r>
            <a:r>
              <a:rPr lang="en-US" sz="2800" dirty="0" err="1"/>
              <a:t>scottish</a:t>
            </a:r>
            <a:r>
              <a:rPr lang="en-US" sz="2800" dirty="0"/>
              <a:t> universities is composed of colleges there are three of them sciences and engineering humanities and social sciences and medicine and veterinary medicine each college covers both undergraduate and graduate </a:t>
            </a:r>
            <a:r>
              <a:rPr lang="en-US" sz="2800" dirty="0" err="1"/>
              <a:t>programmes</a:t>
            </a:r>
            <a:r>
              <a:rPr lang="en-US" sz="2800" dirty="0"/>
              <a:t> of study although students are generally admitted to one college only they may have the opportunity to study subjects of another undergraduate </a:t>
            </a:r>
            <a:r>
              <a:rPr lang="en-US" sz="2800" dirty="0" err="1" smtClean="0"/>
              <a:t>programmes</a:t>
            </a:r>
            <a:r>
              <a:rPr lang="en-US" sz="2800" dirty="0" smtClean="0"/>
              <a:t> </a:t>
            </a:r>
            <a:r>
              <a:rPr lang="en-US" sz="2800" dirty="0"/>
              <a:t>generally last three years or four for </a:t>
            </a:r>
            <a:r>
              <a:rPr lang="en-US" sz="2800" dirty="0" err="1"/>
              <a:t>honours</a:t>
            </a:r>
            <a:r>
              <a:rPr lang="en-US" sz="2800" dirty="0"/>
              <a:t> there is an extensive variety of postgraduate </a:t>
            </a:r>
            <a:r>
              <a:rPr lang="en-US" sz="2800" dirty="0" err="1"/>
              <a:t>programmes</a:t>
            </a:r>
            <a:r>
              <a:rPr lang="en-US" sz="2800" dirty="0"/>
              <a:t> of study including a 9 month diploma a 12 month masters and doctoral research </a:t>
            </a:r>
            <a:r>
              <a:rPr lang="en-US" sz="2800" dirty="0" err="1"/>
              <a:t>programmes</a:t>
            </a:r>
            <a:r>
              <a:rPr lang="en-US" sz="2800" dirty="0"/>
              <a:t> lasting at least 36 months</a:t>
            </a:r>
          </a:p>
        </p:txBody>
      </p:sp>
    </p:spTree>
    <p:extLst>
      <p:ext uri="{BB962C8B-B14F-4D97-AF65-F5344CB8AC3E}">
        <p14:creationId xmlns:p14="http://schemas.microsoft.com/office/powerpoint/2010/main" val="35995482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29883"/>
            <a:ext cx="9601196" cy="547123"/>
          </a:xfrm>
        </p:spPr>
        <p:txBody>
          <a:bodyPr>
            <a:normAutofit fontScale="90000"/>
          </a:bodyPr>
          <a:lstStyle/>
          <a:p>
            <a:r>
              <a:rPr lang="en-US" dirty="0"/>
              <a:t>Practice</a:t>
            </a:r>
          </a:p>
        </p:txBody>
      </p:sp>
      <p:sp>
        <p:nvSpPr>
          <p:cNvPr id="3" name="Content Placeholder 2"/>
          <p:cNvSpPr>
            <a:spLocks noGrp="1"/>
          </p:cNvSpPr>
          <p:nvPr>
            <p:ph idx="1"/>
          </p:nvPr>
        </p:nvSpPr>
        <p:spPr>
          <a:xfrm>
            <a:off x="756744" y="1481958"/>
            <a:ext cx="10736317" cy="4855779"/>
          </a:xfrm>
        </p:spPr>
        <p:txBody>
          <a:bodyPr>
            <a:noAutofit/>
          </a:bodyPr>
          <a:lstStyle/>
          <a:p>
            <a:pPr marL="0" indent="0">
              <a:buNone/>
            </a:pPr>
            <a:r>
              <a:rPr lang="en-US" sz="2800" b="1" dirty="0"/>
              <a:t>The University </a:t>
            </a:r>
            <a:r>
              <a:rPr lang="en-US" sz="2800" dirty="0"/>
              <a:t>of </a:t>
            </a:r>
            <a:r>
              <a:rPr lang="en-US" sz="2800" b="1" dirty="0"/>
              <a:t>Edinburgh,</a:t>
            </a:r>
            <a:r>
              <a:rPr lang="en-US" sz="2800" dirty="0"/>
              <a:t> unlike other </a:t>
            </a:r>
            <a:r>
              <a:rPr lang="en-US" sz="2800" b="1" dirty="0"/>
              <a:t>Scottish</a:t>
            </a:r>
            <a:r>
              <a:rPr lang="en-US" sz="2800" dirty="0"/>
              <a:t> universities</a:t>
            </a:r>
            <a:r>
              <a:rPr lang="en-US" sz="2800" b="1" dirty="0">
                <a:solidFill>
                  <a:schemeClr val="tx1"/>
                </a:solidFill>
              </a:rPr>
              <a:t>,</a:t>
            </a:r>
            <a:r>
              <a:rPr lang="en-US" sz="2800" dirty="0"/>
              <a:t> is composed of </a:t>
            </a:r>
            <a:r>
              <a:rPr lang="en-US" sz="2800" b="1" dirty="0"/>
              <a:t>Colleges. There </a:t>
            </a:r>
            <a:r>
              <a:rPr lang="en-US" sz="2800" dirty="0"/>
              <a:t>are three of them</a:t>
            </a:r>
            <a:r>
              <a:rPr lang="en-US" sz="2800" b="1" dirty="0"/>
              <a:t>:</a:t>
            </a:r>
            <a:r>
              <a:rPr lang="en-US" sz="2800" dirty="0"/>
              <a:t> </a:t>
            </a:r>
            <a:r>
              <a:rPr lang="en-US" sz="2800" b="1" dirty="0"/>
              <a:t>Sciences</a:t>
            </a:r>
            <a:r>
              <a:rPr lang="en-US" sz="2800" dirty="0"/>
              <a:t> and </a:t>
            </a:r>
            <a:r>
              <a:rPr lang="en-US" sz="2800" b="1" dirty="0"/>
              <a:t>Engineering,</a:t>
            </a:r>
            <a:r>
              <a:rPr lang="en-US" sz="2800" dirty="0"/>
              <a:t> </a:t>
            </a:r>
            <a:r>
              <a:rPr lang="en-US" sz="2800" b="1" dirty="0"/>
              <a:t>Humanities and Social Sciences, and Medicine and Veterinary Medicine.</a:t>
            </a:r>
            <a:r>
              <a:rPr lang="en-US" sz="2800" dirty="0"/>
              <a:t> </a:t>
            </a:r>
            <a:r>
              <a:rPr lang="en-US" sz="2800" b="1" dirty="0"/>
              <a:t>Each College </a:t>
            </a:r>
            <a:r>
              <a:rPr lang="en-US" sz="2800" dirty="0"/>
              <a:t>covers both undergraduate and graduate </a:t>
            </a:r>
            <a:r>
              <a:rPr lang="en-US" sz="2800" dirty="0" err="1"/>
              <a:t>programmes</a:t>
            </a:r>
            <a:r>
              <a:rPr lang="en-US" sz="2800" dirty="0"/>
              <a:t> of study</a:t>
            </a:r>
            <a:r>
              <a:rPr lang="en-US" sz="2800" b="1" dirty="0"/>
              <a:t>. Although </a:t>
            </a:r>
            <a:r>
              <a:rPr lang="en-US" sz="2800" dirty="0"/>
              <a:t>students are generally admitted to one college only, they may have the opportunity to study subjects of another. </a:t>
            </a:r>
            <a:r>
              <a:rPr lang="en-US" sz="2800" b="1" dirty="0"/>
              <a:t>Undergraduate</a:t>
            </a:r>
            <a:r>
              <a:rPr lang="en-US" sz="2800" dirty="0"/>
              <a:t> </a:t>
            </a:r>
            <a:r>
              <a:rPr lang="en-US" sz="2800" dirty="0" err="1" smtClean="0"/>
              <a:t>programmes</a:t>
            </a:r>
            <a:r>
              <a:rPr lang="en-US" sz="2800" dirty="0" smtClean="0"/>
              <a:t> </a:t>
            </a:r>
            <a:r>
              <a:rPr lang="en-US" sz="2800" dirty="0"/>
              <a:t>generally last three years </a:t>
            </a:r>
            <a:r>
              <a:rPr lang="en-US" sz="2800" b="1" dirty="0"/>
              <a:t>(</a:t>
            </a:r>
            <a:r>
              <a:rPr lang="en-US" sz="2800" dirty="0"/>
              <a:t>or four for </a:t>
            </a:r>
            <a:r>
              <a:rPr lang="en-US" sz="2800" b="1" dirty="0" err="1"/>
              <a:t>Honours</a:t>
            </a:r>
            <a:r>
              <a:rPr lang="en-US" sz="2800" b="1" dirty="0"/>
              <a:t>). There</a:t>
            </a:r>
            <a:r>
              <a:rPr lang="en-US" sz="2800" dirty="0"/>
              <a:t> is an extensive variety of postgraduate </a:t>
            </a:r>
            <a:r>
              <a:rPr lang="en-US" sz="2800" dirty="0" err="1"/>
              <a:t>programmes</a:t>
            </a:r>
            <a:r>
              <a:rPr lang="en-US" sz="2800" dirty="0"/>
              <a:t> of study, including a 9-month </a:t>
            </a:r>
            <a:r>
              <a:rPr lang="en-US" sz="2800" b="1" dirty="0"/>
              <a:t>Diploma</a:t>
            </a:r>
            <a:r>
              <a:rPr lang="en-US" sz="2800" dirty="0"/>
              <a:t>, a 12-month </a:t>
            </a:r>
            <a:r>
              <a:rPr lang="en-US" sz="2800" b="1" dirty="0"/>
              <a:t>Masters</a:t>
            </a:r>
            <a:r>
              <a:rPr lang="en-US" sz="2800" dirty="0"/>
              <a:t> and </a:t>
            </a:r>
            <a:r>
              <a:rPr lang="en-US" sz="2800" b="1" dirty="0"/>
              <a:t>Doctoral</a:t>
            </a:r>
            <a:r>
              <a:rPr lang="en-US" sz="2800" dirty="0"/>
              <a:t> research </a:t>
            </a:r>
            <a:r>
              <a:rPr lang="en-US" sz="2800" dirty="0" err="1"/>
              <a:t>programmes</a:t>
            </a:r>
            <a:r>
              <a:rPr lang="en-US" sz="2800" dirty="0"/>
              <a:t> lasting at least 36 months. </a:t>
            </a:r>
          </a:p>
        </p:txBody>
      </p:sp>
    </p:spTree>
    <p:extLst>
      <p:ext uri="{BB962C8B-B14F-4D97-AF65-F5344CB8AC3E}">
        <p14:creationId xmlns:p14="http://schemas.microsoft.com/office/powerpoint/2010/main" val="34654997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b="1" dirty="0"/>
              <a:t>Think carefully about the meaning of this sentence:</a:t>
            </a:r>
          </a:p>
          <a:p>
            <a:pPr marL="0" indent="0">
              <a:buNone/>
            </a:pPr>
            <a:r>
              <a:rPr lang="en-US" sz="2800" dirty="0"/>
              <a:t>It’s eleven years since the SDA Conference was last held here in Edinburgh. </a:t>
            </a:r>
          </a:p>
        </p:txBody>
      </p:sp>
    </p:spTree>
    <p:extLst>
      <p:ext uri="{BB962C8B-B14F-4D97-AF65-F5344CB8AC3E}">
        <p14:creationId xmlns:p14="http://schemas.microsoft.com/office/powerpoint/2010/main" val="16251536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291" y="1045194"/>
            <a:ext cx="10515600" cy="1303867"/>
          </a:xfrm>
        </p:spPr>
        <p:txBody>
          <a:bodyPr>
            <a:normAutofit/>
          </a:bodyPr>
          <a:lstStyle/>
          <a:p>
            <a:pPr algn="l"/>
            <a:r>
              <a:rPr lang="en-US" sz="3600" dirty="0"/>
              <a:t>Complete the eight sentences below in ways that express the same meaning as the one above. </a:t>
            </a:r>
          </a:p>
        </p:txBody>
      </p:sp>
      <p:sp>
        <p:nvSpPr>
          <p:cNvPr id="3" name="Content Placeholder 2"/>
          <p:cNvSpPr>
            <a:spLocks noGrp="1"/>
          </p:cNvSpPr>
          <p:nvPr>
            <p:ph idx="1"/>
          </p:nvPr>
        </p:nvSpPr>
        <p:spPr>
          <a:xfrm>
            <a:off x="1103586" y="2569779"/>
            <a:ext cx="9793011" cy="3306089"/>
          </a:xfrm>
        </p:spPr>
        <p:txBody>
          <a:bodyPr>
            <a:noAutofit/>
          </a:bodyPr>
          <a:lstStyle/>
          <a:p>
            <a:pPr marL="457200" indent="-457200">
              <a:buAutoNum type="alphaLcPeriod"/>
            </a:pPr>
            <a:r>
              <a:rPr lang="en-US" sz="2800" dirty="0"/>
              <a:t>The last time ……</a:t>
            </a:r>
          </a:p>
          <a:p>
            <a:pPr marL="457200" indent="-457200">
              <a:buAutoNum type="alphaLcPeriod"/>
            </a:pPr>
            <a:r>
              <a:rPr lang="en-US" sz="2800" dirty="0"/>
              <a:t>The SDA Conference ………. last ….</a:t>
            </a:r>
          </a:p>
          <a:p>
            <a:pPr marL="457200" indent="-457200">
              <a:buAutoNum type="alphaLcPeriod"/>
            </a:pPr>
            <a:r>
              <a:rPr lang="en-US" sz="2800" dirty="0"/>
              <a:t>It ….in 2000….</a:t>
            </a:r>
          </a:p>
          <a:p>
            <a:pPr marL="457200" indent="-457200">
              <a:buAutoNum type="alphaLcPeriod"/>
            </a:pPr>
            <a:r>
              <a:rPr lang="en-US" sz="2800" dirty="0"/>
              <a:t>Eleven years have….</a:t>
            </a:r>
          </a:p>
          <a:p>
            <a:pPr marL="457200" indent="-457200">
              <a:buAutoNum type="alphaLcPeriod"/>
            </a:pPr>
            <a:r>
              <a:rPr lang="en-US" sz="2800" dirty="0"/>
              <a:t>This is the first……</a:t>
            </a:r>
          </a:p>
        </p:txBody>
      </p:sp>
    </p:spTree>
    <p:extLst>
      <p:ext uri="{BB962C8B-B14F-4D97-AF65-F5344CB8AC3E}">
        <p14:creationId xmlns:p14="http://schemas.microsoft.com/office/powerpoint/2010/main" val="35894600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87994"/>
            <a:ext cx="10515600" cy="1303867"/>
          </a:xfrm>
        </p:spPr>
        <p:txBody>
          <a:bodyPr>
            <a:normAutofit/>
          </a:bodyPr>
          <a:lstStyle/>
          <a:p>
            <a:pPr algn="l"/>
            <a:r>
              <a:rPr lang="en-US" sz="3600" dirty="0"/>
              <a:t>Complete the eight sentences below in ways that express the same meaning as the one above. </a:t>
            </a:r>
          </a:p>
        </p:txBody>
      </p:sp>
      <p:sp>
        <p:nvSpPr>
          <p:cNvPr id="3" name="Content Placeholder 2"/>
          <p:cNvSpPr>
            <a:spLocks noGrp="1"/>
          </p:cNvSpPr>
          <p:nvPr>
            <p:ph idx="1"/>
          </p:nvPr>
        </p:nvSpPr>
        <p:spPr>
          <a:xfrm>
            <a:off x="1103586" y="2979683"/>
            <a:ext cx="9793011" cy="2896185"/>
          </a:xfrm>
        </p:spPr>
        <p:txBody>
          <a:bodyPr>
            <a:noAutofit/>
          </a:bodyPr>
          <a:lstStyle/>
          <a:p>
            <a:pPr marL="514350" indent="-514350">
              <a:buAutoNum type="alphaLcPeriod" startAt="6"/>
            </a:pPr>
            <a:r>
              <a:rPr lang="en-US" sz="2800" dirty="0"/>
              <a:t>2000……….</a:t>
            </a:r>
          </a:p>
          <a:p>
            <a:pPr marL="514350" indent="-514350">
              <a:buAutoNum type="alphaLcPeriod" startAt="6"/>
            </a:pPr>
            <a:r>
              <a:rPr lang="en-US" sz="2800" dirty="0"/>
              <a:t>The SDA Conference hasn’t…….</a:t>
            </a:r>
          </a:p>
          <a:p>
            <a:pPr marL="514350" indent="-514350">
              <a:buAutoNum type="alphaLcPeriod" startAt="6"/>
            </a:pPr>
            <a:r>
              <a:rPr lang="en-US" sz="2800" dirty="0"/>
              <a:t>Not for eleven years………..</a:t>
            </a:r>
          </a:p>
        </p:txBody>
      </p:sp>
    </p:spTree>
    <p:extLst>
      <p:ext uri="{BB962C8B-B14F-4D97-AF65-F5344CB8AC3E}">
        <p14:creationId xmlns:p14="http://schemas.microsoft.com/office/powerpoint/2010/main" val="31165956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4118"/>
            <a:ext cx="9601196" cy="231813"/>
          </a:xfrm>
        </p:spPr>
        <p:txBody>
          <a:bodyPr>
            <a:normAutofit fontScale="90000"/>
          </a:bodyPr>
          <a:lstStyle/>
          <a:p>
            <a:endParaRPr lang="en-US"/>
          </a:p>
        </p:txBody>
      </p:sp>
      <p:sp>
        <p:nvSpPr>
          <p:cNvPr id="3" name="Content Placeholder 2"/>
          <p:cNvSpPr>
            <a:spLocks noGrp="1"/>
          </p:cNvSpPr>
          <p:nvPr>
            <p:ph idx="1"/>
          </p:nvPr>
        </p:nvSpPr>
        <p:spPr>
          <a:xfrm>
            <a:off x="1295401" y="1466192"/>
            <a:ext cx="9601196" cy="4409675"/>
          </a:xfrm>
        </p:spPr>
        <p:txBody>
          <a:bodyPr>
            <a:noAutofit/>
          </a:bodyPr>
          <a:lstStyle/>
          <a:p>
            <a:pPr marL="457200" indent="-457200">
              <a:buAutoNum type="alphaLcPeriod"/>
            </a:pPr>
            <a:r>
              <a:rPr lang="en-US" sz="2800" dirty="0"/>
              <a:t>The last time the SDA Conference was held here in Edinburgh was eleven years ago/in 2000.</a:t>
            </a:r>
          </a:p>
          <a:p>
            <a:pPr marL="457200" indent="-457200">
              <a:buAutoNum type="alphaLcPeriod"/>
            </a:pPr>
            <a:r>
              <a:rPr lang="en-US" sz="2800" dirty="0"/>
              <a:t>The SDA Conference was last held here in Edinburgh eleven years ago/in 2000.</a:t>
            </a:r>
          </a:p>
          <a:p>
            <a:pPr marL="457200" indent="-457200">
              <a:buAutoNum type="alphaLcPeriod"/>
            </a:pPr>
            <a:r>
              <a:rPr lang="en-US" sz="2800" dirty="0"/>
              <a:t>It was in 2000 that the SDA Conference was last held here in Edinburgh.</a:t>
            </a:r>
          </a:p>
          <a:p>
            <a:pPr marL="457200" indent="-457200">
              <a:buAutoNum type="alphaLcPeriod"/>
            </a:pPr>
            <a:r>
              <a:rPr lang="en-US" sz="2800" dirty="0"/>
              <a:t>Eleven years have passed since the SDA Conference was last held here in Edinburgh.</a:t>
            </a:r>
          </a:p>
        </p:txBody>
      </p:sp>
    </p:spTree>
    <p:extLst>
      <p:ext uri="{BB962C8B-B14F-4D97-AF65-F5344CB8AC3E}">
        <p14:creationId xmlns:p14="http://schemas.microsoft.com/office/powerpoint/2010/main" val="28880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AutoNum type="alphaLcPeriod" startAt="5"/>
            </a:pPr>
            <a:r>
              <a:rPr lang="en-US" sz="2800" dirty="0"/>
              <a:t>This is the first time for eleven years/since 2000 that the SDA Conference has been held here in Edinburgh.</a:t>
            </a:r>
          </a:p>
          <a:p>
            <a:pPr marL="0" indent="0">
              <a:buNone/>
            </a:pPr>
            <a:r>
              <a:rPr lang="en-US" sz="2800" dirty="0"/>
              <a:t>	This is the first time since 2000 that the SDA Conference has 	been held here in Edinburgh.</a:t>
            </a:r>
          </a:p>
          <a:p>
            <a:pPr marL="457200" indent="-457200">
              <a:buAutoNum type="alphaLcPeriod" startAt="6"/>
            </a:pPr>
            <a:r>
              <a:rPr lang="en-US" sz="2800" dirty="0"/>
              <a:t>2000 was the last time that the SDA Conference was held here in Edinburgh.</a:t>
            </a:r>
          </a:p>
          <a:p>
            <a:pPr marL="457200" indent="-457200">
              <a:buAutoNum type="alphaLcPeriod" startAt="6"/>
            </a:pPr>
            <a:endParaRPr lang="en-US" dirty="0"/>
          </a:p>
          <a:p>
            <a:pPr marL="0" indent="0">
              <a:buNone/>
            </a:pPr>
            <a:endParaRPr lang="en-US" dirty="0"/>
          </a:p>
        </p:txBody>
      </p:sp>
    </p:spTree>
    <p:extLst>
      <p:ext uri="{BB962C8B-B14F-4D97-AF65-F5344CB8AC3E}">
        <p14:creationId xmlns:p14="http://schemas.microsoft.com/office/powerpoint/2010/main" val="259002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4000" b="1" dirty="0"/>
              <a:t>3. Common types of academic writing</a:t>
            </a:r>
          </a:p>
        </p:txBody>
      </p:sp>
      <p:sp>
        <p:nvSpPr>
          <p:cNvPr id="3" name="Content Placeholder 2"/>
          <p:cNvSpPr>
            <a:spLocks noGrp="1"/>
          </p:cNvSpPr>
          <p:nvPr>
            <p:ph idx="1"/>
          </p:nvPr>
        </p:nvSpPr>
        <p:spPr/>
        <p:txBody>
          <a:bodyPr/>
          <a:lstStyle/>
          <a:p>
            <a:pPr marL="0" indent="0">
              <a:buNone/>
            </a:pPr>
            <a:r>
              <a:rPr lang="en-US" b="1" dirty="0"/>
              <a:t>Match the terms on the left to the definitions on the right.</a:t>
            </a:r>
          </a:p>
          <a:p>
            <a:pPr marL="0" indent="0">
              <a:buNone/>
            </a:pPr>
            <a:r>
              <a:rPr lang="en-US" dirty="0"/>
              <a:t>Notes		A description of something a student has done, e.g. conducting a 				survey.</a:t>
            </a:r>
          </a:p>
          <a:p>
            <a:pPr marL="0" indent="0">
              <a:buNone/>
            </a:pPr>
            <a:r>
              <a:rPr lang="en-US" dirty="0"/>
              <a:t>Report		A piece of research, either individual or group work, with the topic 			chosen by the student(s). </a:t>
            </a:r>
          </a:p>
          <a:p>
            <a:pPr marL="0" indent="0">
              <a:buNone/>
            </a:pPr>
            <a:r>
              <a:rPr lang="en-US" dirty="0"/>
              <a:t>Project		A written record of the main points of a text or lecture for a 					student’s personal use.</a:t>
            </a:r>
          </a:p>
          <a:p>
            <a:pPr marL="0" indent="0">
              <a:buNone/>
            </a:pPr>
            <a:endParaRPr lang="en-US" dirty="0"/>
          </a:p>
        </p:txBody>
      </p:sp>
    </p:spTree>
    <p:extLst>
      <p:ext uri="{BB962C8B-B14F-4D97-AF65-F5344CB8AC3E}">
        <p14:creationId xmlns:p14="http://schemas.microsoft.com/office/powerpoint/2010/main" val="2003289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AutoNum type="alphaLcPeriod" startAt="7"/>
            </a:pPr>
            <a:r>
              <a:rPr lang="en-US" sz="2800" dirty="0"/>
              <a:t>The SDA Conference has not been held here in Edinburgh for eleven years (or since 2000).</a:t>
            </a:r>
          </a:p>
          <a:p>
            <a:pPr marL="457200" indent="-457200">
              <a:buAutoNum type="alphaLcPeriod" startAt="7"/>
            </a:pPr>
            <a:r>
              <a:rPr lang="en-US" sz="2800" dirty="0"/>
              <a:t>Not for eleven years has the SDA Conference been held here in Edinburgh</a:t>
            </a:r>
            <a:r>
              <a:rPr lang="en-US" dirty="0"/>
              <a:t>. </a:t>
            </a:r>
          </a:p>
        </p:txBody>
      </p:sp>
    </p:spTree>
    <p:extLst>
      <p:ext uri="{BB962C8B-B14F-4D97-AF65-F5344CB8AC3E}">
        <p14:creationId xmlns:p14="http://schemas.microsoft.com/office/powerpoint/2010/main" val="245669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629"/>
            <a:ext cx="10515600" cy="1160971"/>
          </a:xfrm>
        </p:spPr>
        <p:txBody>
          <a:bodyPr>
            <a:normAutofit/>
          </a:bodyPr>
          <a:lstStyle/>
          <a:p>
            <a:r>
              <a:rPr lang="en-US" sz="4000" dirty="0"/>
              <a:t>The Writing Process</a:t>
            </a:r>
          </a:p>
        </p:txBody>
      </p:sp>
      <p:sp>
        <p:nvSpPr>
          <p:cNvPr id="3" name="Content Placeholder 2"/>
          <p:cNvSpPr>
            <a:spLocks noGrp="1"/>
          </p:cNvSpPr>
          <p:nvPr>
            <p:ph idx="1"/>
          </p:nvPr>
        </p:nvSpPr>
        <p:spPr>
          <a:xfrm>
            <a:off x="838200" y="1371600"/>
            <a:ext cx="10518648" cy="4655976"/>
          </a:xfrm>
        </p:spPr>
        <p:txBody>
          <a:bodyPr>
            <a:normAutofit/>
          </a:bodyPr>
          <a:lstStyle/>
          <a:p>
            <a:pPr marL="0" indent="0">
              <a:buNone/>
            </a:pPr>
            <a:r>
              <a:rPr lang="en-US" sz="2800" dirty="0"/>
              <a:t>Understand title and prepare schedule of work</a:t>
            </a:r>
          </a:p>
          <a:p>
            <a:pPr marL="0" indent="0">
              <a:buNone/>
            </a:pPr>
            <a:r>
              <a:rPr lang="en-US" sz="2800" dirty="0"/>
              <a:t>Brainstorm topic and make draft outline</a:t>
            </a:r>
          </a:p>
          <a:p>
            <a:pPr marL="0" indent="0">
              <a:buNone/>
            </a:pPr>
            <a:r>
              <a:rPr lang="en-US" sz="2800" dirty="0"/>
              <a:t>Evaluate possible sources and select most relevant</a:t>
            </a:r>
          </a:p>
          <a:p>
            <a:pPr marL="0" indent="0">
              <a:buNone/>
            </a:pPr>
            <a:r>
              <a:rPr lang="en-US" sz="2800" dirty="0"/>
              <a:t>Make notes on key points using paraphrasing and summarizing</a:t>
            </a:r>
          </a:p>
          <a:p>
            <a:pPr marL="0" indent="0">
              <a:buNone/>
            </a:pPr>
            <a:r>
              <a:rPr lang="en-US" sz="2800" dirty="0"/>
              <a:t>Re-read first draft and revise where necessary</a:t>
            </a:r>
          </a:p>
          <a:p>
            <a:pPr marL="0" indent="0">
              <a:buNone/>
            </a:pPr>
            <a:r>
              <a:rPr lang="en-US" sz="2800" dirty="0"/>
              <a:t>Finalize list of references, appendices and other additional items.</a:t>
            </a:r>
          </a:p>
          <a:p>
            <a:pPr marL="0" indent="0">
              <a:buNone/>
            </a:pPr>
            <a:r>
              <a:rPr lang="en-US" sz="2800" dirty="0"/>
              <a:t>Proofread entire text and hand in on time.</a:t>
            </a:r>
          </a:p>
          <a:p>
            <a:pPr marL="0" indent="0">
              <a:buNone/>
            </a:pPr>
            <a:endParaRPr lang="en-US" dirty="0"/>
          </a:p>
        </p:txBody>
      </p:sp>
    </p:spTree>
    <p:extLst>
      <p:ext uri="{BB962C8B-B14F-4D97-AF65-F5344CB8AC3E}">
        <p14:creationId xmlns:p14="http://schemas.microsoft.com/office/powerpoint/2010/main" val="363603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Essay					A general term for any academic essay, report, 								presentation or article</a:t>
            </a:r>
          </a:p>
          <a:p>
            <a:pPr marL="0" indent="0">
              <a:buNone/>
            </a:pPr>
            <a:r>
              <a:rPr lang="en-US" dirty="0"/>
              <a:t>Dissertation/Thesis	The most common type of written work, with the title 						given by the teacher, normally 1000–5000 words. </a:t>
            </a:r>
          </a:p>
          <a:p>
            <a:pPr marL="0" indent="0">
              <a:buNone/>
            </a:pPr>
            <a:r>
              <a:rPr lang="en-US" dirty="0"/>
              <a:t>Paper					The longest piece of writing normally done by a student 						(20,000+ words) often for a higher degree, on a topic 							chosen by the student</a:t>
            </a:r>
          </a:p>
        </p:txBody>
      </p:sp>
    </p:spTree>
    <p:extLst>
      <p:ext uri="{BB962C8B-B14F-4D97-AF65-F5344CB8AC3E}">
        <p14:creationId xmlns:p14="http://schemas.microsoft.com/office/powerpoint/2010/main" val="1178153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Notes</a:t>
            </a:r>
            <a:r>
              <a:rPr lang="en-US" dirty="0"/>
              <a:t> – A written record of the main points of a text or lecture, for a student’s personal use. </a:t>
            </a:r>
          </a:p>
          <a:p>
            <a:pPr marL="0" indent="0">
              <a:buNone/>
            </a:pPr>
            <a:r>
              <a:rPr lang="en-US" b="1" dirty="0"/>
              <a:t>Report</a:t>
            </a:r>
            <a:r>
              <a:rPr lang="en-US" dirty="0"/>
              <a:t> – A description of something a student has done, e.g. conducting a survey. </a:t>
            </a:r>
          </a:p>
          <a:p>
            <a:pPr marL="0" indent="0">
              <a:buNone/>
            </a:pPr>
            <a:r>
              <a:rPr lang="en-US" b="1" dirty="0"/>
              <a:t>Project</a:t>
            </a:r>
            <a:r>
              <a:rPr lang="en-US" dirty="0"/>
              <a:t> – A piece of research, either individual or group work, with the topic chosen by the student(s). </a:t>
            </a:r>
          </a:p>
        </p:txBody>
      </p:sp>
    </p:spTree>
    <p:extLst>
      <p:ext uri="{BB962C8B-B14F-4D97-AF65-F5344CB8AC3E}">
        <p14:creationId xmlns:p14="http://schemas.microsoft.com/office/powerpoint/2010/main" val="3188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Essay</a:t>
            </a:r>
            <a:r>
              <a:rPr lang="en-US" dirty="0"/>
              <a:t> – The most common type of written work, with the title given by the teacher, normally 1000–5000 words. </a:t>
            </a:r>
          </a:p>
          <a:p>
            <a:pPr marL="0" indent="0">
              <a:buNone/>
            </a:pPr>
            <a:r>
              <a:rPr lang="en-US" b="1" dirty="0"/>
              <a:t>Dissertation/ Thesis </a:t>
            </a:r>
            <a:r>
              <a:rPr lang="en-US" dirty="0"/>
              <a:t>– The longest piece of writing normally done by a student (20,000+ words) often for a higher degree, on a topic chosen by the student. </a:t>
            </a:r>
          </a:p>
          <a:p>
            <a:pPr marL="0" indent="0">
              <a:buNone/>
            </a:pPr>
            <a:r>
              <a:rPr lang="en-US" b="1" dirty="0"/>
              <a:t>Paper</a:t>
            </a:r>
            <a:r>
              <a:rPr lang="en-US" dirty="0"/>
              <a:t> – A general term for any academic essay, report, presentation or article. </a:t>
            </a:r>
          </a:p>
          <a:p>
            <a:pPr marL="0" indent="0">
              <a:buNone/>
            </a:pPr>
            <a:endParaRPr lang="en-US" dirty="0"/>
          </a:p>
        </p:txBody>
      </p:sp>
    </p:spTree>
    <p:extLst>
      <p:ext uri="{BB962C8B-B14F-4D97-AF65-F5344CB8AC3E}">
        <p14:creationId xmlns:p14="http://schemas.microsoft.com/office/powerpoint/2010/main" val="39517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4. The format of short and long writing tasks</a:t>
            </a:r>
          </a:p>
        </p:txBody>
      </p:sp>
      <p:sp>
        <p:nvSpPr>
          <p:cNvPr id="3" name="Content Placeholder 2"/>
          <p:cNvSpPr>
            <a:spLocks noGrp="1"/>
          </p:cNvSpPr>
          <p:nvPr>
            <p:ph idx="1"/>
          </p:nvPr>
        </p:nvSpPr>
        <p:spPr/>
        <p:txBody>
          <a:bodyPr/>
          <a:lstStyle/>
          <a:p>
            <a:pPr marL="0" indent="0">
              <a:buNone/>
            </a:pPr>
            <a:r>
              <a:rPr lang="en-US" dirty="0"/>
              <a:t>Short essays generally have this pattern:</a:t>
            </a:r>
          </a:p>
          <a:p>
            <a:pPr marL="0" indent="0">
              <a:buNone/>
            </a:pPr>
            <a:r>
              <a:rPr lang="en-US" dirty="0"/>
              <a:t>-Introduction</a:t>
            </a:r>
          </a:p>
          <a:p>
            <a:pPr marL="0" indent="0">
              <a:buNone/>
            </a:pPr>
            <a:r>
              <a:rPr lang="en-US" dirty="0"/>
              <a:t>-Main body</a:t>
            </a:r>
          </a:p>
          <a:p>
            <a:pPr marL="0" indent="0">
              <a:buNone/>
            </a:pPr>
            <a:r>
              <a:rPr lang="en-US" dirty="0"/>
              <a:t>-Conclusion</a:t>
            </a:r>
          </a:p>
        </p:txBody>
      </p:sp>
    </p:spTree>
    <p:extLst>
      <p:ext uri="{BB962C8B-B14F-4D97-AF65-F5344CB8AC3E}">
        <p14:creationId xmlns:p14="http://schemas.microsoft.com/office/powerpoint/2010/main" val="40382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297348"/>
          </a:xfrm>
        </p:spPr>
        <p:txBody>
          <a:bodyPr>
            <a:normAutofit fontScale="90000"/>
          </a:bodyPr>
          <a:lstStyle/>
          <a:p>
            <a:endParaRPr lang="en-US" dirty="0"/>
          </a:p>
        </p:txBody>
      </p:sp>
      <p:sp>
        <p:nvSpPr>
          <p:cNvPr id="3" name="Content Placeholder 2"/>
          <p:cNvSpPr>
            <a:spLocks noGrp="1"/>
          </p:cNvSpPr>
          <p:nvPr>
            <p:ph idx="1"/>
          </p:nvPr>
        </p:nvSpPr>
        <p:spPr>
          <a:xfrm>
            <a:off x="1474237" y="2015412"/>
            <a:ext cx="9422360" cy="3860456"/>
          </a:xfrm>
        </p:spPr>
        <p:txBody>
          <a:bodyPr>
            <a:normAutofit fontScale="92500" lnSpcReduction="20000"/>
          </a:bodyPr>
          <a:lstStyle/>
          <a:p>
            <a:pPr marL="0" indent="0">
              <a:buNone/>
            </a:pPr>
            <a:r>
              <a:rPr lang="en-US" b="1" dirty="0"/>
              <a:t>Longer essays and reports may include:</a:t>
            </a:r>
          </a:p>
          <a:p>
            <a:pPr marL="0" indent="0">
              <a:buNone/>
            </a:pPr>
            <a:r>
              <a:rPr lang="en-US" dirty="0"/>
              <a:t>-Introduction</a:t>
            </a:r>
          </a:p>
          <a:p>
            <a:pPr marL="0" indent="0">
              <a:buNone/>
            </a:pPr>
            <a:r>
              <a:rPr lang="en-US" dirty="0"/>
              <a:t>-Main body</a:t>
            </a:r>
          </a:p>
          <a:p>
            <a:pPr marL="0" indent="0">
              <a:buNone/>
            </a:pPr>
            <a:r>
              <a:rPr lang="en-US" dirty="0"/>
              <a:t>-Literature review</a:t>
            </a:r>
          </a:p>
          <a:p>
            <a:pPr marL="0" indent="0">
              <a:buNone/>
            </a:pPr>
            <a:r>
              <a:rPr lang="en-US" dirty="0"/>
              <a:t>-Case study</a:t>
            </a:r>
          </a:p>
          <a:p>
            <a:pPr marL="0" indent="0">
              <a:buNone/>
            </a:pPr>
            <a:r>
              <a:rPr lang="en-US" dirty="0"/>
              <a:t>-Discussion</a:t>
            </a:r>
          </a:p>
          <a:p>
            <a:pPr marL="0" indent="0">
              <a:buNone/>
            </a:pPr>
            <a:r>
              <a:rPr lang="en-US" dirty="0"/>
              <a:t>-Conclusion</a:t>
            </a:r>
          </a:p>
          <a:p>
            <a:pPr marL="0" indent="0">
              <a:buNone/>
            </a:pPr>
            <a:r>
              <a:rPr lang="en-US" dirty="0"/>
              <a:t>-References</a:t>
            </a:r>
          </a:p>
          <a:p>
            <a:pPr marL="0" indent="0">
              <a:buNone/>
            </a:pPr>
            <a:r>
              <a:rPr lang="en-US" dirty="0"/>
              <a:t>-Appendices</a:t>
            </a:r>
          </a:p>
        </p:txBody>
      </p:sp>
    </p:spTree>
    <p:extLst>
      <p:ext uri="{BB962C8B-B14F-4D97-AF65-F5344CB8AC3E}">
        <p14:creationId xmlns:p14="http://schemas.microsoft.com/office/powerpoint/2010/main" val="95281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academic writing?</a:t>
            </a:r>
          </a:p>
        </p:txBody>
      </p:sp>
      <p:sp>
        <p:nvSpPr>
          <p:cNvPr id="3" name="Content Placeholder 2"/>
          <p:cNvSpPr>
            <a:spLocks noGrp="1"/>
          </p:cNvSpPr>
          <p:nvPr>
            <p:ph idx="1"/>
          </p:nvPr>
        </p:nvSpPr>
        <p:spPr/>
        <p:txBody>
          <a:bodyPr>
            <a:normAutofit lnSpcReduction="10000"/>
          </a:bodyPr>
          <a:lstStyle/>
          <a:p>
            <a:r>
              <a:rPr lang="en-US" dirty="0"/>
              <a:t>It is not creative writing like fiction and poetry, where the goal is to entertain.</a:t>
            </a:r>
          </a:p>
          <a:p>
            <a:r>
              <a:rPr lang="en-US" dirty="0"/>
              <a:t>The purpose of academic writing is to search for truth. </a:t>
            </a:r>
          </a:p>
          <a:p>
            <a:r>
              <a:rPr lang="en-US" dirty="0"/>
              <a:t>Academic writing is fundamentally analytical.</a:t>
            </a:r>
          </a:p>
          <a:p>
            <a:r>
              <a:rPr lang="en-US" dirty="0"/>
              <a:t>The purpose of any particular piece of academic writing is to tell us something about the world that we don’t already know. </a:t>
            </a:r>
          </a:p>
          <a:p>
            <a:r>
              <a:rPr lang="en-US" dirty="0"/>
              <a:t>Originality is the key to success.</a:t>
            </a:r>
          </a:p>
          <a:p>
            <a:r>
              <a:rPr lang="en-US" dirty="0"/>
              <a:t>Content is king in academic writing. What am I an expert on?</a:t>
            </a:r>
          </a:p>
        </p:txBody>
      </p:sp>
    </p:spTree>
    <p:extLst>
      <p:ext uri="{BB962C8B-B14F-4D97-AF65-F5344CB8AC3E}">
        <p14:creationId xmlns:p14="http://schemas.microsoft.com/office/powerpoint/2010/main" val="27627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5227"/>
          </a:xfrm>
        </p:spPr>
        <p:txBody>
          <a:bodyPr>
            <a:normAutofit fontScale="90000"/>
          </a:bodyPr>
          <a:lstStyle/>
          <a:p>
            <a:endParaRPr lang="en-US" dirty="0"/>
          </a:p>
        </p:txBody>
      </p:sp>
      <p:sp>
        <p:nvSpPr>
          <p:cNvPr id="3" name="Content Placeholder 2"/>
          <p:cNvSpPr>
            <a:spLocks noGrp="1"/>
          </p:cNvSpPr>
          <p:nvPr>
            <p:ph idx="1"/>
          </p:nvPr>
        </p:nvSpPr>
        <p:spPr>
          <a:xfrm>
            <a:off x="1548882" y="989045"/>
            <a:ext cx="9804918" cy="5131838"/>
          </a:xfrm>
        </p:spPr>
        <p:txBody>
          <a:bodyPr>
            <a:normAutofit/>
          </a:bodyPr>
          <a:lstStyle/>
          <a:p>
            <a:pPr marL="0" indent="0">
              <a:buNone/>
            </a:pPr>
            <a:r>
              <a:rPr lang="en-US" b="1" dirty="0"/>
              <a:t>Dissertations and journal articles may have:</a:t>
            </a:r>
          </a:p>
          <a:p>
            <a:pPr marL="0" indent="0">
              <a:buNone/>
            </a:pPr>
            <a:r>
              <a:rPr lang="en-US" dirty="0"/>
              <a:t>Abstract</a:t>
            </a:r>
          </a:p>
          <a:p>
            <a:pPr marL="0" indent="0">
              <a:buNone/>
            </a:pPr>
            <a:r>
              <a:rPr lang="en-US" dirty="0"/>
              <a:t>List of contents</a:t>
            </a:r>
          </a:p>
          <a:p>
            <a:pPr marL="0" indent="0">
              <a:buNone/>
            </a:pPr>
            <a:r>
              <a:rPr lang="en-US" dirty="0"/>
              <a:t>List of tables</a:t>
            </a:r>
          </a:p>
          <a:p>
            <a:pPr marL="0" indent="0">
              <a:buNone/>
            </a:pPr>
            <a:r>
              <a:rPr lang="en-US" dirty="0"/>
              <a:t>Introduction</a:t>
            </a:r>
          </a:p>
          <a:p>
            <a:pPr marL="0" indent="0">
              <a:buNone/>
            </a:pPr>
            <a:r>
              <a:rPr lang="en-US" dirty="0"/>
              <a:t>Main body</a:t>
            </a:r>
          </a:p>
          <a:p>
            <a:pPr marL="0" indent="0">
              <a:buNone/>
            </a:pPr>
            <a:r>
              <a:rPr lang="en-US" dirty="0"/>
              <a:t>Literature review</a:t>
            </a:r>
          </a:p>
          <a:p>
            <a:pPr marL="0" indent="0">
              <a:buNone/>
            </a:pPr>
            <a:r>
              <a:rPr lang="en-US" dirty="0"/>
              <a:t>Case study</a:t>
            </a:r>
          </a:p>
          <a:p>
            <a:pPr marL="0" indent="0">
              <a:buNone/>
            </a:pPr>
            <a:r>
              <a:rPr lang="en-US" dirty="0"/>
              <a:t>Findings</a:t>
            </a:r>
          </a:p>
        </p:txBody>
      </p:sp>
    </p:spTree>
    <p:extLst>
      <p:ext uri="{BB962C8B-B14F-4D97-AF65-F5344CB8AC3E}">
        <p14:creationId xmlns:p14="http://schemas.microsoft.com/office/powerpoint/2010/main" val="6821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5227"/>
          </a:xfrm>
        </p:spPr>
        <p:txBody>
          <a:bodyPr>
            <a:normAutofit fontScale="90000"/>
          </a:bodyPr>
          <a:lstStyle/>
          <a:p>
            <a:endParaRPr lang="en-US" dirty="0"/>
          </a:p>
        </p:txBody>
      </p:sp>
      <p:sp>
        <p:nvSpPr>
          <p:cNvPr id="3" name="Content Placeholder 2"/>
          <p:cNvSpPr>
            <a:spLocks noGrp="1"/>
          </p:cNvSpPr>
          <p:nvPr>
            <p:ph idx="1"/>
          </p:nvPr>
        </p:nvSpPr>
        <p:spPr>
          <a:xfrm>
            <a:off x="1418252" y="2006082"/>
            <a:ext cx="9237307" cy="3965510"/>
          </a:xfrm>
        </p:spPr>
        <p:txBody>
          <a:bodyPr>
            <a:normAutofit/>
          </a:bodyPr>
          <a:lstStyle/>
          <a:p>
            <a:pPr marL="0" indent="0">
              <a:buNone/>
            </a:pPr>
            <a:r>
              <a:rPr lang="en-US" b="1" dirty="0"/>
              <a:t>Dissertations and journal articles may have</a:t>
            </a:r>
            <a:r>
              <a:rPr lang="en-US" b="1" dirty="0" smtClean="0"/>
              <a:t>:</a:t>
            </a:r>
            <a:endParaRPr lang="en-US" b="1" dirty="0"/>
          </a:p>
          <a:p>
            <a:pPr marL="0" indent="0">
              <a:buNone/>
            </a:pPr>
            <a:r>
              <a:rPr lang="en-US" dirty="0"/>
              <a:t>Discussion</a:t>
            </a:r>
          </a:p>
          <a:p>
            <a:pPr marL="0" indent="0">
              <a:buNone/>
            </a:pPr>
            <a:r>
              <a:rPr lang="en-US" dirty="0"/>
              <a:t>Conclusion</a:t>
            </a:r>
          </a:p>
          <a:p>
            <a:pPr marL="0" indent="0">
              <a:buNone/>
            </a:pPr>
            <a:r>
              <a:rPr lang="en-US" dirty="0"/>
              <a:t>Acknowledgments</a:t>
            </a:r>
          </a:p>
          <a:p>
            <a:pPr marL="0" indent="0">
              <a:buNone/>
            </a:pPr>
            <a:r>
              <a:rPr lang="en-US" dirty="0"/>
              <a:t>Notes</a:t>
            </a:r>
          </a:p>
          <a:p>
            <a:pPr marL="0" indent="0">
              <a:buNone/>
            </a:pPr>
            <a:r>
              <a:rPr lang="en-US" dirty="0"/>
              <a:t>References</a:t>
            </a:r>
          </a:p>
          <a:p>
            <a:pPr marL="0" indent="0">
              <a:buNone/>
            </a:pPr>
            <a:r>
              <a:rPr lang="en-US" dirty="0"/>
              <a:t>Appendices</a:t>
            </a:r>
          </a:p>
        </p:txBody>
      </p:sp>
    </p:spTree>
    <p:extLst>
      <p:ext uri="{BB962C8B-B14F-4D97-AF65-F5344CB8AC3E}">
        <p14:creationId xmlns:p14="http://schemas.microsoft.com/office/powerpoint/2010/main" val="352129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In addition to these sections, books may also include</a:t>
            </a:r>
            <a:r>
              <a:rPr lang="en-US" dirty="0"/>
              <a:t>:</a:t>
            </a:r>
          </a:p>
          <a:p>
            <a:pPr marL="0" indent="0">
              <a:buNone/>
            </a:pPr>
            <a:r>
              <a:rPr lang="en-US" dirty="0"/>
              <a:t>-Foreword</a:t>
            </a:r>
          </a:p>
          <a:p>
            <a:pPr marL="0" indent="0">
              <a:buNone/>
            </a:pPr>
            <a:r>
              <a:rPr lang="en-US" dirty="0"/>
              <a:t>-Preface</a:t>
            </a:r>
          </a:p>
          <a:p>
            <a:pPr marL="0" indent="0">
              <a:buNone/>
            </a:pPr>
            <a:r>
              <a:rPr lang="en-US" dirty="0"/>
              <a:t>-Bibliography/Further reading</a:t>
            </a:r>
          </a:p>
        </p:txBody>
      </p:sp>
    </p:spTree>
    <p:extLst>
      <p:ext uri="{BB962C8B-B14F-4D97-AF65-F5344CB8AC3E}">
        <p14:creationId xmlns:p14="http://schemas.microsoft.com/office/powerpoint/2010/main" val="26201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885"/>
            <a:ext cx="10515600" cy="877078"/>
          </a:xfrm>
        </p:spPr>
        <p:txBody>
          <a:bodyPr>
            <a:normAutofit/>
          </a:bodyPr>
          <a:lstStyle/>
          <a:p>
            <a:r>
              <a:rPr lang="en-US" sz="4000" dirty="0"/>
              <a:t>5. The components of academic writing</a:t>
            </a:r>
          </a:p>
        </p:txBody>
      </p:sp>
      <p:sp>
        <p:nvSpPr>
          <p:cNvPr id="3" name="Content Placeholder 2"/>
          <p:cNvSpPr>
            <a:spLocks noGrp="1"/>
          </p:cNvSpPr>
          <p:nvPr>
            <p:ph idx="1"/>
          </p:nvPr>
        </p:nvSpPr>
        <p:spPr>
          <a:xfrm>
            <a:off x="942392" y="1060704"/>
            <a:ext cx="10411408" cy="5218798"/>
          </a:xfrm>
        </p:spPr>
        <p:txBody>
          <a:bodyPr>
            <a:normAutofit/>
          </a:bodyPr>
          <a:lstStyle/>
          <a:p>
            <a:pPr marL="0" indent="0">
              <a:buNone/>
            </a:pPr>
            <a:r>
              <a:rPr lang="en-US" b="1" dirty="0"/>
              <a:t>sentence 	heading 	subtitle 	paragraph 	title 	phrase </a:t>
            </a:r>
          </a:p>
          <a:p>
            <a:pPr marL="0" indent="0">
              <a:buNone/>
            </a:pPr>
            <a:r>
              <a:rPr lang="en-US" dirty="0"/>
              <a:t>a) </a:t>
            </a:r>
            <a:r>
              <a:rPr lang="en-US" u="sng" dirty="0"/>
              <a:t>A Fishy Story </a:t>
            </a:r>
          </a:p>
          <a:p>
            <a:pPr marL="0" indent="0">
              <a:buNone/>
            </a:pPr>
            <a:r>
              <a:rPr lang="en-US" dirty="0"/>
              <a:t>b) </a:t>
            </a:r>
            <a:r>
              <a:rPr lang="en-US" u="sng" dirty="0"/>
              <a:t>Misleading health claims regarding omega-3 fatty acids </a:t>
            </a:r>
          </a:p>
          <a:p>
            <a:pPr marL="0" indent="0">
              <a:buNone/>
            </a:pPr>
            <a:r>
              <a:rPr lang="en-US" dirty="0"/>
              <a:t>c) </a:t>
            </a:r>
            <a:r>
              <a:rPr lang="en-US" u="sng" dirty="0"/>
              <a:t>Introduction</a:t>
            </a:r>
            <a:r>
              <a:rPr lang="en-US" dirty="0"/>
              <a:t> </a:t>
            </a:r>
          </a:p>
          <a:p>
            <a:pPr marL="0" indent="0">
              <a:buNone/>
            </a:pPr>
            <a:r>
              <a:rPr lang="en-US" dirty="0"/>
              <a:t>d) </a:t>
            </a:r>
            <a:r>
              <a:rPr lang="en-US" u="sng" dirty="0"/>
              <a:t>There has been considerable discussion recently about the benefits of omega-3 fatty acids in the diet. </a:t>
            </a:r>
          </a:p>
          <a:p>
            <a:pPr marL="0" indent="0">
              <a:buNone/>
            </a:pPr>
            <a:r>
              <a:rPr lang="en-US" dirty="0"/>
              <a:t>e) </a:t>
            </a:r>
            <a:r>
              <a:rPr lang="en-US" u="sng" dirty="0"/>
              <a:t>It is claimed that </a:t>
            </a:r>
            <a:r>
              <a:rPr lang="en-US" dirty="0"/>
              <a:t>these reduce the risk of cardiovascular disease and may even combat obesity. Consequently food producers have added omega-3s to products ranging from margarine to soft drinks in an attempt to make their products appear healthier and hence increase sales.</a:t>
            </a:r>
          </a:p>
          <a:p>
            <a:pPr marL="0" indent="0">
              <a:buNone/>
            </a:pPr>
            <a:r>
              <a:rPr lang="en-US" b="1" dirty="0"/>
              <a:t>a. title		b. subtitle		c. heading		d. sentence	e. phrase</a:t>
            </a:r>
            <a:endParaRPr lang="en-US" dirty="0"/>
          </a:p>
          <a:p>
            <a:pPr marL="0" indent="0">
              <a:buNone/>
            </a:pPr>
            <a:endParaRPr lang="en-US" b="1" dirty="0"/>
          </a:p>
        </p:txBody>
      </p:sp>
    </p:spTree>
    <p:extLst>
      <p:ext uri="{BB962C8B-B14F-4D97-AF65-F5344CB8AC3E}">
        <p14:creationId xmlns:p14="http://schemas.microsoft.com/office/powerpoint/2010/main" val="30325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 </a:t>
            </a:r>
            <a:r>
              <a:rPr lang="en-US" u="sng" dirty="0"/>
              <a:t>However, consumers may be unaware that there are two types of omega-3, The best (long-chain fatty acids) are derived from fish, but others (short-chain fatty acids) come from cheaper sources such as soya. This latter group have not been shown to produce the health benefits linked to the long-chain variety. According to Tamura et al. (2009), positive results may only be obtained either by eating oily fish three times a week, or by taking daily supplements containing 500mg of </a:t>
            </a:r>
            <a:r>
              <a:rPr lang="en-US" u="sng" dirty="0" err="1"/>
              <a:t>eicosapentaenoic</a:t>
            </a:r>
            <a:r>
              <a:rPr lang="en-US" u="sng" dirty="0"/>
              <a:t> acid (EPA) or docosahexaenoic acid (DHA).</a:t>
            </a:r>
          </a:p>
          <a:p>
            <a:pPr marL="0" indent="0">
              <a:buNone/>
            </a:pPr>
            <a:r>
              <a:rPr lang="en-US" b="1" dirty="0"/>
              <a:t>	f. paragraph</a:t>
            </a:r>
          </a:p>
          <a:p>
            <a:pPr marL="0" indent="0">
              <a:buNone/>
            </a:pPr>
            <a:endParaRPr lang="en-US" dirty="0"/>
          </a:p>
        </p:txBody>
      </p:sp>
    </p:spTree>
    <p:extLst>
      <p:ext uri="{BB962C8B-B14F-4D97-AF65-F5344CB8AC3E}">
        <p14:creationId xmlns:p14="http://schemas.microsoft.com/office/powerpoint/2010/main" val="357157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Some other common text components</a:t>
            </a:r>
          </a:p>
        </p:txBody>
      </p:sp>
      <p:sp>
        <p:nvSpPr>
          <p:cNvPr id="3" name="Content Placeholder 2"/>
          <p:cNvSpPr>
            <a:spLocks noGrp="1"/>
          </p:cNvSpPr>
          <p:nvPr>
            <p:ph idx="1"/>
          </p:nvPr>
        </p:nvSpPr>
        <p:spPr/>
        <p:txBody>
          <a:bodyPr>
            <a:normAutofit lnSpcReduction="10000"/>
          </a:bodyPr>
          <a:lstStyle/>
          <a:p>
            <a:pPr marL="514350" indent="-514350">
              <a:buAutoNum type="alphaLcParenR"/>
            </a:pPr>
            <a:r>
              <a:rPr lang="en-US" dirty="0"/>
              <a:t>Reference to sources using </a:t>
            </a:r>
            <a:r>
              <a:rPr lang="en-US" b="1" dirty="0"/>
              <a:t>citation</a:t>
            </a:r>
            <a:r>
              <a:rPr lang="en-US" dirty="0"/>
              <a:t>: </a:t>
            </a:r>
            <a:r>
              <a:rPr lang="en-US" b="1" dirty="0">
                <a:solidFill>
                  <a:srgbClr val="00B050"/>
                </a:solidFill>
              </a:rPr>
              <a:t>According to Tamura et al. (2009) </a:t>
            </a:r>
          </a:p>
          <a:p>
            <a:pPr marL="514350" indent="-514350">
              <a:buAutoNum type="alphaLcParenR"/>
            </a:pPr>
            <a:r>
              <a:rPr lang="en-US" dirty="0"/>
              <a:t>The use of </a:t>
            </a:r>
            <a:r>
              <a:rPr lang="en-US" b="1" dirty="0"/>
              <a:t>abbreviations</a:t>
            </a:r>
            <a:r>
              <a:rPr lang="en-US" dirty="0"/>
              <a:t> for convenience: </a:t>
            </a:r>
            <a:r>
              <a:rPr lang="en-US" b="1" dirty="0">
                <a:solidFill>
                  <a:srgbClr val="00B050"/>
                </a:solidFill>
              </a:rPr>
              <a:t>docosahexaenoic acid (DHA)</a:t>
            </a:r>
          </a:p>
          <a:p>
            <a:pPr marL="514350" indent="-514350">
              <a:buAutoNum type="alphaLcParenR"/>
            </a:pPr>
            <a:r>
              <a:rPr lang="en-US" b="1" dirty="0"/>
              <a:t>Italics</a:t>
            </a:r>
            <a:r>
              <a:rPr lang="en-US" dirty="0"/>
              <a:t>: used to show words from other languages or add emphasis: Medical research companies know </a:t>
            </a:r>
            <a:r>
              <a:rPr lang="en-US" i="1" dirty="0">
                <a:solidFill>
                  <a:srgbClr val="00B050"/>
                </a:solidFill>
              </a:rPr>
              <a:t>ex ante </a:t>
            </a:r>
            <a:r>
              <a:rPr lang="en-US" dirty="0"/>
              <a:t>that these citizens cannot afford medicines. (= Latin for ‘before the event’) </a:t>
            </a:r>
          </a:p>
          <a:p>
            <a:pPr marL="514350" indent="-514350">
              <a:buAutoNum type="alphaLcParenR"/>
            </a:pPr>
            <a:r>
              <a:rPr lang="en-US" b="1" dirty="0"/>
              <a:t>Brackets</a:t>
            </a:r>
            <a:r>
              <a:rPr lang="en-US" dirty="0"/>
              <a:t>: used to give extra information or to clarify a point: . . but others </a:t>
            </a:r>
            <a:r>
              <a:rPr lang="en-US" b="1" dirty="0">
                <a:solidFill>
                  <a:srgbClr val="00B050"/>
                </a:solidFill>
              </a:rPr>
              <a:t>(short-chain fatty acids) </a:t>
            </a:r>
            <a:r>
              <a:rPr lang="en-US" dirty="0"/>
              <a:t>come from cheaper sources such as soya.</a:t>
            </a:r>
          </a:p>
        </p:txBody>
      </p:sp>
    </p:spTree>
    <p:extLst>
      <p:ext uri="{BB962C8B-B14F-4D97-AF65-F5344CB8AC3E}">
        <p14:creationId xmlns:p14="http://schemas.microsoft.com/office/powerpoint/2010/main" val="162398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851284"/>
            <a:ext cx="10515600" cy="977517"/>
          </a:xfrm>
        </p:spPr>
        <p:txBody>
          <a:bodyPr/>
          <a:lstStyle/>
          <a:p>
            <a:r>
              <a:rPr lang="en-US" b="1" dirty="0"/>
              <a:t>7. Simple and longer sentences</a:t>
            </a:r>
          </a:p>
        </p:txBody>
      </p:sp>
      <p:sp>
        <p:nvSpPr>
          <p:cNvPr id="3" name="Content Placeholder 2"/>
          <p:cNvSpPr>
            <a:spLocks noGrp="1"/>
          </p:cNvSpPr>
          <p:nvPr>
            <p:ph idx="1"/>
          </p:nvPr>
        </p:nvSpPr>
        <p:spPr>
          <a:xfrm>
            <a:off x="838200" y="1828801"/>
            <a:ext cx="10515600" cy="4292082"/>
          </a:xfrm>
        </p:spPr>
        <p:txBody>
          <a:bodyPr>
            <a:normAutofit lnSpcReduction="10000"/>
          </a:bodyPr>
          <a:lstStyle/>
          <a:p>
            <a:pPr marL="0" indent="0">
              <a:buNone/>
            </a:pPr>
            <a:r>
              <a:rPr lang="en-US" dirty="0"/>
              <a:t>All sentences contain verbs.</a:t>
            </a:r>
          </a:p>
          <a:p>
            <a:pPr marL="0" indent="0">
              <a:buNone/>
            </a:pPr>
            <a:r>
              <a:rPr lang="en-US" dirty="0"/>
              <a:t>Study the following table.</a:t>
            </a:r>
          </a:p>
          <a:p>
            <a:pPr marL="0" indent="0">
              <a:buNone/>
            </a:pPr>
            <a:r>
              <a:rPr lang="en-US" dirty="0"/>
              <a:t>Dragon Motors- vehicle production 2013-17</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2013 the company </a:t>
            </a:r>
            <a:r>
              <a:rPr lang="en-US" b="1" dirty="0"/>
              <a:t>produced</a:t>
            </a:r>
            <a:r>
              <a:rPr lang="en-US" dirty="0"/>
              <a:t> over 135,000 vehicles. </a:t>
            </a:r>
          </a:p>
          <a:p>
            <a:pPr marL="0" indent="0">
              <a:buNone/>
            </a:pPr>
            <a:r>
              <a:rPr lang="en-US" dirty="0"/>
              <a:t>Between 2013 and 2014 vehicle production </a:t>
            </a:r>
            <a:r>
              <a:rPr lang="en-US" b="1" dirty="0"/>
              <a:t>increased</a:t>
            </a:r>
            <a:r>
              <a:rPr lang="en-US" dirty="0"/>
              <a:t> by 20%.</a:t>
            </a:r>
          </a:p>
        </p:txBody>
      </p:sp>
      <p:graphicFrame>
        <p:nvGraphicFramePr>
          <p:cNvPr id="4" name="Table 3"/>
          <p:cNvGraphicFramePr>
            <a:graphicFrameLocks noGrp="1"/>
          </p:cNvGraphicFramePr>
          <p:nvPr>
            <p:extLst>
              <p:ext uri="{D42A27DB-BD31-4B8C-83A1-F6EECF244321}">
                <p14:modId xmlns:p14="http://schemas.microsoft.com/office/powerpoint/2010/main" val="3773400091"/>
              </p:ext>
            </p:extLst>
          </p:nvPr>
        </p:nvGraphicFramePr>
        <p:xfrm>
          <a:off x="1731812" y="3383045"/>
          <a:ext cx="8294415" cy="1454276"/>
        </p:xfrm>
        <a:graphic>
          <a:graphicData uri="http://schemas.openxmlformats.org/drawingml/2006/table">
            <a:tbl>
              <a:tblPr firstRow="1" bandRow="1">
                <a:tableStyleId>{5C22544A-7EE6-4342-B048-85BDC9FD1C3A}</a:tableStyleId>
              </a:tblPr>
              <a:tblGrid>
                <a:gridCol w="1658883">
                  <a:extLst>
                    <a:ext uri="{9D8B030D-6E8A-4147-A177-3AD203B41FA5}">
                      <a16:colId xmlns:a16="http://schemas.microsoft.com/office/drawing/2014/main" val="1024560749"/>
                    </a:ext>
                  </a:extLst>
                </a:gridCol>
                <a:gridCol w="1658883">
                  <a:extLst>
                    <a:ext uri="{9D8B030D-6E8A-4147-A177-3AD203B41FA5}">
                      <a16:colId xmlns:a16="http://schemas.microsoft.com/office/drawing/2014/main" val="2027479477"/>
                    </a:ext>
                  </a:extLst>
                </a:gridCol>
                <a:gridCol w="1658883">
                  <a:extLst>
                    <a:ext uri="{9D8B030D-6E8A-4147-A177-3AD203B41FA5}">
                      <a16:colId xmlns:a16="http://schemas.microsoft.com/office/drawing/2014/main" val="2864226728"/>
                    </a:ext>
                  </a:extLst>
                </a:gridCol>
                <a:gridCol w="1658883">
                  <a:extLst>
                    <a:ext uri="{9D8B030D-6E8A-4147-A177-3AD203B41FA5}">
                      <a16:colId xmlns:a16="http://schemas.microsoft.com/office/drawing/2014/main" val="2102450121"/>
                    </a:ext>
                  </a:extLst>
                </a:gridCol>
                <a:gridCol w="1658883">
                  <a:extLst>
                    <a:ext uri="{9D8B030D-6E8A-4147-A177-3AD203B41FA5}">
                      <a16:colId xmlns:a16="http://schemas.microsoft.com/office/drawing/2014/main" val="3902459643"/>
                    </a:ext>
                  </a:extLst>
                </a:gridCol>
              </a:tblGrid>
              <a:tr h="727138">
                <a:tc>
                  <a:txBody>
                    <a:bodyPr/>
                    <a:lstStyle/>
                    <a:p>
                      <a:r>
                        <a:rPr lang="en-US" sz="2400" dirty="0"/>
                        <a:t>2013</a:t>
                      </a:r>
                    </a:p>
                  </a:txBody>
                  <a:tcPr/>
                </a:tc>
                <a:tc>
                  <a:txBody>
                    <a:bodyPr/>
                    <a:lstStyle/>
                    <a:p>
                      <a:r>
                        <a:rPr lang="en-US" sz="2400" dirty="0"/>
                        <a:t>2014</a:t>
                      </a:r>
                    </a:p>
                  </a:txBody>
                  <a:tcPr/>
                </a:tc>
                <a:tc>
                  <a:txBody>
                    <a:bodyPr/>
                    <a:lstStyle/>
                    <a:p>
                      <a:r>
                        <a:rPr lang="en-US" sz="2400" dirty="0"/>
                        <a:t>2015</a:t>
                      </a:r>
                    </a:p>
                  </a:txBody>
                  <a:tcPr/>
                </a:tc>
                <a:tc>
                  <a:txBody>
                    <a:bodyPr/>
                    <a:lstStyle/>
                    <a:p>
                      <a:r>
                        <a:rPr lang="en-US" sz="2400" dirty="0"/>
                        <a:t>2016</a:t>
                      </a:r>
                    </a:p>
                  </a:txBody>
                  <a:tcPr/>
                </a:tc>
                <a:tc>
                  <a:txBody>
                    <a:bodyPr/>
                    <a:lstStyle/>
                    <a:p>
                      <a:r>
                        <a:rPr lang="en-US" sz="2400" dirty="0"/>
                        <a:t>2017</a:t>
                      </a:r>
                    </a:p>
                  </a:txBody>
                  <a:tcPr/>
                </a:tc>
                <a:extLst>
                  <a:ext uri="{0D108BD9-81ED-4DB2-BD59-A6C34878D82A}">
                    <a16:rowId xmlns:a16="http://schemas.microsoft.com/office/drawing/2014/main" val="71657165"/>
                  </a:ext>
                </a:extLst>
              </a:tr>
              <a:tr h="727138">
                <a:tc>
                  <a:txBody>
                    <a:bodyPr/>
                    <a:lstStyle/>
                    <a:p>
                      <a:r>
                        <a:rPr lang="en-US" sz="2400" dirty="0"/>
                        <a:t>135,470</a:t>
                      </a:r>
                    </a:p>
                  </a:txBody>
                  <a:tcPr/>
                </a:tc>
                <a:tc>
                  <a:txBody>
                    <a:bodyPr/>
                    <a:lstStyle/>
                    <a:p>
                      <a:r>
                        <a:rPr lang="en-US" sz="2400" dirty="0"/>
                        <a:t>156,935</a:t>
                      </a:r>
                    </a:p>
                  </a:txBody>
                  <a:tcPr/>
                </a:tc>
                <a:tc>
                  <a:txBody>
                    <a:bodyPr/>
                    <a:lstStyle/>
                    <a:p>
                      <a:r>
                        <a:rPr lang="en-US" sz="2400" dirty="0"/>
                        <a:t>164,820</a:t>
                      </a:r>
                    </a:p>
                  </a:txBody>
                  <a:tcPr/>
                </a:tc>
                <a:tc>
                  <a:txBody>
                    <a:bodyPr/>
                    <a:lstStyle/>
                    <a:p>
                      <a:r>
                        <a:rPr lang="en-US" sz="2400" dirty="0"/>
                        <a:t>159,550</a:t>
                      </a:r>
                    </a:p>
                  </a:txBody>
                  <a:tcPr/>
                </a:tc>
                <a:tc>
                  <a:txBody>
                    <a:bodyPr/>
                    <a:lstStyle/>
                    <a:p>
                      <a:r>
                        <a:rPr lang="en-US" sz="2400" dirty="0"/>
                        <a:t>123,075</a:t>
                      </a:r>
                    </a:p>
                  </a:txBody>
                  <a:tcPr/>
                </a:tc>
                <a:extLst>
                  <a:ext uri="{0D108BD9-81ED-4DB2-BD59-A6C34878D82A}">
                    <a16:rowId xmlns:a16="http://schemas.microsoft.com/office/drawing/2014/main" val="1307242922"/>
                  </a:ext>
                </a:extLst>
              </a:tr>
            </a:tbl>
          </a:graphicData>
        </a:graphic>
      </p:graphicFrame>
    </p:spTree>
    <p:extLst>
      <p:ext uri="{BB962C8B-B14F-4D97-AF65-F5344CB8AC3E}">
        <p14:creationId xmlns:p14="http://schemas.microsoft.com/office/powerpoint/2010/main" val="1007992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515600" cy="238379"/>
          </a:xfrm>
        </p:spPr>
        <p:txBody>
          <a:bodyPr>
            <a:normAutofit fontScale="90000"/>
          </a:bodyPr>
          <a:lstStyle/>
          <a:p>
            <a:endParaRPr lang="en-US" dirty="0"/>
          </a:p>
        </p:txBody>
      </p:sp>
      <p:sp>
        <p:nvSpPr>
          <p:cNvPr id="3" name="Content Placeholder 2"/>
          <p:cNvSpPr>
            <a:spLocks noGrp="1"/>
          </p:cNvSpPr>
          <p:nvPr>
            <p:ph idx="1"/>
          </p:nvPr>
        </p:nvSpPr>
        <p:spPr>
          <a:xfrm>
            <a:off x="838200" y="384048"/>
            <a:ext cx="10515600" cy="5792915"/>
          </a:xfrm>
        </p:spPr>
        <p:txBody>
          <a:bodyPr/>
          <a:lstStyle/>
          <a:p>
            <a:pPr marL="0" indent="0">
              <a:buNone/>
            </a:pPr>
            <a:endParaRPr lang="en-US" dirty="0"/>
          </a:p>
          <a:p>
            <a:pPr marL="0" indent="0">
              <a:buNone/>
            </a:pPr>
            <a:r>
              <a:rPr lang="en-US" b="1" dirty="0"/>
              <a:t>Longer sentences: </a:t>
            </a:r>
          </a:p>
          <a:p>
            <a:pPr marL="0" indent="0">
              <a:buNone/>
            </a:pPr>
            <a:r>
              <a:rPr lang="en-US" dirty="0"/>
              <a:t>Sentences containing two or more clauses use </a:t>
            </a:r>
            <a:r>
              <a:rPr lang="en-US" b="1" dirty="0"/>
              <a:t>conjunctions</a:t>
            </a:r>
            <a:r>
              <a:rPr lang="en-US" dirty="0"/>
              <a:t>, </a:t>
            </a:r>
            <a:r>
              <a:rPr lang="en-US" b="1" dirty="0"/>
              <a:t>relative pronouns</a:t>
            </a:r>
            <a:r>
              <a:rPr lang="en-US" dirty="0"/>
              <a:t> or </a:t>
            </a:r>
            <a:r>
              <a:rPr lang="en-US" b="1" dirty="0"/>
              <a:t>punctuation</a:t>
            </a:r>
            <a:r>
              <a:rPr lang="en-US" dirty="0"/>
              <a:t> to link the clauses:</a:t>
            </a:r>
          </a:p>
          <a:p>
            <a:pPr marL="0" indent="0">
              <a:buNone/>
            </a:pPr>
            <a:endParaRPr lang="en-US" dirty="0"/>
          </a:p>
          <a:p>
            <a:pPr>
              <a:buFontTx/>
              <a:buChar char="-"/>
            </a:pPr>
            <a:r>
              <a:rPr lang="en-US" dirty="0"/>
              <a:t>In 2013 Dragon Motors produced over 135,000 vehicles, but the following year production increased by 20%. (</a:t>
            </a:r>
            <a:r>
              <a:rPr lang="en-US" b="1" dirty="0"/>
              <a:t>conjunction</a:t>
            </a:r>
            <a:r>
              <a:rPr lang="en-US" dirty="0"/>
              <a:t>)</a:t>
            </a:r>
          </a:p>
          <a:p>
            <a:pPr>
              <a:buFontTx/>
              <a:buChar char="-"/>
            </a:pPr>
            <a:r>
              <a:rPr lang="en-US" dirty="0"/>
              <a:t>In 2015 the company built 164,820 vehicles, which was the peak of production. (</a:t>
            </a:r>
            <a:r>
              <a:rPr lang="en-US" b="1" dirty="0"/>
              <a:t>relative pronoun</a:t>
            </a:r>
            <a:r>
              <a:rPr lang="en-US" dirty="0"/>
              <a:t>)</a:t>
            </a:r>
          </a:p>
          <a:p>
            <a:pPr marL="0" indent="0">
              <a:buNone/>
            </a:pPr>
            <a:r>
              <a:rPr lang="en-US" dirty="0"/>
              <a:t>- Nearly 160,000 vehicles were produced in 2016; by 2017 this had fallen to 123,000. (</a:t>
            </a:r>
            <a:r>
              <a:rPr lang="en-US" b="1" dirty="0"/>
              <a:t>punctuation- semicolon</a:t>
            </a:r>
            <a:r>
              <a:rPr lang="en-US" dirty="0"/>
              <a:t>)</a:t>
            </a:r>
          </a:p>
        </p:txBody>
      </p:sp>
    </p:spTree>
    <p:extLst>
      <p:ext uri="{BB962C8B-B14F-4D97-AF65-F5344CB8AC3E}">
        <p14:creationId xmlns:p14="http://schemas.microsoft.com/office/powerpoint/2010/main" val="36779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385"/>
          </a:xfrm>
        </p:spPr>
        <p:txBody>
          <a:bodyPr>
            <a:normAutofit fontScale="90000"/>
          </a:bodyPr>
          <a:lstStyle/>
          <a:p>
            <a:endParaRPr lang="en-US" dirty="0"/>
          </a:p>
        </p:txBody>
      </p:sp>
      <p:sp>
        <p:nvSpPr>
          <p:cNvPr id="3" name="Content Placeholder 2"/>
          <p:cNvSpPr>
            <a:spLocks noGrp="1"/>
          </p:cNvSpPr>
          <p:nvPr>
            <p:ph idx="1"/>
          </p:nvPr>
        </p:nvSpPr>
        <p:spPr>
          <a:xfrm>
            <a:off x="1054359" y="977462"/>
            <a:ext cx="9974426" cy="5199501"/>
          </a:xfrm>
        </p:spPr>
        <p:txBody>
          <a:bodyPr>
            <a:normAutofit/>
          </a:bodyPr>
          <a:lstStyle/>
          <a:p>
            <a:pPr marL="0" indent="0">
              <a:buNone/>
            </a:pPr>
            <a:r>
              <a:rPr lang="en-US" dirty="0"/>
              <a:t>Coordinating Conjunctions: </a:t>
            </a:r>
            <a:r>
              <a:rPr lang="en-US" b="1" i="1" dirty="0"/>
              <a:t>for, and, nor, but, or, yet</a:t>
            </a:r>
            <a:r>
              <a:rPr lang="en-US" dirty="0"/>
              <a:t>, and </a:t>
            </a:r>
            <a:r>
              <a:rPr lang="en-US" b="1" i="1" dirty="0"/>
              <a:t>so</a:t>
            </a:r>
          </a:p>
          <a:p>
            <a:pPr marL="0" indent="0">
              <a:buNone/>
            </a:pPr>
            <a:r>
              <a:rPr lang="en-US" b="1" dirty="0"/>
              <a:t>Coordination</a:t>
            </a:r>
            <a:r>
              <a:rPr lang="en-US" dirty="0"/>
              <a:t>: Joining two related ideas of equal importance.</a:t>
            </a:r>
          </a:p>
          <a:p>
            <a:pPr marL="0" indent="0">
              <a:buNone/>
            </a:pPr>
            <a:r>
              <a:rPr lang="en-US" dirty="0"/>
              <a:t> </a:t>
            </a:r>
          </a:p>
          <a:p>
            <a:pPr marL="0" indent="0">
              <a:buNone/>
            </a:pPr>
            <a:r>
              <a:rPr lang="en-US" dirty="0"/>
              <a:t>1. 	I will not be attending the dance. </a:t>
            </a:r>
            <a:r>
              <a:rPr lang="en-US" dirty="0">
                <a:solidFill>
                  <a:srgbClr val="00B0F0"/>
                </a:solidFill>
              </a:rPr>
              <a:t>I have no one to go with. </a:t>
            </a:r>
          </a:p>
          <a:p>
            <a:pPr marL="0" indent="0">
              <a:buNone/>
            </a:pPr>
            <a:r>
              <a:rPr lang="en-US" dirty="0"/>
              <a:t>	I will not be attending the dance,</a:t>
            </a:r>
            <a:r>
              <a:rPr lang="en-US" b="1" dirty="0"/>
              <a:t> for </a:t>
            </a:r>
            <a:r>
              <a:rPr lang="en-US" dirty="0">
                <a:solidFill>
                  <a:srgbClr val="00B0F0"/>
                </a:solidFill>
              </a:rPr>
              <a:t>I have no one to go with. </a:t>
            </a:r>
          </a:p>
          <a:p>
            <a:pPr marL="0" indent="0">
              <a:buNone/>
            </a:pPr>
            <a:r>
              <a:rPr lang="en-US" b="1" dirty="0"/>
              <a:t>	for</a:t>
            </a:r>
            <a:r>
              <a:rPr lang="en-US" dirty="0"/>
              <a:t> (indicates a reason or cause)</a:t>
            </a:r>
          </a:p>
          <a:p>
            <a:pPr marL="0" indent="0">
              <a:buNone/>
            </a:pPr>
            <a:endParaRPr lang="en-US" dirty="0"/>
          </a:p>
          <a:p>
            <a:pPr marL="0" indent="0">
              <a:buNone/>
            </a:pPr>
            <a:r>
              <a:rPr lang="en-US" dirty="0"/>
              <a:t>2.	I plan to stay home. </a:t>
            </a:r>
            <a:r>
              <a:rPr lang="en-US" dirty="0">
                <a:solidFill>
                  <a:srgbClr val="00B0F0"/>
                </a:solidFill>
              </a:rPr>
              <a:t>I will complete an essay for class. </a:t>
            </a:r>
          </a:p>
          <a:p>
            <a:pPr marL="0" indent="0">
              <a:buNone/>
            </a:pPr>
            <a:r>
              <a:rPr lang="en-US" dirty="0">
                <a:solidFill>
                  <a:srgbClr val="00B0F0"/>
                </a:solidFill>
              </a:rPr>
              <a:t>	</a:t>
            </a:r>
            <a:r>
              <a:rPr lang="en-US" dirty="0"/>
              <a:t>I plan to stay home, and I will complete an essay for class. </a:t>
            </a:r>
            <a:endParaRPr lang="en-US" dirty="0">
              <a:solidFill>
                <a:srgbClr val="00B0F0"/>
              </a:solidFill>
            </a:endParaRPr>
          </a:p>
          <a:p>
            <a:pPr marL="0" indent="0">
              <a:buNone/>
            </a:pPr>
            <a:r>
              <a:rPr lang="en-US" dirty="0">
                <a:solidFill>
                  <a:srgbClr val="00B0F0"/>
                </a:solidFill>
              </a:rPr>
              <a:t>	</a:t>
            </a:r>
            <a:r>
              <a:rPr lang="en-US" b="1" dirty="0"/>
              <a:t>and</a:t>
            </a:r>
            <a:r>
              <a:rPr lang="en-US" dirty="0"/>
              <a:t> (joins two ideas) </a:t>
            </a:r>
            <a:endParaRPr lang="en-US" dirty="0">
              <a:solidFill>
                <a:srgbClr val="00B0F0"/>
              </a:solidFill>
            </a:endParaRPr>
          </a:p>
        </p:txBody>
      </p:sp>
    </p:spTree>
    <p:extLst>
      <p:ext uri="{BB962C8B-B14F-4D97-AF65-F5344CB8AC3E}">
        <p14:creationId xmlns:p14="http://schemas.microsoft.com/office/powerpoint/2010/main" val="19834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86189"/>
            <a:ext cx="9601196" cy="184195"/>
          </a:xfrm>
        </p:spPr>
        <p:txBody>
          <a:bodyPr>
            <a:normAutofit fontScale="90000"/>
          </a:bodyPr>
          <a:lstStyle/>
          <a:p>
            <a:endParaRPr lang="en-US" dirty="0"/>
          </a:p>
        </p:txBody>
      </p:sp>
      <p:sp>
        <p:nvSpPr>
          <p:cNvPr id="3" name="Content Placeholder 2"/>
          <p:cNvSpPr>
            <a:spLocks noGrp="1"/>
          </p:cNvSpPr>
          <p:nvPr>
            <p:ph idx="1"/>
          </p:nvPr>
        </p:nvSpPr>
        <p:spPr>
          <a:xfrm>
            <a:off x="1295401" y="1474237"/>
            <a:ext cx="9601196" cy="4401631"/>
          </a:xfrm>
        </p:spPr>
        <p:txBody>
          <a:bodyPr>
            <a:normAutofit/>
          </a:bodyPr>
          <a:lstStyle/>
          <a:p>
            <a:pPr marL="0" indent="0">
              <a:buNone/>
            </a:pPr>
            <a:r>
              <a:rPr lang="en-US" dirty="0"/>
              <a:t>3. 	Jessie isn’t going to be at the dance. </a:t>
            </a:r>
            <a:r>
              <a:rPr lang="en-US" b="1" dirty="0" err="1">
                <a:solidFill>
                  <a:srgbClr val="00B0F0"/>
                </a:solidFill>
              </a:rPr>
              <a:t>Harjot</a:t>
            </a:r>
            <a:r>
              <a:rPr lang="en-US" b="1" dirty="0">
                <a:solidFill>
                  <a:srgbClr val="00B0F0"/>
                </a:solidFill>
              </a:rPr>
              <a:t> won’t be there either.</a:t>
            </a:r>
          </a:p>
          <a:p>
            <a:pPr marL="0" indent="0">
              <a:buNone/>
            </a:pPr>
            <a:r>
              <a:rPr lang="en-US" dirty="0"/>
              <a:t>	Jessie isn’t going to be at the dance, </a:t>
            </a:r>
            <a:r>
              <a:rPr lang="en-US" b="1" dirty="0"/>
              <a:t>nor</a:t>
            </a:r>
            <a:r>
              <a:rPr lang="en-US" dirty="0"/>
              <a:t> will </a:t>
            </a:r>
            <a:r>
              <a:rPr lang="en-US" dirty="0" err="1"/>
              <a:t>Harjot</a:t>
            </a:r>
            <a:r>
              <a:rPr lang="en-US" dirty="0"/>
              <a:t> be there. </a:t>
            </a:r>
          </a:p>
          <a:p>
            <a:pPr marL="0" indent="0">
              <a:buNone/>
            </a:pPr>
            <a:r>
              <a:rPr lang="en-US" dirty="0"/>
              <a:t>	</a:t>
            </a:r>
            <a:r>
              <a:rPr lang="en-US" b="1" dirty="0"/>
              <a:t>nor</a:t>
            </a:r>
            <a:r>
              <a:rPr lang="en-US" dirty="0"/>
              <a:t> (indicates a negative) </a:t>
            </a:r>
          </a:p>
          <a:p>
            <a:pPr marL="0" indent="0">
              <a:buNone/>
            </a:pPr>
            <a:r>
              <a:rPr lang="en-US" dirty="0"/>
              <a:t>4.	The fundraisers are hoping for a record-breaking attendance. </a:t>
            </a:r>
          </a:p>
          <a:p>
            <a:pPr marL="0" indent="0">
              <a:buNone/>
            </a:pPr>
            <a:r>
              <a:rPr lang="en-US" dirty="0"/>
              <a:t>	 </a:t>
            </a:r>
            <a:r>
              <a:rPr lang="en-US" b="1" dirty="0">
                <a:solidFill>
                  <a:srgbClr val="00B0F0"/>
                </a:solidFill>
              </a:rPr>
              <a:t>I don’t think many people are going. </a:t>
            </a:r>
          </a:p>
          <a:p>
            <a:pPr marL="0" indent="0">
              <a:buNone/>
            </a:pPr>
            <a:r>
              <a:rPr lang="en-US" dirty="0"/>
              <a:t>	The fundraisers are hoping for a record-breaking attendance, </a:t>
            </a:r>
            <a:r>
              <a:rPr lang="en-US" b="1" dirty="0"/>
              <a:t>but</a:t>
            </a:r>
            <a:r>
              <a:rPr lang="en-US" dirty="0"/>
              <a:t> 	I don’t 	think many people are going. </a:t>
            </a:r>
          </a:p>
          <a:p>
            <a:pPr marL="0" indent="0">
              <a:buNone/>
            </a:pPr>
            <a:r>
              <a:rPr lang="en-US" dirty="0"/>
              <a:t>	</a:t>
            </a:r>
            <a:r>
              <a:rPr lang="en-US" b="1" dirty="0"/>
              <a:t>but</a:t>
            </a:r>
            <a:r>
              <a:rPr lang="en-US" dirty="0"/>
              <a:t> (indicates a contrast)</a:t>
            </a:r>
          </a:p>
        </p:txBody>
      </p:sp>
    </p:spTree>
    <p:extLst>
      <p:ext uri="{BB962C8B-B14F-4D97-AF65-F5344CB8AC3E}">
        <p14:creationId xmlns:p14="http://schemas.microsoft.com/office/powerpoint/2010/main" val="325926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There are two ways to say something new: </a:t>
            </a:r>
          </a:p>
          <a:p>
            <a:pPr marL="514350" indent="-514350">
              <a:buAutoNum type="arabicParenBoth"/>
            </a:pPr>
            <a:r>
              <a:rPr lang="en-US" dirty="0"/>
              <a:t>tell your readers about the existence of something they don’t already know about, or </a:t>
            </a:r>
          </a:p>
          <a:p>
            <a:pPr marL="514350" indent="-514350">
              <a:buAutoNum type="arabicParenBoth"/>
            </a:pPr>
            <a:r>
              <a:rPr lang="en-US" dirty="0"/>
              <a:t> give your readers a new interpretation of something that everyone already knows about.</a:t>
            </a:r>
          </a:p>
        </p:txBody>
      </p:sp>
    </p:spTree>
    <p:extLst>
      <p:ext uri="{BB962C8B-B14F-4D97-AF65-F5344CB8AC3E}">
        <p14:creationId xmlns:p14="http://schemas.microsoft.com/office/powerpoint/2010/main" val="197406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74222"/>
            <a:ext cx="9601196" cy="492105"/>
          </a:xfrm>
        </p:spPr>
        <p:txBody>
          <a:bodyPr>
            <a:normAutofit fontScale="90000"/>
          </a:bodyPr>
          <a:lstStyle/>
          <a:p>
            <a:endParaRPr lang="en-US" dirty="0"/>
          </a:p>
        </p:txBody>
      </p:sp>
      <p:sp>
        <p:nvSpPr>
          <p:cNvPr id="3" name="Content Placeholder 2"/>
          <p:cNvSpPr>
            <a:spLocks noGrp="1"/>
          </p:cNvSpPr>
          <p:nvPr>
            <p:ph idx="1"/>
          </p:nvPr>
        </p:nvSpPr>
        <p:spPr>
          <a:xfrm>
            <a:off x="1295401" y="1679510"/>
            <a:ext cx="9601196" cy="4196357"/>
          </a:xfrm>
        </p:spPr>
        <p:txBody>
          <a:bodyPr>
            <a:normAutofit lnSpcReduction="10000"/>
          </a:bodyPr>
          <a:lstStyle/>
          <a:p>
            <a:pPr marL="0" indent="0">
              <a:buNone/>
            </a:pPr>
            <a:r>
              <a:rPr lang="en-US" dirty="0"/>
              <a:t>5. 	I might go to the next fundraising event. </a:t>
            </a:r>
            <a:r>
              <a:rPr lang="en-US" b="1" dirty="0">
                <a:solidFill>
                  <a:srgbClr val="00B0F0"/>
                </a:solidFill>
              </a:rPr>
              <a:t>I might donate some money 	to 	the cause. </a:t>
            </a:r>
          </a:p>
          <a:p>
            <a:pPr marL="0" indent="0">
              <a:buNone/>
            </a:pPr>
            <a:r>
              <a:rPr lang="en-US" dirty="0"/>
              <a:t>	I might go to the next fundraising event, </a:t>
            </a:r>
            <a:r>
              <a:rPr lang="en-US" b="1" dirty="0"/>
              <a:t>or</a:t>
            </a:r>
            <a:r>
              <a:rPr lang="en-US" dirty="0"/>
              <a:t> </a:t>
            </a:r>
            <a:r>
              <a:rPr lang="en-US" b="1" dirty="0">
                <a:solidFill>
                  <a:srgbClr val="00B0F0"/>
                </a:solidFill>
              </a:rPr>
              <a:t>I might donate some 	money to the 	cause. </a:t>
            </a:r>
          </a:p>
          <a:p>
            <a:pPr marL="0" indent="0">
              <a:buNone/>
            </a:pPr>
            <a:r>
              <a:rPr lang="en-US" dirty="0"/>
              <a:t>	</a:t>
            </a:r>
            <a:r>
              <a:rPr lang="en-US" b="1" dirty="0"/>
              <a:t>or</a:t>
            </a:r>
            <a:r>
              <a:rPr lang="en-US" dirty="0"/>
              <a:t> (offers an alternative)</a:t>
            </a:r>
          </a:p>
          <a:p>
            <a:pPr marL="0" indent="0">
              <a:buNone/>
            </a:pPr>
            <a:r>
              <a:rPr lang="en-US" dirty="0"/>
              <a:t>6.	My parents are worried that I am antisocial. </a:t>
            </a:r>
            <a:r>
              <a:rPr lang="en-US" b="1" dirty="0">
                <a:solidFill>
                  <a:srgbClr val="00B0F0"/>
                </a:solidFill>
              </a:rPr>
              <a:t>I have many friends at 	school. </a:t>
            </a:r>
          </a:p>
          <a:p>
            <a:pPr marL="0" indent="0">
              <a:buNone/>
            </a:pPr>
            <a:r>
              <a:rPr lang="en-US" dirty="0"/>
              <a:t>	My parents are worried that I am antisocial, </a:t>
            </a:r>
            <a:r>
              <a:rPr lang="en-US" b="1" dirty="0"/>
              <a:t>yet</a:t>
            </a:r>
            <a:r>
              <a:rPr lang="en-US" dirty="0"/>
              <a:t> </a:t>
            </a:r>
            <a:r>
              <a:rPr lang="en-US" b="1" dirty="0">
                <a:solidFill>
                  <a:srgbClr val="00B0F0"/>
                </a:solidFill>
              </a:rPr>
              <a:t>I have many 	friends at 	school.</a:t>
            </a:r>
          </a:p>
          <a:p>
            <a:pPr marL="0" indent="0">
              <a:buNone/>
            </a:pPr>
            <a:r>
              <a:rPr lang="en-US" dirty="0"/>
              <a:t>	</a:t>
            </a:r>
            <a:r>
              <a:rPr lang="en-US" b="1" dirty="0"/>
              <a:t>yet</a:t>
            </a:r>
            <a:r>
              <a:rPr lang="en-US" dirty="0"/>
              <a:t> (</a:t>
            </a:r>
            <a:r>
              <a:rPr lang="en-US"/>
              <a:t>indicates an </a:t>
            </a:r>
            <a:r>
              <a:rPr lang="en-US" dirty="0"/>
              <a:t>unexpected thing/contrast)</a:t>
            </a:r>
          </a:p>
        </p:txBody>
      </p:sp>
    </p:spTree>
    <p:extLst>
      <p:ext uri="{BB962C8B-B14F-4D97-AF65-F5344CB8AC3E}">
        <p14:creationId xmlns:p14="http://schemas.microsoft.com/office/powerpoint/2010/main" val="421914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7. 	Buying a new dress is expensive. </a:t>
            </a:r>
            <a:r>
              <a:rPr lang="en-US" b="1" dirty="0">
                <a:solidFill>
                  <a:srgbClr val="00B0F0"/>
                </a:solidFill>
              </a:rPr>
              <a:t>By staying home I will save money. </a:t>
            </a:r>
          </a:p>
          <a:p>
            <a:pPr marL="0" indent="0">
              <a:buNone/>
            </a:pPr>
            <a:r>
              <a:rPr lang="en-US" dirty="0"/>
              <a:t>	Buying a new dress is expensive, </a:t>
            </a:r>
            <a:r>
              <a:rPr lang="en-US" b="1" dirty="0"/>
              <a:t>so</a:t>
            </a:r>
            <a:r>
              <a:rPr lang="en-US" dirty="0"/>
              <a:t> </a:t>
            </a:r>
            <a:r>
              <a:rPr lang="en-US" b="1" dirty="0">
                <a:solidFill>
                  <a:srgbClr val="00B0F0"/>
                </a:solidFill>
              </a:rPr>
              <a:t>by staying home I will save 	money. </a:t>
            </a:r>
          </a:p>
          <a:p>
            <a:pPr marL="0" indent="0">
              <a:buNone/>
            </a:pPr>
            <a:r>
              <a:rPr lang="en-US" dirty="0"/>
              <a:t>	</a:t>
            </a:r>
            <a:r>
              <a:rPr lang="en-US" b="1" dirty="0"/>
              <a:t>so</a:t>
            </a:r>
            <a:r>
              <a:rPr lang="en-US" dirty="0"/>
              <a:t> (indicates a result)</a:t>
            </a:r>
          </a:p>
        </p:txBody>
      </p:sp>
    </p:spTree>
    <p:extLst>
      <p:ext uri="{BB962C8B-B14F-4D97-AF65-F5344CB8AC3E}">
        <p14:creationId xmlns:p14="http://schemas.microsoft.com/office/powerpoint/2010/main" val="14374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Conjunctive Adverb</a:t>
            </a:r>
          </a:p>
        </p:txBody>
      </p:sp>
      <p:sp>
        <p:nvSpPr>
          <p:cNvPr id="3" name="Content Placeholder 2"/>
          <p:cNvSpPr>
            <a:spLocks noGrp="1"/>
          </p:cNvSpPr>
          <p:nvPr>
            <p:ph idx="1"/>
          </p:nvPr>
        </p:nvSpPr>
        <p:spPr/>
        <p:txBody>
          <a:bodyPr>
            <a:normAutofit lnSpcReduction="10000"/>
          </a:bodyPr>
          <a:lstStyle/>
          <a:p>
            <a:pPr marL="0" indent="0">
              <a:buNone/>
            </a:pPr>
            <a:r>
              <a:rPr lang="en-US" b="1" dirty="0"/>
              <a:t>Addition</a:t>
            </a:r>
            <a:r>
              <a:rPr lang="en-US" dirty="0"/>
              <a:t>: also, furthermore, moreover, besides, additionally</a:t>
            </a:r>
          </a:p>
          <a:p>
            <a:pPr marL="0" indent="0">
              <a:buNone/>
            </a:pPr>
            <a:r>
              <a:rPr lang="en-US" b="1" dirty="0"/>
              <a:t>Comparison</a:t>
            </a:r>
            <a:r>
              <a:rPr lang="en-US" dirty="0"/>
              <a:t>: similarly, likewise </a:t>
            </a:r>
          </a:p>
          <a:p>
            <a:pPr marL="0" indent="0">
              <a:buNone/>
            </a:pPr>
            <a:r>
              <a:rPr lang="en-US" b="1" dirty="0"/>
              <a:t>Contrast</a:t>
            </a:r>
            <a:r>
              <a:rPr lang="en-US" dirty="0"/>
              <a:t>: instead, however, conversely, on the other hand</a:t>
            </a:r>
          </a:p>
          <a:p>
            <a:pPr marL="0" indent="0">
              <a:buNone/>
            </a:pPr>
            <a:r>
              <a:rPr lang="en-US" b="1" dirty="0"/>
              <a:t>Emphasis</a:t>
            </a:r>
            <a:r>
              <a:rPr lang="en-US" dirty="0"/>
              <a:t>: namely, certainly, indeed, in fact</a:t>
            </a:r>
          </a:p>
          <a:p>
            <a:pPr marL="0" indent="0">
              <a:buNone/>
            </a:pPr>
            <a:r>
              <a:rPr lang="en-US" b="1" dirty="0"/>
              <a:t>Cause and Effect</a:t>
            </a:r>
            <a:r>
              <a:rPr lang="en-US" dirty="0"/>
              <a:t>: accordingly, consequently, hence, thus, as a result </a:t>
            </a:r>
          </a:p>
          <a:p>
            <a:pPr marL="0" indent="0">
              <a:buNone/>
            </a:pPr>
            <a:r>
              <a:rPr lang="en-US" b="1" dirty="0"/>
              <a:t>Time</a:t>
            </a:r>
            <a:r>
              <a:rPr lang="en-US" dirty="0"/>
              <a:t>: finally, next, subsequently, then, meanwhile, now</a:t>
            </a:r>
          </a:p>
          <a:p>
            <a:pPr marL="0" indent="0">
              <a:buNone/>
            </a:pPr>
            <a:r>
              <a:rPr lang="en-US" b="1" dirty="0"/>
              <a:t>Example</a:t>
            </a:r>
            <a:r>
              <a:rPr lang="en-US" dirty="0"/>
              <a:t>: for example, for instance</a:t>
            </a:r>
          </a:p>
        </p:txBody>
      </p:sp>
    </p:spTree>
    <p:extLst>
      <p:ext uri="{BB962C8B-B14F-4D97-AF65-F5344CB8AC3E}">
        <p14:creationId xmlns:p14="http://schemas.microsoft.com/office/powerpoint/2010/main" val="194076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626" y="730628"/>
            <a:ext cx="8594834" cy="659634"/>
          </a:xfrm>
        </p:spPr>
        <p:txBody>
          <a:bodyPr>
            <a:normAutofit/>
          </a:bodyPr>
          <a:lstStyle/>
          <a:p>
            <a:pPr algn="ctr"/>
            <a:r>
              <a:rPr lang="en-US" sz="3600" b="1" dirty="0"/>
              <a:t>Examples</a:t>
            </a:r>
          </a:p>
        </p:txBody>
      </p:sp>
      <p:sp>
        <p:nvSpPr>
          <p:cNvPr id="3" name="Content Placeholder 2"/>
          <p:cNvSpPr>
            <a:spLocks noGrp="1"/>
          </p:cNvSpPr>
          <p:nvPr>
            <p:ph idx="1"/>
          </p:nvPr>
        </p:nvSpPr>
        <p:spPr>
          <a:xfrm>
            <a:off x="1352939" y="1548882"/>
            <a:ext cx="9635627" cy="4315891"/>
          </a:xfrm>
        </p:spPr>
        <p:txBody>
          <a:bodyPr>
            <a:normAutofit/>
          </a:bodyPr>
          <a:lstStyle/>
          <a:p>
            <a:pPr marL="0" indent="0">
              <a:buNone/>
            </a:pPr>
            <a:r>
              <a:rPr lang="en-US" dirty="0"/>
              <a:t>Alicia was late for class and stuck in traffic; </a:t>
            </a:r>
            <a:r>
              <a:rPr lang="en-US" b="1" dirty="0"/>
              <a:t>furthermore</a:t>
            </a:r>
            <a:r>
              <a:rPr lang="en-US" dirty="0"/>
              <a:t>, her shoe heel had broken and she had forgotten her lunch.</a:t>
            </a:r>
          </a:p>
          <a:p>
            <a:pPr marL="0" indent="0">
              <a:buNone/>
            </a:pPr>
            <a:endParaRPr lang="en-US" dirty="0"/>
          </a:p>
          <a:p>
            <a:pPr marL="0" indent="0">
              <a:buNone/>
            </a:pPr>
            <a:r>
              <a:rPr lang="en-US" dirty="0"/>
              <a:t>Recycling aluminum cans is beneficial to the environment; </a:t>
            </a:r>
            <a:r>
              <a:rPr lang="en-US" b="1" dirty="0"/>
              <a:t>similarly</a:t>
            </a:r>
            <a:r>
              <a:rPr lang="en-US" dirty="0"/>
              <a:t>, reusing plastic bags and switching off lights reduces waste.</a:t>
            </a:r>
          </a:p>
          <a:p>
            <a:pPr marL="0" indent="0">
              <a:buNone/>
            </a:pPr>
            <a:endParaRPr lang="en-US" dirty="0"/>
          </a:p>
          <a:p>
            <a:pPr marL="0" indent="0">
              <a:buNone/>
            </a:pPr>
            <a:r>
              <a:rPr lang="en-US" dirty="0"/>
              <a:t>Most people do not walk to work; </a:t>
            </a:r>
            <a:r>
              <a:rPr lang="en-US" b="1" dirty="0"/>
              <a:t>instead</a:t>
            </a:r>
            <a:r>
              <a:rPr lang="en-US" dirty="0"/>
              <a:t>, they drive or take public transit.</a:t>
            </a:r>
          </a:p>
        </p:txBody>
      </p:sp>
    </p:spTree>
    <p:extLst>
      <p:ext uri="{BB962C8B-B14F-4D97-AF65-F5344CB8AC3E}">
        <p14:creationId xmlns:p14="http://schemas.microsoft.com/office/powerpoint/2010/main" val="200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208" y="755725"/>
            <a:ext cx="10515600" cy="659634"/>
          </a:xfrm>
        </p:spPr>
        <p:txBody>
          <a:bodyPr>
            <a:normAutofit/>
          </a:bodyPr>
          <a:lstStyle/>
          <a:p>
            <a:pPr algn="ctr"/>
            <a:r>
              <a:rPr lang="en-US" sz="3600" b="1" dirty="0"/>
              <a:t>Examples</a:t>
            </a:r>
          </a:p>
        </p:txBody>
      </p:sp>
      <p:sp>
        <p:nvSpPr>
          <p:cNvPr id="3" name="Content Placeholder 2"/>
          <p:cNvSpPr>
            <a:spLocks noGrp="1"/>
          </p:cNvSpPr>
          <p:nvPr>
            <p:ph idx="1"/>
          </p:nvPr>
        </p:nvSpPr>
        <p:spPr>
          <a:xfrm>
            <a:off x="1450427" y="1529254"/>
            <a:ext cx="8860221" cy="5076497"/>
          </a:xfrm>
        </p:spPr>
        <p:txBody>
          <a:bodyPr>
            <a:normAutofit/>
          </a:bodyPr>
          <a:lstStyle/>
          <a:p>
            <a:pPr marL="0" indent="0">
              <a:buNone/>
            </a:pPr>
            <a:r>
              <a:rPr lang="en-US" dirty="0"/>
              <a:t>The Siberian tiger is a rare creature; </a:t>
            </a:r>
            <a:r>
              <a:rPr lang="en-US" b="1" dirty="0"/>
              <a:t>indeed</a:t>
            </a:r>
            <a:r>
              <a:rPr lang="en-US" dirty="0"/>
              <a:t>, there are fewer than five hundred left in the wild.</a:t>
            </a:r>
          </a:p>
          <a:p>
            <a:pPr marL="0" indent="0">
              <a:buNone/>
            </a:pPr>
            <a:endParaRPr lang="en-US" dirty="0"/>
          </a:p>
          <a:p>
            <a:pPr marL="0" indent="0">
              <a:buNone/>
            </a:pPr>
            <a:r>
              <a:rPr lang="en-US" dirty="0"/>
              <a:t>I missed my train this morning; </a:t>
            </a:r>
            <a:r>
              <a:rPr lang="en-US" b="1" dirty="0"/>
              <a:t>consequently</a:t>
            </a:r>
            <a:r>
              <a:rPr lang="en-US" dirty="0"/>
              <a:t>, I was late for my meeting.</a:t>
            </a:r>
          </a:p>
          <a:p>
            <a:pPr marL="0" indent="0">
              <a:buNone/>
            </a:pPr>
            <a:endParaRPr lang="en-US" dirty="0"/>
          </a:p>
          <a:p>
            <a:pPr marL="0" indent="0">
              <a:buNone/>
            </a:pPr>
            <a:r>
              <a:rPr lang="en-US" dirty="0" err="1"/>
              <a:t>Danzel</a:t>
            </a:r>
            <a:r>
              <a:rPr lang="en-US" dirty="0"/>
              <a:t> crossed the barrier, jumped over the wall, and pushed through the hole in the fence; </a:t>
            </a:r>
            <a:r>
              <a:rPr lang="en-US" b="1" dirty="0"/>
              <a:t>finally</a:t>
            </a:r>
            <a:r>
              <a:rPr lang="en-US" dirty="0"/>
              <a:t>, he made it to the station.</a:t>
            </a:r>
          </a:p>
        </p:txBody>
      </p:sp>
    </p:spTree>
    <p:extLst>
      <p:ext uri="{BB962C8B-B14F-4D97-AF65-F5344CB8AC3E}">
        <p14:creationId xmlns:p14="http://schemas.microsoft.com/office/powerpoint/2010/main" val="67882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375854"/>
          </a:xfrm>
        </p:spPr>
        <p:txBody>
          <a:bodyPr>
            <a:normAutofit fontScale="90000"/>
          </a:bodyPr>
          <a:lstStyle/>
          <a:p>
            <a:endParaRPr lang="en-US" dirty="0"/>
          </a:p>
        </p:txBody>
      </p:sp>
      <p:sp>
        <p:nvSpPr>
          <p:cNvPr id="3" name="Content Placeholder 2"/>
          <p:cNvSpPr>
            <a:spLocks noGrp="1"/>
          </p:cNvSpPr>
          <p:nvPr>
            <p:ph idx="1"/>
          </p:nvPr>
        </p:nvSpPr>
        <p:spPr>
          <a:xfrm>
            <a:off x="1054359" y="867747"/>
            <a:ext cx="10207690" cy="5281126"/>
          </a:xfrm>
        </p:spPr>
        <p:txBody>
          <a:bodyPr>
            <a:normAutofit/>
          </a:bodyPr>
          <a:lstStyle/>
          <a:p>
            <a:pPr marL="0" indent="0">
              <a:buNone/>
            </a:pPr>
            <a:r>
              <a:rPr lang="en-US" b="1" dirty="0"/>
              <a:t>Take a look at the excerpt on wine production and identify some areas in which the writer might use coordination. </a:t>
            </a:r>
          </a:p>
          <a:p>
            <a:pPr marL="0" indent="0">
              <a:lnSpc>
                <a:spcPct val="150000"/>
              </a:lnSpc>
              <a:buNone/>
            </a:pPr>
            <a:r>
              <a:rPr lang="en-US" dirty="0"/>
              <a:t>When the red grapes arrive at the winery, they are destemmed and crushed. The liquid that is left is made up of skins, seeds, and juice. The stems are removed. They contain harsh-tasting tannins. Once the grapes are destemmed and crushed, the liquid is pumped into a fermentation container. Here, sulfur dioxide is added. It prevents the liquid from becoming oxidized. It also destroys bacteria. Some winemakers carry out the fermenting process by using yeast that is naturally present on the grapes. Many add a yeast that is cultivated in a laboratory.</a:t>
            </a:r>
          </a:p>
        </p:txBody>
      </p:sp>
    </p:spTree>
    <p:extLst>
      <p:ext uri="{BB962C8B-B14F-4D97-AF65-F5344CB8AC3E}">
        <p14:creationId xmlns:p14="http://schemas.microsoft.com/office/powerpoint/2010/main" val="1169811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5" y="486102"/>
            <a:ext cx="10515600" cy="612337"/>
          </a:xfrm>
        </p:spPr>
        <p:txBody>
          <a:bodyPr>
            <a:normAutofit fontScale="90000"/>
          </a:bodyPr>
          <a:lstStyle/>
          <a:p>
            <a:r>
              <a:rPr lang="en-US" dirty="0"/>
              <a:t>Revised paragraph</a:t>
            </a:r>
          </a:p>
        </p:txBody>
      </p:sp>
      <p:sp>
        <p:nvSpPr>
          <p:cNvPr id="3" name="Content Placeholder 2"/>
          <p:cNvSpPr>
            <a:spLocks noGrp="1"/>
          </p:cNvSpPr>
          <p:nvPr>
            <p:ph idx="1"/>
          </p:nvPr>
        </p:nvSpPr>
        <p:spPr>
          <a:xfrm>
            <a:off x="1035698" y="1240970"/>
            <a:ext cx="10142375" cy="4814597"/>
          </a:xfrm>
        </p:spPr>
        <p:txBody>
          <a:bodyPr/>
          <a:lstStyle/>
          <a:p>
            <a:pPr marL="0" indent="0">
              <a:lnSpc>
                <a:spcPct val="150000"/>
              </a:lnSpc>
              <a:buNone/>
            </a:pPr>
            <a:r>
              <a:rPr lang="en-US" dirty="0"/>
              <a:t>When the red grapes arrive at the winery, they are destemmed and crushed. The liquid that is left is made up of skins, seeds, and juice. </a:t>
            </a:r>
            <a:r>
              <a:rPr lang="en-US" u="sng" dirty="0"/>
              <a:t>The stems are removed, for they contain harsh-tasting tannins</a:t>
            </a:r>
            <a:r>
              <a:rPr lang="en-US" dirty="0"/>
              <a:t>. Once the grapes are destemmed and crushed, the liquid is pumped into a fermentation container. Here, sulfur dioxide is added. </a:t>
            </a:r>
            <a:r>
              <a:rPr lang="en-US" u="sng" dirty="0"/>
              <a:t>It prevents the liquid from becoming oxidized and also destroys bacteria. Some winemakers carry out the fermenting process by using yeast that is naturally present on the </a:t>
            </a:r>
            <a:r>
              <a:rPr lang="en-US" u="sng" dirty="0" smtClean="0"/>
              <a:t>grapes; </a:t>
            </a:r>
            <a:r>
              <a:rPr lang="en-US" u="sng" dirty="0"/>
              <a:t>however, many add a yeast that is </a:t>
            </a:r>
            <a:r>
              <a:rPr lang="en-US" u="sng" dirty="0" err="1"/>
              <a:t>cultiuvated</a:t>
            </a:r>
            <a:r>
              <a:rPr lang="en-US" u="sng" dirty="0"/>
              <a:t> in a laboratory.</a:t>
            </a:r>
          </a:p>
        </p:txBody>
      </p:sp>
    </p:spTree>
    <p:extLst>
      <p:ext uri="{BB962C8B-B14F-4D97-AF65-F5344CB8AC3E}">
        <p14:creationId xmlns:p14="http://schemas.microsoft.com/office/powerpoint/2010/main" val="3556843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Subordination</a:t>
            </a:r>
          </a:p>
        </p:txBody>
      </p:sp>
      <p:sp>
        <p:nvSpPr>
          <p:cNvPr id="3" name="Content Placeholder 2"/>
          <p:cNvSpPr>
            <a:spLocks noGrp="1"/>
          </p:cNvSpPr>
          <p:nvPr>
            <p:ph idx="1"/>
          </p:nvPr>
        </p:nvSpPr>
        <p:spPr/>
        <p:txBody>
          <a:bodyPr>
            <a:normAutofit lnSpcReduction="10000"/>
          </a:bodyPr>
          <a:lstStyle/>
          <a:p>
            <a:pPr marL="0" indent="0">
              <a:buNone/>
            </a:pPr>
            <a:r>
              <a:rPr lang="en-US" dirty="0"/>
              <a:t>Subordination joins two sentences with </a:t>
            </a:r>
            <a:r>
              <a:rPr lang="en-US" b="1" dirty="0"/>
              <a:t>related ideas </a:t>
            </a:r>
            <a:r>
              <a:rPr lang="en-US" dirty="0"/>
              <a:t>by merging them into </a:t>
            </a:r>
            <a:r>
              <a:rPr lang="en-US" b="1" dirty="0"/>
              <a:t>a main clause </a:t>
            </a:r>
            <a:r>
              <a:rPr lang="en-US" dirty="0"/>
              <a:t>(a complete sentence) and </a:t>
            </a:r>
            <a:r>
              <a:rPr lang="en-US" b="1" dirty="0"/>
              <a:t>a dependent clause </a:t>
            </a:r>
            <a:r>
              <a:rPr lang="en-US" dirty="0"/>
              <a:t>(a construction that relies on the main clause to complete its meaning).</a:t>
            </a:r>
          </a:p>
          <a:p>
            <a:pPr marL="0" indent="0">
              <a:buNone/>
            </a:pPr>
            <a:endParaRPr lang="en-US" dirty="0"/>
          </a:p>
          <a:p>
            <a:pPr marL="0" indent="0">
              <a:buNone/>
            </a:pPr>
            <a:r>
              <a:rPr lang="en-US" b="1" dirty="0"/>
              <a:t>Original sentences: </a:t>
            </a:r>
            <a:r>
              <a:rPr lang="en-US" dirty="0"/>
              <a:t>Tracy stopped to help the injured man. She would be late for work.</a:t>
            </a:r>
          </a:p>
          <a:p>
            <a:pPr marL="0" indent="0">
              <a:buNone/>
            </a:pPr>
            <a:r>
              <a:rPr lang="en-US" b="1" dirty="0"/>
              <a:t>Revised sentence: </a:t>
            </a:r>
            <a:r>
              <a:rPr lang="en-US" dirty="0"/>
              <a:t>Even though Tracy would be late for work, she stopped to help the injured man.</a:t>
            </a:r>
          </a:p>
        </p:txBody>
      </p:sp>
    </p:spTree>
    <p:extLst>
      <p:ext uri="{BB962C8B-B14F-4D97-AF65-F5344CB8AC3E}">
        <p14:creationId xmlns:p14="http://schemas.microsoft.com/office/powerpoint/2010/main" val="42292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Subordinating conjunctions</a:t>
            </a:r>
          </a:p>
        </p:txBody>
      </p:sp>
      <p:sp>
        <p:nvSpPr>
          <p:cNvPr id="3" name="Content Placeholder 2"/>
          <p:cNvSpPr>
            <a:spLocks noGrp="1"/>
          </p:cNvSpPr>
          <p:nvPr>
            <p:ph idx="1"/>
          </p:nvPr>
        </p:nvSpPr>
        <p:spPr/>
        <p:txBody>
          <a:bodyPr/>
          <a:lstStyle/>
          <a:p>
            <a:pPr marL="0" indent="0">
              <a:buNone/>
            </a:pPr>
            <a:r>
              <a:rPr lang="en-US" b="1" dirty="0"/>
              <a:t>Concession</a:t>
            </a:r>
            <a:r>
              <a:rPr lang="en-US" dirty="0"/>
              <a:t>: although, while, though, whereas, even though </a:t>
            </a:r>
          </a:p>
          <a:p>
            <a:pPr marL="0" indent="0">
              <a:buNone/>
            </a:pPr>
            <a:r>
              <a:rPr lang="en-US" b="1" dirty="0"/>
              <a:t>Condition</a:t>
            </a:r>
            <a:r>
              <a:rPr lang="en-US" dirty="0"/>
              <a:t>: if, unless, until</a:t>
            </a:r>
          </a:p>
          <a:p>
            <a:pPr marL="0" indent="0">
              <a:buNone/>
            </a:pPr>
            <a:r>
              <a:rPr lang="en-US" b="1" dirty="0"/>
              <a:t>Manner</a:t>
            </a:r>
            <a:r>
              <a:rPr lang="en-US" dirty="0"/>
              <a:t>: as if, as though</a:t>
            </a:r>
          </a:p>
          <a:p>
            <a:pPr marL="0" indent="0">
              <a:buNone/>
            </a:pPr>
            <a:r>
              <a:rPr lang="en-US" b="1" dirty="0"/>
              <a:t>Place:</a:t>
            </a:r>
            <a:r>
              <a:rPr lang="en-US" dirty="0"/>
              <a:t> where, wherever </a:t>
            </a:r>
          </a:p>
          <a:p>
            <a:pPr marL="0" indent="0">
              <a:buNone/>
            </a:pPr>
            <a:r>
              <a:rPr lang="en-US" b="1" dirty="0"/>
              <a:t>Reason</a:t>
            </a:r>
            <a:r>
              <a:rPr lang="en-US" dirty="0"/>
              <a:t>: because, since, so that, in order to/that</a:t>
            </a:r>
          </a:p>
          <a:p>
            <a:pPr marL="0" indent="0">
              <a:buNone/>
            </a:pPr>
            <a:r>
              <a:rPr lang="en-US" b="1" dirty="0"/>
              <a:t>Time</a:t>
            </a:r>
            <a:r>
              <a:rPr lang="en-US" dirty="0"/>
              <a:t>: after, before, while, once, when </a:t>
            </a:r>
          </a:p>
        </p:txBody>
      </p:sp>
    </p:spTree>
    <p:extLst>
      <p:ext uri="{BB962C8B-B14F-4D97-AF65-F5344CB8AC3E}">
        <p14:creationId xmlns:p14="http://schemas.microsoft.com/office/powerpoint/2010/main" val="427695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Sarah completed her report </a:t>
            </a:r>
            <a:r>
              <a:rPr lang="en-US" b="1" dirty="0"/>
              <a:t>even though </a:t>
            </a:r>
            <a:r>
              <a:rPr lang="en-US" dirty="0"/>
              <a:t>she had to stay late to get it done.</a:t>
            </a:r>
          </a:p>
          <a:p>
            <a:r>
              <a:rPr lang="en-US" b="1" dirty="0"/>
              <a:t>Until</a:t>
            </a:r>
            <a:r>
              <a:rPr lang="en-US" dirty="0"/>
              <a:t> we know what is causing the problem, we will not be able to fix it.</a:t>
            </a:r>
          </a:p>
          <a:p>
            <a:r>
              <a:rPr lang="en-US" dirty="0"/>
              <a:t>Everyone in the conference room stopped talking at once, </a:t>
            </a:r>
            <a:r>
              <a:rPr lang="en-US" b="1" dirty="0"/>
              <a:t>as though </a:t>
            </a:r>
            <a:r>
              <a:rPr lang="en-US" dirty="0"/>
              <a:t>they had been stunned into silence.</a:t>
            </a:r>
          </a:p>
        </p:txBody>
      </p:sp>
    </p:spTree>
    <p:extLst>
      <p:ext uri="{BB962C8B-B14F-4D97-AF65-F5344CB8AC3E}">
        <p14:creationId xmlns:p14="http://schemas.microsoft.com/office/powerpoint/2010/main" val="180442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167" y="1279525"/>
            <a:ext cx="10515600" cy="530987"/>
          </a:xfrm>
        </p:spPr>
        <p:txBody>
          <a:bodyPr>
            <a:noAutofit/>
          </a:bodyPr>
          <a:lstStyle/>
          <a:p>
            <a:r>
              <a:rPr lang="en-US" sz="3600" dirty="0"/>
              <a:t>How Your Writing Will Change Looking to the future</a:t>
            </a:r>
          </a:p>
        </p:txBody>
      </p:sp>
      <p:sp>
        <p:nvSpPr>
          <p:cNvPr id="3" name="Content Placeholder 2"/>
          <p:cNvSpPr>
            <a:spLocks noGrp="1"/>
          </p:cNvSpPr>
          <p:nvPr>
            <p:ph idx="1"/>
          </p:nvPr>
        </p:nvSpPr>
        <p:spPr>
          <a:xfrm>
            <a:off x="1194318" y="2500604"/>
            <a:ext cx="9657184" cy="3676359"/>
          </a:xfrm>
        </p:spPr>
        <p:txBody>
          <a:bodyPr>
            <a:normAutofit/>
          </a:bodyPr>
          <a:lstStyle/>
          <a:p>
            <a:pPr marL="0" indent="0">
              <a:buNone/>
            </a:pPr>
            <a:r>
              <a:rPr lang="en-US" dirty="0"/>
              <a:t>Here are five ways you can expect your writing to </a:t>
            </a:r>
            <a:r>
              <a:rPr lang="en-US" dirty="0" smtClean="0"/>
              <a:t>change:</a:t>
            </a:r>
            <a:endParaRPr lang="en-US" dirty="0"/>
          </a:p>
          <a:p>
            <a:pPr marL="0" indent="0">
              <a:buNone/>
            </a:pPr>
            <a:r>
              <a:rPr lang="en-US" dirty="0"/>
              <a:t> 1. There will be a shift from focusing on the product (the paper you turn in) to focusing on the process (the development of ideas). </a:t>
            </a:r>
          </a:p>
          <a:p>
            <a:pPr marL="0" indent="0">
              <a:buNone/>
            </a:pPr>
            <a:r>
              <a:rPr lang="en-US" dirty="0"/>
              <a:t>2. There will be a shift from understanding a “research paper” as a book report that synthesizes what other writers have said and “picks a side” to understanding it as an original argument that is situated in an ongoing academic conversation. </a:t>
            </a:r>
          </a:p>
        </p:txBody>
      </p:sp>
    </p:spTree>
    <p:extLst>
      <p:ext uri="{BB962C8B-B14F-4D97-AF65-F5344CB8AC3E}">
        <p14:creationId xmlns:p14="http://schemas.microsoft.com/office/powerpoint/2010/main" val="41837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Rita is in Toronto </a:t>
            </a:r>
            <a:r>
              <a:rPr lang="en-US" b="1" dirty="0"/>
              <a:t>where</a:t>
            </a:r>
            <a:r>
              <a:rPr lang="en-US" dirty="0"/>
              <a:t> she has several important client meetings.</a:t>
            </a:r>
          </a:p>
          <a:p>
            <a:r>
              <a:rPr lang="en-US" b="1" dirty="0"/>
              <a:t>Because</a:t>
            </a:r>
            <a:r>
              <a:rPr lang="en-US" dirty="0"/>
              <a:t> the air conditioning was turned up so high, everyone in the office wore sweaters.</a:t>
            </a:r>
          </a:p>
          <a:p>
            <a:r>
              <a:rPr lang="en-US" b="1" dirty="0"/>
              <a:t>After</a:t>
            </a:r>
            <a:r>
              <a:rPr lang="en-US" dirty="0"/>
              <a:t> the meeting had finished, we all went to lunch.</a:t>
            </a:r>
          </a:p>
        </p:txBody>
      </p:sp>
    </p:spTree>
    <p:extLst>
      <p:ext uri="{BB962C8B-B14F-4D97-AF65-F5344CB8AC3E}">
        <p14:creationId xmlns:p14="http://schemas.microsoft.com/office/powerpoint/2010/main" val="106083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2792"/>
          </a:xfrm>
        </p:spPr>
        <p:txBody>
          <a:bodyPr>
            <a:normAutofit fontScale="90000"/>
          </a:bodyPr>
          <a:lstStyle/>
          <a:p>
            <a:endParaRPr lang="en-US" dirty="0"/>
          </a:p>
        </p:txBody>
      </p:sp>
      <p:sp>
        <p:nvSpPr>
          <p:cNvPr id="3" name="Content Placeholder 2"/>
          <p:cNvSpPr>
            <a:spLocks noGrp="1"/>
          </p:cNvSpPr>
          <p:nvPr>
            <p:ph idx="1"/>
          </p:nvPr>
        </p:nvSpPr>
        <p:spPr>
          <a:xfrm>
            <a:off x="1026367" y="835573"/>
            <a:ext cx="9993086" cy="5527906"/>
          </a:xfrm>
        </p:spPr>
        <p:txBody>
          <a:bodyPr>
            <a:normAutofit/>
          </a:bodyPr>
          <a:lstStyle/>
          <a:p>
            <a:pPr marL="0" indent="0">
              <a:buNone/>
            </a:pPr>
            <a:r>
              <a:rPr lang="en-US" b="1" dirty="0"/>
              <a:t>Take a look at the excerpt and identify some areas in which the writer might use subordination. </a:t>
            </a:r>
          </a:p>
          <a:p>
            <a:pPr marL="0" indent="0">
              <a:lnSpc>
                <a:spcPct val="150000"/>
              </a:lnSpc>
              <a:buNone/>
            </a:pPr>
            <a:r>
              <a:rPr lang="en-US" dirty="0"/>
              <a:t>When the red grapes arrive at the winery, they are destemmed and crushed. The liquid that is left is made up of skins, seeds, and juice. The stems are removed. They contain harsh-tasting tannins. Once the grapes are destemmed and crushed, the liquid is pumped into a fermentation container. Here, sulfur dioxide is added. It prevents the liquid from becoming oxidized. It also destroys bacteria. Some winemakers carry out the fermenting process by using yeast that is naturally present on the grapes. Many add a yeast that is cultivated in a laboratory.</a:t>
            </a:r>
          </a:p>
        </p:txBody>
      </p:sp>
    </p:spTree>
    <p:extLst>
      <p:ext uri="{BB962C8B-B14F-4D97-AF65-F5344CB8AC3E}">
        <p14:creationId xmlns:p14="http://schemas.microsoft.com/office/powerpoint/2010/main" val="35044295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45" y="813960"/>
            <a:ext cx="10515600" cy="612337"/>
          </a:xfrm>
        </p:spPr>
        <p:txBody>
          <a:bodyPr>
            <a:normAutofit fontScale="90000"/>
          </a:bodyPr>
          <a:lstStyle/>
          <a:p>
            <a:r>
              <a:rPr lang="en-US" dirty="0"/>
              <a:t>Revised paragraph</a:t>
            </a:r>
          </a:p>
        </p:txBody>
      </p:sp>
      <p:sp>
        <p:nvSpPr>
          <p:cNvPr id="3" name="Content Placeholder 2"/>
          <p:cNvSpPr>
            <a:spLocks noGrp="1"/>
          </p:cNvSpPr>
          <p:nvPr>
            <p:ph idx="1"/>
          </p:nvPr>
        </p:nvSpPr>
        <p:spPr>
          <a:xfrm>
            <a:off x="1110342" y="1679510"/>
            <a:ext cx="9731829" cy="4488025"/>
          </a:xfrm>
        </p:spPr>
        <p:txBody>
          <a:bodyPr/>
          <a:lstStyle/>
          <a:p>
            <a:pPr marL="0" indent="0">
              <a:lnSpc>
                <a:spcPct val="150000"/>
              </a:lnSpc>
              <a:buNone/>
            </a:pPr>
            <a:r>
              <a:rPr lang="en-US" dirty="0"/>
              <a:t>When the red grapes arrive at the winery, they are destemmed and crushed. The liquid that is left is made up of skins, seeds, and juice. </a:t>
            </a:r>
            <a:r>
              <a:rPr lang="en-US" u="sng" dirty="0"/>
              <a:t>Because the stems contain harsh-tasting tannins, they are removed. </a:t>
            </a:r>
            <a:r>
              <a:rPr lang="en-US" dirty="0"/>
              <a:t>Once the grapes are destemmed and crushed, the liquid is pumped into a fermentation container. </a:t>
            </a:r>
            <a:r>
              <a:rPr lang="en-US" u="sng" dirty="0"/>
              <a:t>Here, sulfur dioxide is added in order to prevent the liquid from becoming oxidized.</a:t>
            </a:r>
            <a:r>
              <a:rPr lang="en-US" dirty="0"/>
              <a:t> Sulfur dioxide also destroys bacteria. </a:t>
            </a:r>
            <a:r>
              <a:rPr lang="en-US" u="sng" dirty="0"/>
              <a:t>Although some winemakers carry out the fermenting process by using yeast that is naturally present on the grapes, many add a yeast that is cultivated in a laboratory</a:t>
            </a:r>
            <a:r>
              <a:rPr lang="en-US" dirty="0"/>
              <a:t>.</a:t>
            </a:r>
          </a:p>
        </p:txBody>
      </p:sp>
    </p:spTree>
    <p:extLst>
      <p:ext uri="{BB962C8B-B14F-4D97-AF65-F5344CB8AC3E}">
        <p14:creationId xmlns:p14="http://schemas.microsoft.com/office/powerpoint/2010/main" val="10300029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mj-lt"/>
                <a:cs typeface="Carlito"/>
              </a:rPr>
              <a:t>Coorrelative</a:t>
            </a:r>
            <a:r>
              <a:rPr lang="en-US" b="1" spc="-65" dirty="0">
                <a:latin typeface="+mj-lt"/>
                <a:cs typeface="Carlito"/>
              </a:rPr>
              <a:t> </a:t>
            </a:r>
            <a:r>
              <a:rPr lang="en-US" b="1" dirty="0">
                <a:latin typeface="+mj-lt"/>
                <a:cs typeface="Carlito"/>
              </a:rPr>
              <a:t>conjunctions</a:t>
            </a:r>
            <a:r>
              <a:rPr lang="en-US" dirty="0">
                <a:latin typeface="+mj-lt"/>
                <a:cs typeface="Carlito"/>
              </a:rPr>
              <a:t>:</a:t>
            </a:r>
            <a:r>
              <a:rPr lang="en-US" spc="-60" dirty="0">
                <a:latin typeface="+mj-lt"/>
                <a:cs typeface="Carlito"/>
              </a:rPr>
              <a:t> </a:t>
            </a:r>
            <a:r>
              <a:rPr lang="en-US" dirty="0">
                <a:latin typeface="+mj-lt"/>
                <a:cs typeface="Carlito"/>
              </a:rPr>
              <a:t>correlative</a:t>
            </a:r>
            <a:r>
              <a:rPr lang="en-US" spc="-60" dirty="0">
                <a:latin typeface="+mj-lt"/>
                <a:cs typeface="Carlito"/>
              </a:rPr>
              <a:t> </a:t>
            </a:r>
            <a:r>
              <a:rPr lang="en-US" dirty="0">
                <a:latin typeface="+mj-lt"/>
                <a:cs typeface="Carlito"/>
              </a:rPr>
              <a:t>conjunctions</a:t>
            </a:r>
            <a:r>
              <a:rPr lang="en-US" spc="-65" dirty="0">
                <a:latin typeface="+mj-lt"/>
                <a:cs typeface="Carlito"/>
              </a:rPr>
              <a:t> </a:t>
            </a:r>
            <a:r>
              <a:rPr lang="en-US" dirty="0">
                <a:latin typeface="+mj-lt"/>
                <a:cs typeface="Carlito"/>
              </a:rPr>
              <a:t>come</a:t>
            </a:r>
            <a:r>
              <a:rPr lang="en-US" spc="-55" dirty="0">
                <a:latin typeface="+mj-lt"/>
                <a:cs typeface="Carlito"/>
              </a:rPr>
              <a:t> </a:t>
            </a:r>
            <a:r>
              <a:rPr lang="en-US" dirty="0">
                <a:latin typeface="+mj-lt"/>
                <a:cs typeface="Carlito"/>
              </a:rPr>
              <a:t>in</a:t>
            </a:r>
            <a:r>
              <a:rPr lang="en-US" spc="-65" dirty="0">
                <a:latin typeface="+mj-lt"/>
                <a:cs typeface="Carlito"/>
              </a:rPr>
              <a:t> </a:t>
            </a:r>
            <a:r>
              <a:rPr lang="en-US" dirty="0">
                <a:latin typeface="+mj-lt"/>
                <a:cs typeface="Carlito"/>
              </a:rPr>
              <a:t>pairs;</a:t>
            </a:r>
            <a:r>
              <a:rPr lang="en-US" spc="-60" dirty="0">
                <a:latin typeface="+mj-lt"/>
                <a:cs typeface="Carlito"/>
              </a:rPr>
              <a:t> </a:t>
            </a:r>
            <a:r>
              <a:rPr lang="en-US" dirty="0">
                <a:latin typeface="+mj-lt"/>
                <a:cs typeface="Carlito"/>
              </a:rPr>
              <a:t>they</a:t>
            </a:r>
            <a:r>
              <a:rPr lang="en-US" spc="-65" dirty="0">
                <a:latin typeface="+mj-lt"/>
                <a:cs typeface="Carlito"/>
              </a:rPr>
              <a:t> </a:t>
            </a:r>
            <a:r>
              <a:rPr lang="en-US" spc="-10" dirty="0">
                <a:latin typeface="+mj-lt"/>
                <a:cs typeface="Carlito"/>
              </a:rPr>
              <a:t>connect </a:t>
            </a:r>
            <a:r>
              <a:rPr lang="en-US" dirty="0">
                <a:latin typeface="+mj-lt"/>
                <a:cs typeface="Carlito"/>
              </a:rPr>
              <a:t>grammatically</a:t>
            </a:r>
            <a:r>
              <a:rPr lang="en-US" spc="-60" dirty="0">
                <a:latin typeface="+mj-lt"/>
                <a:cs typeface="Carlito"/>
              </a:rPr>
              <a:t> </a:t>
            </a:r>
            <a:r>
              <a:rPr lang="en-US" dirty="0">
                <a:latin typeface="+mj-lt"/>
                <a:cs typeface="Carlito"/>
              </a:rPr>
              <a:t>equal</a:t>
            </a:r>
            <a:r>
              <a:rPr lang="en-US" spc="-60" dirty="0">
                <a:latin typeface="+mj-lt"/>
                <a:cs typeface="Carlito"/>
              </a:rPr>
              <a:t> </a:t>
            </a:r>
            <a:r>
              <a:rPr lang="en-US" spc="-10" dirty="0">
                <a:latin typeface="+mj-lt"/>
                <a:cs typeface="Carlito"/>
              </a:rPr>
              <a:t>elements.</a:t>
            </a:r>
            <a:r>
              <a:rPr lang="en-US" dirty="0">
                <a:latin typeface="+mj-lt"/>
                <a:cs typeface="Carlito"/>
              </a:rPr>
              <a:t>	</a:t>
            </a:r>
          </a:p>
          <a:p>
            <a:pPr marL="0" indent="0">
              <a:buNone/>
            </a:pPr>
            <a:r>
              <a:rPr lang="en-US" dirty="0">
                <a:latin typeface="+mj-lt"/>
                <a:cs typeface="Carlito"/>
              </a:rPr>
              <a:t>either…</a:t>
            </a:r>
            <a:r>
              <a:rPr lang="en-US" spc="-80" dirty="0">
                <a:latin typeface="+mj-lt"/>
                <a:cs typeface="Carlito"/>
              </a:rPr>
              <a:t> </a:t>
            </a:r>
            <a:r>
              <a:rPr lang="en-US" spc="-45" dirty="0">
                <a:latin typeface="+mj-lt"/>
                <a:cs typeface="Carlito"/>
              </a:rPr>
              <a:t>or,</a:t>
            </a:r>
            <a:r>
              <a:rPr lang="en-US" spc="-85" dirty="0">
                <a:latin typeface="+mj-lt"/>
                <a:cs typeface="Carlito"/>
              </a:rPr>
              <a:t> </a:t>
            </a:r>
          </a:p>
          <a:p>
            <a:pPr marL="0" indent="0">
              <a:buNone/>
            </a:pPr>
            <a:r>
              <a:rPr lang="en-US" dirty="0">
                <a:latin typeface="+mj-lt"/>
                <a:cs typeface="Carlito"/>
              </a:rPr>
              <a:t>whether…</a:t>
            </a:r>
            <a:r>
              <a:rPr lang="en-US" spc="-80" dirty="0">
                <a:latin typeface="+mj-lt"/>
                <a:cs typeface="Carlito"/>
              </a:rPr>
              <a:t> </a:t>
            </a:r>
            <a:r>
              <a:rPr lang="en-US" spc="-45" dirty="0">
                <a:latin typeface="+mj-lt"/>
                <a:cs typeface="Carlito"/>
              </a:rPr>
              <a:t>or,</a:t>
            </a:r>
            <a:r>
              <a:rPr lang="en-US" spc="-80" dirty="0">
                <a:latin typeface="+mj-lt"/>
                <a:cs typeface="Carlito"/>
              </a:rPr>
              <a:t> </a:t>
            </a:r>
          </a:p>
          <a:p>
            <a:pPr marL="0" indent="0">
              <a:buNone/>
            </a:pPr>
            <a:r>
              <a:rPr lang="en-US" spc="-20" dirty="0">
                <a:latin typeface="+mj-lt"/>
                <a:cs typeface="Carlito"/>
              </a:rPr>
              <a:t>neither…nor,</a:t>
            </a:r>
            <a:r>
              <a:rPr lang="en-US" spc="-85" dirty="0">
                <a:latin typeface="+mj-lt"/>
                <a:cs typeface="Carlito"/>
              </a:rPr>
              <a:t> </a:t>
            </a:r>
          </a:p>
          <a:p>
            <a:pPr marL="0" indent="0">
              <a:buNone/>
            </a:pPr>
            <a:r>
              <a:rPr lang="en-US" spc="-10" dirty="0">
                <a:latin typeface="+mj-lt"/>
                <a:cs typeface="Carlito"/>
              </a:rPr>
              <a:t>both…and, </a:t>
            </a:r>
          </a:p>
          <a:p>
            <a:pPr marL="0" indent="0">
              <a:buNone/>
            </a:pPr>
            <a:r>
              <a:rPr lang="en-US" dirty="0">
                <a:latin typeface="+mj-lt"/>
                <a:cs typeface="Carlito"/>
              </a:rPr>
              <a:t>not…</a:t>
            </a:r>
            <a:r>
              <a:rPr lang="en-US" spc="-20" dirty="0">
                <a:latin typeface="+mj-lt"/>
                <a:cs typeface="Carlito"/>
              </a:rPr>
              <a:t> </a:t>
            </a:r>
            <a:r>
              <a:rPr lang="en-US" dirty="0">
                <a:latin typeface="+mj-lt"/>
                <a:cs typeface="Carlito"/>
              </a:rPr>
              <a:t>only</a:t>
            </a:r>
            <a:r>
              <a:rPr lang="en-US" spc="-25" dirty="0">
                <a:latin typeface="+mj-lt"/>
                <a:cs typeface="Carlito"/>
              </a:rPr>
              <a:t> </a:t>
            </a:r>
            <a:r>
              <a:rPr lang="en-US" dirty="0">
                <a:latin typeface="+mj-lt"/>
                <a:cs typeface="Carlito"/>
              </a:rPr>
              <a:t>but</a:t>
            </a:r>
            <a:r>
              <a:rPr lang="en-US" spc="-25" dirty="0">
                <a:latin typeface="+mj-lt"/>
                <a:cs typeface="Carlito"/>
              </a:rPr>
              <a:t> </a:t>
            </a:r>
            <a:r>
              <a:rPr lang="en-US" spc="-20" dirty="0">
                <a:latin typeface="+mj-lt"/>
                <a:cs typeface="Carlito"/>
              </a:rPr>
              <a:t>also</a:t>
            </a:r>
            <a:endParaRPr lang="en-US" dirty="0">
              <a:latin typeface="+mj-lt"/>
              <a:cs typeface="Carlito"/>
            </a:endParaRPr>
          </a:p>
          <a:p>
            <a:pPr marL="0" indent="0">
              <a:buNone/>
            </a:pPr>
            <a:endParaRPr lang="en-US" dirty="0"/>
          </a:p>
        </p:txBody>
      </p:sp>
    </p:spTree>
    <p:extLst>
      <p:ext uri="{BB962C8B-B14F-4D97-AF65-F5344CB8AC3E}">
        <p14:creationId xmlns:p14="http://schemas.microsoft.com/office/powerpoint/2010/main" val="368771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We could either hike up the mountain or swim in the lake this afternoon.</a:t>
            </a:r>
          </a:p>
          <a:p>
            <a:r>
              <a:rPr lang="en-US" dirty="0"/>
              <a:t>Whether you bike or drive to work, you’ll need to show your parking pass.</a:t>
            </a:r>
          </a:p>
          <a:p>
            <a:r>
              <a:rPr lang="en-US" dirty="0"/>
              <a:t>Not only did my friend buy me a Nintendo, but he also bought me a some games. </a:t>
            </a:r>
          </a:p>
        </p:txBody>
      </p:sp>
    </p:spTree>
    <p:extLst>
      <p:ext uri="{BB962C8B-B14F-4D97-AF65-F5344CB8AC3E}">
        <p14:creationId xmlns:p14="http://schemas.microsoft.com/office/powerpoint/2010/main" val="16568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23511"/>
            <a:ext cx="9601196" cy="1303867"/>
          </a:xfrm>
        </p:spPr>
        <p:txBody>
          <a:bodyPr>
            <a:normAutofit fontScale="90000"/>
          </a:bodyPr>
          <a:lstStyle/>
          <a:p>
            <a:r>
              <a:rPr lang="en-US" b="1" dirty="0"/>
              <a:t>Composing your message: Creating Effective Sentences</a:t>
            </a:r>
          </a:p>
        </p:txBody>
      </p:sp>
      <p:sp>
        <p:nvSpPr>
          <p:cNvPr id="3" name="Content Placeholder 2"/>
          <p:cNvSpPr>
            <a:spLocks noGrp="1"/>
          </p:cNvSpPr>
          <p:nvPr>
            <p:ph idx="1"/>
          </p:nvPr>
        </p:nvSpPr>
        <p:spPr/>
        <p:txBody>
          <a:bodyPr/>
          <a:lstStyle/>
          <a:p>
            <a:pPr marL="514350" indent="-514350">
              <a:buAutoNum type="alphaUcPeriod"/>
            </a:pPr>
            <a:r>
              <a:rPr lang="en-US" dirty="0"/>
              <a:t>A simple sentence has one main clause (a single subject and a single predicate), although it may be expanded by nouns and pronouns that serve as objects of the action and by modifying phrases.</a:t>
            </a:r>
          </a:p>
          <a:p>
            <a:pPr marL="0" indent="0">
              <a:buNone/>
            </a:pPr>
            <a:r>
              <a:rPr lang="en-US" b="1" dirty="0"/>
              <a:t>Examples: </a:t>
            </a:r>
          </a:p>
          <a:p>
            <a:pPr marL="0" indent="0">
              <a:buNone/>
            </a:pPr>
            <a:r>
              <a:rPr lang="en-US" dirty="0"/>
              <a:t>	Profit </a:t>
            </a:r>
            <a:r>
              <a:rPr lang="en-US" b="1" dirty="0"/>
              <a:t>increased</a:t>
            </a:r>
            <a:r>
              <a:rPr lang="en-US" dirty="0"/>
              <a:t> in the past year. </a:t>
            </a:r>
          </a:p>
          <a:p>
            <a:pPr marL="0" indent="0">
              <a:buNone/>
            </a:pPr>
            <a:r>
              <a:rPr lang="en-US" dirty="0"/>
              <a:t>	The majority of small businesses </a:t>
            </a:r>
            <a:r>
              <a:rPr lang="en-US" b="1" dirty="0"/>
              <a:t>go </a:t>
            </a:r>
            <a:r>
              <a:rPr lang="en-US" dirty="0"/>
              <a:t>broke within the first twenty-four 	months.</a:t>
            </a:r>
          </a:p>
        </p:txBody>
      </p:sp>
    </p:spTree>
    <p:extLst>
      <p:ext uri="{BB962C8B-B14F-4D97-AF65-F5344CB8AC3E}">
        <p14:creationId xmlns:p14="http://schemas.microsoft.com/office/powerpoint/2010/main" val="3562049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44"/>
            <a:ext cx="10515600" cy="454682"/>
          </a:xfrm>
        </p:spPr>
        <p:txBody>
          <a:bodyPr>
            <a:normAutofit fontScale="90000"/>
          </a:bodyPr>
          <a:lstStyle/>
          <a:p>
            <a:endParaRPr lang="en-US" dirty="0"/>
          </a:p>
        </p:txBody>
      </p:sp>
      <p:sp>
        <p:nvSpPr>
          <p:cNvPr id="3" name="Content Placeholder 2"/>
          <p:cNvSpPr>
            <a:spLocks noGrp="1"/>
          </p:cNvSpPr>
          <p:nvPr>
            <p:ph idx="1"/>
          </p:nvPr>
        </p:nvSpPr>
        <p:spPr>
          <a:xfrm>
            <a:off x="942391" y="1539551"/>
            <a:ext cx="10411409" cy="4637412"/>
          </a:xfrm>
        </p:spPr>
        <p:txBody>
          <a:bodyPr>
            <a:normAutofit/>
          </a:bodyPr>
          <a:lstStyle/>
          <a:p>
            <a:pPr marL="0" indent="0">
              <a:buNone/>
            </a:pPr>
            <a:r>
              <a:rPr lang="en-US" dirty="0"/>
              <a:t>B. </a:t>
            </a:r>
            <a:r>
              <a:rPr lang="en-US" b="1" dirty="0"/>
              <a:t>A compound sentence </a:t>
            </a:r>
            <a:r>
              <a:rPr lang="en-US" dirty="0"/>
              <a:t>has two main clauses that express two or more independent but related thoughts of equal importance, usually joined by </a:t>
            </a:r>
            <a:r>
              <a:rPr lang="en-US" b="1" i="1" dirty="0"/>
              <a:t>and</a:t>
            </a:r>
            <a:r>
              <a:rPr lang="en-US" b="1" dirty="0"/>
              <a:t>, </a:t>
            </a:r>
            <a:r>
              <a:rPr lang="en-US" b="1" i="1" dirty="0"/>
              <a:t>but</a:t>
            </a:r>
            <a:r>
              <a:rPr lang="en-US" dirty="0"/>
              <a:t>, or </a:t>
            </a:r>
            <a:r>
              <a:rPr lang="en-US" b="1" i="1" dirty="0" err="1"/>
              <a:t>or</a:t>
            </a:r>
            <a:r>
              <a:rPr lang="en-US" dirty="0"/>
              <a:t>. </a:t>
            </a:r>
          </a:p>
          <a:p>
            <a:pPr marL="0" indent="0">
              <a:buNone/>
            </a:pPr>
            <a:r>
              <a:rPr lang="en-US" dirty="0"/>
              <a:t>In effect, a compound sentence is a merger of two or more simple sentences (independent clauses) that are related. </a:t>
            </a:r>
          </a:p>
          <a:p>
            <a:pPr marL="0" indent="0">
              <a:buNone/>
            </a:pPr>
            <a:r>
              <a:rPr lang="en-US" dirty="0"/>
              <a:t>The independent clauses in a compound sentences are always separated by comma or by a semicolon (in which case the conjunction – and, but, or – is dropped).</a:t>
            </a:r>
          </a:p>
          <a:p>
            <a:pPr marL="0" indent="0">
              <a:buNone/>
            </a:pPr>
            <a:r>
              <a:rPr lang="en-US" b="1" dirty="0"/>
              <a:t>Examples:</a:t>
            </a:r>
          </a:p>
          <a:p>
            <a:pPr marL="0" indent="0">
              <a:buNone/>
            </a:pPr>
            <a:r>
              <a:rPr lang="en-US" dirty="0"/>
              <a:t>	Wage rates have declined by 5 percent, and employee turnover has been high. </a:t>
            </a:r>
          </a:p>
          <a:p>
            <a:pPr marL="0" indent="0">
              <a:buNone/>
            </a:pPr>
            <a:r>
              <a:rPr lang="en-US" dirty="0"/>
              <a:t>	We have paid our dues; we expect all the privileges listed in the contract.</a:t>
            </a:r>
          </a:p>
        </p:txBody>
      </p:sp>
    </p:spTree>
    <p:extLst>
      <p:ext uri="{BB962C8B-B14F-4D97-AF65-F5344CB8AC3E}">
        <p14:creationId xmlns:p14="http://schemas.microsoft.com/office/powerpoint/2010/main" val="87027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 </a:t>
            </a:r>
            <a:r>
              <a:rPr lang="en-US" b="1" dirty="0"/>
              <a:t>A complex sentence </a:t>
            </a:r>
            <a:r>
              <a:rPr lang="en-US" dirty="0"/>
              <a:t>expresses one main thought (the independent clause) and one or more subordinate, related thoughts (dependent clauses that cannot stand alone as valid sentences)</a:t>
            </a:r>
          </a:p>
          <a:p>
            <a:pPr marL="0" indent="0">
              <a:buNone/>
            </a:pPr>
            <a:r>
              <a:rPr lang="en-US" b="1" dirty="0"/>
              <a:t>Example:</a:t>
            </a:r>
          </a:p>
          <a:p>
            <a:pPr marL="0" indent="0">
              <a:buNone/>
            </a:pPr>
            <a:r>
              <a:rPr lang="en-US" dirty="0"/>
              <a:t>	</a:t>
            </a:r>
            <a:r>
              <a:rPr lang="en-US" b="1" dirty="0"/>
              <a:t>Although</a:t>
            </a:r>
            <a:r>
              <a:rPr lang="en-US" dirty="0"/>
              <a:t> you may question Gerald’s conclusions, you must admit that his 	research is thorough. </a:t>
            </a:r>
          </a:p>
        </p:txBody>
      </p:sp>
    </p:spTree>
    <p:extLst>
      <p:ext uri="{BB962C8B-B14F-4D97-AF65-F5344CB8AC3E}">
        <p14:creationId xmlns:p14="http://schemas.microsoft.com/office/powerpoint/2010/main" val="12182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r>
              <a:rPr lang="en-US" b="1" dirty="0"/>
              <a:t>A compound-complex sentence </a:t>
            </a:r>
            <a:r>
              <a:rPr lang="en-US" dirty="0"/>
              <a:t>has two main clauses, at least one of which contains a subordinate clause.</a:t>
            </a:r>
          </a:p>
          <a:p>
            <a:pPr marL="0" indent="0">
              <a:buNone/>
            </a:pPr>
            <a:r>
              <a:rPr lang="en-US" b="1" dirty="0"/>
              <a:t>Example: </a:t>
            </a:r>
          </a:p>
          <a:p>
            <a:pPr marL="0" indent="0">
              <a:buNone/>
            </a:pPr>
            <a:r>
              <a:rPr lang="en-US" dirty="0"/>
              <a:t>	Profits increased 35 percent in the past year, </a:t>
            </a:r>
            <a:r>
              <a:rPr lang="en-US" b="1" dirty="0"/>
              <a:t>although</a:t>
            </a:r>
            <a:r>
              <a:rPr lang="en-US" dirty="0"/>
              <a:t> the company faces 	long-term challenges, I agree that its short-term prospects look quite 	positive. </a:t>
            </a:r>
          </a:p>
        </p:txBody>
      </p:sp>
    </p:spTree>
    <p:extLst>
      <p:ext uri="{BB962C8B-B14F-4D97-AF65-F5344CB8AC3E}">
        <p14:creationId xmlns:p14="http://schemas.microsoft.com/office/powerpoint/2010/main" val="207533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marL="0" indent="0">
              <a:buNone/>
            </a:pPr>
            <a:r>
              <a:rPr lang="en-US" dirty="0"/>
              <a:t>Write two simple and two longer sentences using data from the following table.</a:t>
            </a:r>
          </a:p>
          <a:p>
            <a:pPr marL="0" indent="0">
              <a:buNone/>
            </a:pPr>
            <a:r>
              <a:rPr lang="en-US" dirty="0"/>
              <a:t> </a:t>
            </a:r>
            <a:r>
              <a:rPr lang="en-US" dirty="0" err="1"/>
              <a:t>Borchester</a:t>
            </a:r>
            <a:r>
              <a:rPr lang="en-US" dirty="0"/>
              <a:t> College: gender balance by faculty, 2016 (percentages)</a:t>
            </a:r>
          </a:p>
        </p:txBody>
      </p:sp>
      <p:graphicFrame>
        <p:nvGraphicFramePr>
          <p:cNvPr id="4" name="Table 3"/>
          <p:cNvGraphicFramePr>
            <a:graphicFrameLocks noGrp="1"/>
          </p:cNvGraphicFramePr>
          <p:nvPr>
            <p:extLst>
              <p:ext uri="{D42A27DB-BD31-4B8C-83A1-F6EECF244321}">
                <p14:modId xmlns:p14="http://schemas.microsoft.com/office/powerpoint/2010/main" val="1180133436"/>
              </p:ext>
            </p:extLst>
          </p:nvPr>
        </p:nvGraphicFramePr>
        <p:xfrm>
          <a:off x="1354083" y="3557459"/>
          <a:ext cx="9066924" cy="2445252"/>
        </p:xfrm>
        <a:graphic>
          <a:graphicData uri="http://schemas.openxmlformats.org/drawingml/2006/table">
            <a:tbl>
              <a:tblPr firstRow="1" bandRow="1">
                <a:tableStyleId>{5C22544A-7EE6-4342-B048-85BDC9FD1C3A}</a:tableStyleId>
              </a:tblPr>
              <a:tblGrid>
                <a:gridCol w="1511154">
                  <a:extLst>
                    <a:ext uri="{9D8B030D-6E8A-4147-A177-3AD203B41FA5}">
                      <a16:colId xmlns:a16="http://schemas.microsoft.com/office/drawing/2014/main" val="3947890440"/>
                    </a:ext>
                  </a:extLst>
                </a:gridCol>
                <a:gridCol w="1044611">
                  <a:extLst>
                    <a:ext uri="{9D8B030D-6E8A-4147-A177-3AD203B41FA5}">
                      <a16:colId xmlns:a16="http://schemas.microsoft.com/office/drawing/2014/main" val="462009103"/>
                    </a:ext>
                  </a:extLst>
                </a:gridCol>
                <a:gridCol w="1592318">
                  <a:extLst>
                    <a:ext uri="{9D8B030D-6E8A-4147-A177-3AD203B41FA5}">
                      <a16:colId xmlns:a16="http://schemas.microsoft.com/office/drawing/2014/main" val="471831293"/>
                    </a:ext>
                  </a:extLst>
                </a:gridCol>
                <a:gridCol w="1896533">
                  <a:extLst>
                    <a:ext uri="{9D8B030D-6E8A-4147-A177-3AD203B41FA5}">
                      <a16:colId xmlns:a16="http://schemas.microsoft.com/office/drawing/2014/main" val="2198814510"/>
                    </a:ext>
                  </a:extLst>
                </a:gridCol>
                <a:gridCol w="1511154">
                  <a:extLst>
                    <a:ext uri="{9D8B030D-6E8A-4147-A177-3AD203B41FA5}">
                      <a16:colId xmlns:a16="http://schemas.microsoft.com/office/drawing/2014/main" val="115141726"/>
                    </a:ext>
                  </a:extLst>
                </a:gridCol>
                <a:gridCol w="1511154">
                  <a:extLst>
                    <a:ext uri="{9D8B030D-6E8A-4147-A177-3AD203B41FA5}">
                      <a16:colId xmlns:a16="http://schemas.microsoft.com/office/drawing/2014/main" val="1775428714"/>
                    </a:ext>
                  </a:extLst>
                </a:gridCol>
              </a:tblGrid>
              <a:tr h="811146">
                <a:tc>
                  <a:txBody>
                    <a:bodyPr/>
                    <a:lstStyle/>
                    <a:p>
                      <a:endParaRPr lang="en-US" sz="2400" dirty="0"/>
                    </a:p>
                  </a:txBody>
                  <a:tcPr/>
                </a:tc>
                <a:tc>
                  <a:txBody>
                    <a:bodyPr/>
                    <a:lstStyle/>
                    <a:p>
                      <a:r>
                        <a:rPr lang="en-US" sz="2400" dirty="0"/>
                        <a:t>Law</a:t>
                      </a:r>
                    </a:p>
                  </a:txBody>
                  <a:tcPr/>
                </a:tc>
                <a:tc>
                  <a:txBody>
                    <a:bodyPr/>
                    <a:lstStyle/>
                    <a:p>
                      <a:r>
                        <a:rPr lang="en-US" sz="2400" dirty="0"/>
                        <a:t>Education</a:t>
                      </a:r>
                    </a:p>
                  </a:txBody>
                  <a:tcPr/>
                </a:tc>
                <a:tc>
                  <a:txBody>
                    <a:bodyPr/>
                    <a:lstStyle/>
                    <a:p>
                      <a:r>
                        <a:rPr lang="en-US" sz="2400" dirty="0"/>
                        <a:t>Engineering</a:t>
                      </a:r>
                    </a:p>
                  </a:txBody>
                  <a:tcPr/>
                </a:tc>
                <a:tc>
                  <a:txBody>
                    <a:bodyPr/>
                    <a:lstStyle/>
                    <a:p>
                      <a:r>
                        <a:rPr lang="en-US" sz="2400" dirty="0"/>
                        <a:t>Business</a:t>
                      </a:r>
                    </a:p>
                  </a:txBody>
                  <a:tcPr/>
                </a:tc>
                <a:tc>
                  <a:txBody>
                    <a:bodyPr/>
                    <a:lstStyle/>
                    <a:p>
                      <a:r>
                        <a:rPr lang="en-US" sz="2400" dirty="0"/>
                        <a:t>Computer sciences</a:t>
                      </a:r>
                    </a:p>
                  </a:txBody>
                  <a:tcPr/>
                </a:tc>
                <a:extLst>
                  <a:ext uri="{0D108BD9-81ED-4DB2-BD59-A6C34878D82A}">
                    <a16:rowId xmlns:a16="http://schemas.microsoft.com/office/drawing/2014/main" val="367075019"/>
                  </a:ext>
                </a:extLst>
              </a:tr>
              <a:tr h="811146">
                <a:tc>
                  <a:txBody>
                    <a:bodyPr/>
                    <a:lstStyle/>
                    <a:p>
                      <a:r>
                        <a:rPr lang="en-US" sz="2400" dirty="0"/>
                        <a:t>Male</a:t>
                      </a:r>
                    </a:p>
                  </a:txBody>
                  <a:tcPr/>
                </a:tc>
                <a:tc>
                  <a:txBody>
                    <a:bodyPr/>
                    <a:lstStyle/>
                    <a:p>
                      <a:r>
                        <a:rPr lang="en-US" sz="2400" dirty="0"/>
                        <a:t>43</a:t>
                      </a:r>
                    </a:p>
                  </a:txBody>
                  <a:tcPr/>
                </a:tc>
                <a:tc>
                  <a:txBody>
                    <a:bodyPr/>
                    <a:lstStyle/>
                    <a:p>
                      <a:r>
                        <a:rPr lang="en-US" sz="2400" dirty="0"/>
                        <a:t>22</a:t>
                      </a:r>
                    </a:p>
                  </a:txBody>
                  <a:tcPr/>
                </a:tc>
                <a:tc>
                  <a:txBody>
                    <a:bodyPr/>
                    <a:lstStyle/>
                    <a:p>
                      <a:r>
                        <a:rPr lang="en-US" sz="2400" dirty="0"/>
                        <a:t>81</a:t>
                      </a:r>
                    </a:p>
                  </a:txBody>
                  <a:tcPr/>
                </a:tc>
                <a:tc>
                  <a:txBody>
                    <a:bodyPr/>
                    <a:lstStyle/>
                    <a:p>
                      <a:r>
                        <a:rPr lang="en-US" sz="2400" dirty="0"/>
                        <a:t>41</a:t>
                      </a:r>
                    </a:p>
                  </a:txBody>
                  <a:tcPr/>
                </a:tc>
                <a:tc>
                  <a:txBody>
                    <a:bodyPr/>
                    <a:lstStyle/>
                    <a:p>
                      <a:r>
                        <a:rPr lang="en-US" sz="2400" dirty="0"/>
                        <a:t>65</a:t>
                      </a:r>
                    </a:p>
                  </a:txBody>
                  <a:tcPr/>
                </a:tc>
                <a:extLst>
                  <a:ext uri="{0D108BD9-81ED-4DB2-BD59-A6C34878D82A}">
                    <a16:rowId xmlns:a16="http://schemas.microsoft.com/office/drawing/2014/main" val="414032019"/>
                  </a:ext>
                </a:extLst>
              </a:tr>
              <a:tr h="811146">
                <a:tc>
                  <a:txBody>
                    <a:bodyPr/>
                    <a:lstStyle/>
                    <a:p>
                      <a:r>
                        <a:rPr lang="en-US" sz="2400" dirty="0"/>
                        <a:t>Female</a:t>
                      </a:r>
                    </a:p>
                  </a:txBody>
                  <a:tcPr/>
                </a:tc>
                <a:tc>
                  <a:txBody>
                    <a:bodyPr/>
                    <a:lstStyle/>
                    <a:p>
                      <a:r>
                        <a:rPr lang="en-US" sz="2400" dirty="0"/>
                        <a:t>57</a:t>
                      </a:r>
                    </a:p>
                  </a:txBody>
                  <a:tcPr/>
                </a:tc>
                <a:tc>
                  <a:txBody>
                    <a:bodyPr/>
                    <a:lstStyle/>
                    <a:p>
                      <a:r>
                        <a:rPr lang="en-US" sz="2400" dirty="0"/>
                        <a:t>78</a:t>
                      </a:r>
                    </a:p>
                  </a:txBody>
                  <a:tcPr/>
                </a:tc>
                <a:tc>
                  <a:txBody>
                    <a:bodyPr/>
                    <a:lstStyle/>
                    <a:p>
                      <a:r>
                        <a:rPr lang="en-US" sz="2400" dirty="0"/>
                        <a:t>19</a:t>
                      </a:r>
                    </a:p>
                  </a:txBody>
                  <a:tcPr/>
                </a:tc>
                <a:tc>
                  <a:txBody>
                    <a:bodyPr/>
                    <a:lstStyle/>
                    <a:p>
                      <a:r>
                        <a:rPr lang="en-US" sz="2400" dirty="0"/>
                        <a:t>59</a:t>
                      </a:r>
                    </a:p>
                  </a:txBody>
                  <a:tcPr/>
                </a:tc>
                <a:tc>
                  <a:txBody>
                    <a:bodyPr/>
                    <a:lstStyle/>
                    <a:p>
                      <a:r>
                        <a:rPr lang="en-US" sz="2400" dirty="0"/>
                        <a:t>35</a:t>
                      </a:r>
                    </a:p>
                  </a:txBody>
                  <a:tcPr/>
                </a:tc>
                <a:extLst>
                  <a:ext uri="{0D108BD9-81ED-4DB2-BD59-A6C34878D82A}">
                    <a16:rowId xmlns:a16="http://schemas.microsoft.com/office/drawing/2014/main" val="3623159272"/>
                  </a:ext>
                </a:extLst>
              </a:tr>
            </a:tbl>
          </a:graphicData>
        </a:graphic>
      </p:graphicFrame>
    </p:spTree>
    <p:extLst>
      <p:ext uri="{BB962C8B-B14F-4D97-AF65-F5344CB8AC3E}">
        <p14:creationId xmlns:p14="http://schemas.microsoft.com/office/powerpoint/2010/main" val="1639159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76" y="1186219"/>
            <a:ext cx="10515600" cy="530987"/>
          </a:xfrm>
        </p:spPr>
        <p:txBody>
          <a:bodyPr>
            <a:noAutofit/>
          </a:bodyPr>
          <a:lstStyle/>
          <a:p>
            <a:r>
              <a:rPr lang="en-US" sz="3600" dirty="0"/>
              <a:t>How Your Writing Will Change Looking to the future</a:t>
            </a:r>
          </a:p>
        </p:txBody>
      </p:sp>
      <p:sp>
        <p:nvSpPr>
          <p:cNvPr id="3" name="Content Placeholder 2"/>
          <p:cNvSpPr>
            <a:spLocks noGrp="1"/>
          </p:cNvSpPr>
          <p:nvPr>
            <p:ph idx="1"/>
          </p:nvPr>
        </p:nvSpPr>
        <p:spPr>
          <a:xfrm>
            <a:off x="1259632" y="2687216"/>
            <a:ext cx="9703837" cy="3489747"/>
          </a:xfrm>
        </p:spPr>
        <p:txBody>
          <a:bodyPr>
            <a:normAutofit/>
          </a:bodyPr>
          <a:lstStyle/>
          <a:p>
            <a:pPr marL="0" indent="0">
              <a:buNone/>
            </a:pPr>
            <a:r>
              <a:rPr lang="en-US" dirty="0"/>
              <a:t>3. There will be a shift from the five-paragraph essay to more sophisticated organizational structures. </a:t>
            </a:r>
          </a:p>
          <a:p>
            <a:pPr marL="0" indent="0">
              <a:buNone/>
            </a:pPr>
            <a:r>
              <a:rPr lang="en-US" dirty="0"/>
              <a:t>4. There will be a shift from thinking about revision as editing the language errors in a paper to thinking about it as improving an idea and then writing a new paper for that new idea. </a:t>
            </a:r>
          </a:p>
          <a:p>
            <a:pPr marL="0" indent="0">
              <a:buNone/>
            </a:pPr>
            <a:r>
              <a:rPr lang="en-US" dirty="0"/>
              <a:t>5. There will be a shift from writing about literature to writing about everything. </a:t>
            </a:r>
          </a:p>
        </p:txBody>
      </p:sp>
    </p:spTree>
    <p:extLst>
      <p:ext uri="{BB962C8B-B14F-4D97-AF65-F5344CB8AC3E}">
        <p14:creationId xmlns:p14="http://schemas.microsoft.com/office/powerpoint/2010/main" val="393591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 Writing in paragraphs</a:t>
            </a:r>
          </a:p>
        </p:txBody>
      </p:sp>
      <p:sp>
        <p:nvSpPr>
          <p:cNvPr id="3" name="Content Placeholder 2"/>
          <p:cNvSpPr>
            <a:spLocks noGrp="1"/>
          </p:cNvSpPr>
          <p:nvPr>
            <p:ph idx="1"/>
          </p:nvPr>
        </p:nvSpPr>
        <p:spPr/>
        <p:txBody>
          <a:bodyPr/>
          <a:lstStyle/>
          <a:p>
            <a:pPr marL="0" indent="0">
              <a:buNone/>
            </a:pPr>
            <a:r>
              <a:rPr lang="en-US" dirty="0"/>
              <a:t>What is a paragraph? </a:t>
            </a:r>
          </a:p>
          <a:p>
            <a:pPr marL="0" indent="0">
              <a:buNone/>
            </a:pPr>
            <a:r>
              <a:rPr lang="en-US" dirty="0"/>
              <a:t>Why are texts divided into paragraphs? </a:t>
            </a:r>
          </a:p>
          <a:p>
            <a:pPr marL="0" indent="0">
              <a:buNone/>
            </a:pPr>
            <a:r>
              <a:rPr lang="en-US" dirty="0"/>
              <a:t>How long are paragraphs? </a:t>
            </a:r>
          </a:p>
          <a:p>
            <a:pPr marL="0" indent="0">
              <a:buNone/>
            </a:pPr>
            <a:r>
              <a:rPr lang="en-US" dirty="0"/>
              <a:t>Do paragraphs have a standard structure?</a:t>
            </a:r>
          </a:p>
        </p:txBody>
      </p:sp>
    </p:spTree>
    <p:extLst>
      <p:ext uri="{BB962C8B-B14F-4D97-AF65-F5344CB8AC3E}">
        <p14:creationId xmlns:p14="http://schemas.microsoft.com/office/powerpoint/2010/main" val="3814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Paragraphs</a:t>
            </a:r>
          </a:p>
        </p:txBody>
      </p:sp>
      <p:sp>
        <p:nvSpPr>
          <p:cNvPr id="3" name="Content Placeholder 2"/>
          <p:cNvSpPr>
            <a:spLocks noGrp="1"/>
          </p:cNvSpPr>
          <p:nvPr>
            <p:ph idx="1"/>
          </p:nvPr>
        </p:nvSpPr>
        <p:spPr/>
        <p:txBody>
          <a:bodyPr>
            <a:normAutofit lnSpcReduction="10000"/>
          </a:bodyPr>
          <a:lstStyle/>
          <a:p>
            <a:pPr marL="0" indent="0">
              <a:buNone/>
            </a:pPr>
            <a:r>
              <a:rPr lang="en-US" dirty="0"/>
              <a:t>Paragraphs are the basic building blocks of academic writing. </a:t>
            </a:r>
          </a:p>
          <a:p>
            <a:pPr marL="0" indent="0">
              <a:buNone/>
            </a:pPr>
            <a:r>
              <a:rPr lang="en-US" dirty="0"/>
              <a:t>Well-structured paragraphs help the reader understand the topic more easily by dividing up the argument into convenient sections. </a:t>
            </a:r>
          </a:p>
          <a:p>
            <a:pPr marL="0" indent="0">
              <a:buNone/>
            </a:pPr>
            <a:r>
              <a:rPr lang="en-US" b="1" dirty="0"/>
              <a:t>We will learn:</a:t>
            </a:r>
          </a:p>
          <a:p>
            <a:r>
              <a:rPr lang="en-US" dirty="0"/>
              <a:t>the components of paragraphs </a:t>
            </a:r>
          </a:p>
          <a:p>
            <a:r>
              <a:rPr lang="en-US" dirty="0"/>
              <a:t>the way the components are linked together </a:t>
            </a:r>
          </a:p>
          <a:p>
            <a:r>
              <a:rPr lang="en-US" dirty="0"/>
              <a:t>the linkage between paragraphs in the overall text</a:t>
            </a:r>
          </a:p>
        </p:txBody>
      </p:sp>
    </p:spTree>
    <p:extLst>
      <p:ext uri="{BB962C8B-B14F-4D97-AF65-F5344CB8AC3E}">
        <p14:creationId xmlns:p14="http://schemas.microsoft.com/office/powerpoint/2010/main" val="413307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46939"/>
          </a:xfrm>
        </p:spPr>
        <p:txBody>
          <a:bodyPr>
            <a:normAutofit fontScale="90000"/>
          </a:bodyPr>
          <a:lstStyle/>
          <a:p>
            <a:endParaRPr lang="en-US" dirty="0"/>
          </a:p>
        </p:txBody>
      </p:sp>
      <p:sp>
        <p:nvSpPr>
          <p:cNvPr id="3" name="Content Placeholder 2"/>
          <p:cNvSpPr>
            <a:spLocks noGrp="1"/>
          </p:cNvSpPr>
          <p:nvPr>
            <p:ph idx="1"/>
          </p:nvPr>
        </p:nvSpPr>
        <p:spPr>
          <a:xfrm>
            <a:off x="1231641" y="737117"/>
            <a:ext cx="9862458" cy="5486401"/>
          </a:xfrm>
        </p:spPr>
        <p:txBody>
          <a:bodyPr>
            <a:normAutofit lnSpcReduction="10000"/>
          </a:bodyPr>
          <a:lstStyle/>
          <a:p>
            <a:pPr marL="514350" indent="-514350">
              <a:buAutoNum type="arabicPeriod"/>
            </a:pPr>
            <a:r>
              <a:rPr lang="en-US" b="1" dirty="0"/>
              <a:t>Paragraph structure </a:t>
            </a:r>
          </a:p>
          <a:p>
            <a:pPr marL="0" indent="0">
              <a:buNone/>
            </a:pPr>
            <a:r>
              <a:rPr lang="en-US" b="1" dirty="0"/>
              <a:t>Read the following paragraph and answer the questions.</a:t>
            </a:r>
          </a:p>
          <a:p>
            <a:pPr marL="0" indent="0">
              <a:buNone/>
            </a:pPr>
            <a:r>
              <a:rPr lang="en-US" dirty="0"/>
              <a:t>Spanish is one of the world’s leading languages. </a:t>
            </a:r>
            <a:r>
              <a:rPr lang="en-US" b="1" dirty="0"/>
              <a:t>It</a:t>
            </a:r>
            <a:r>
              <a:rPr lang="en-US" dirty="0"/>
              <a:t> is spoken by over 500 million people, mainly in Spain and Central and South America, as a first or second language. </a:t>
            </a:r>
          </a:p>
          <a:p>
            <a:pPr marL="0" indent="0">
              <a:buNone/>
            </a:pPr>
            <a:r>
              <a:rPr lang="en-US" b="1" dirty="0"/>
              <a:t>This</a:t>
            </a:r>
            <a:r>
              <a:rPr lang="en-US" dirty="0"/>
              <a:t> is a result of the growth of the Spanish colonies in Central and South America from the sixteenth century. </a:t>
            </a:r>
            <a:r>
              <a:rPr lang="en-US" b="1" dirty="0"/>
              <a:t>Increasingly</a:t>
            </a:r>
            <a:r>
              <a:rPr lang="en-US" dirty="0"/>
              <a:t>, Spanish is also widely used in North America, where Spanish language newspapers and radio stations are common. Spanish is a Romance language which evolved from Latin, </a:t>
            </a:r>
            <a:r>
              <a:rPr lang="en-US" b="1" dirty="0"/>
              <a:t>but</a:t>
            </a:r>
            <a:r>
              <a:rPr lang="en-US" dirty="0"/>
              <a:t> which also contains many words from Arabic, due to the historical Moorish presence in the Iberian peninsula. </a:t>
            </a:r>
          </a:p>
          <a:p>
            <a:pPr marL="514350" indent="-514350">
              <a:buAutoNum type="alphaLcParenR"/>
            </a:pPr>
            <a:r>
              <a:rPr lang="en-US" dirty="0"/>
              <a:t>What is the topic of this paragraph? </a:t>
            </a:r>
          </a:p>
          <a:p>
            <a:pPr marL="514350" indent="-514350">
              <a:buAutoNum type="alphaLcParenR"/>
            </a:pPr>
            <a:r>
              <a:rPr lang="en-US" dirty="0"/>
              <a:t>How are the sentences in the paragraph linked together?</a:t>
            </a:r>
          </a:p>
        </p:txBody>
      </p:sp>
    </p:spTree>
    <p:extLst>
      <p:ext uri="{BB962C8B-B14F-4D97-AF65-F5344CB8AC3E}">
        <p14:creationId xmlns:p14="http://schemas.microsoft.com/office/powerpoint/2010/main" val="7699886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19456"/>
          </a:xfrm>
        </p:spPr>
        <p:txBody>
          <a:bodyPr>
            <a:normAutofit fontScale="90000"/>
          </a:bodyPr>
          <a:lstStyle/>
          <a:p>
            <a:endParaRPr lang="en-US" dirty="0"/>
          </a:p>
        </p:txBody>
      </p:sp>
      <p:sp>
        <p:nvSpPr>
          <p:cNvPr id="3" name="Content Placeholder 2"/>
          <p:cNvSpPr>
            <a:spLocks noGrp="1"/>
          </p:cNvSpPr>
          <p:nvPr>
            <p:ph idx="1"/>
          </p:nvPr>
        </p:nvSpPr>
        <p:spPr>
          <a:xfrm>
            <a:off x="694944" y="420624"/>
            <a:ext cx="10658856" cy="6108192"/>
          </a:xfrm>
        </p:spPr>
        <p:txBody>
          <a:bodyPr/>
          <a:lstStyle/>
          <a:p>
            <a:pPr marL="0" indent="0">
              <a:buNone/>
            </a:pPr>
            <a:endParaRPr lang="en-US" b="1" dirty="0"/>
          </a:p>
          <a:p>
            <a:pPr marL="0" indent="0">
              <a:buNone/>
            </a:pPr>
            <a:r>
              <a:rPr lang="en-US" b="1" dirty="0"/>
              <a:t>1 Topic sentence: </a:t>
            </a:r>
            <a:r>
              <a:rPr lang="en-US" dirty="0"/>
              <a:t>Spanish is one of the world’s leading languages.</a:t>
            </a:r>
          </a:p>
          <a:p>
            <a:pPr marL="0" indent="0">
              <a:buNone/>
            </a:pPr>
            <a:r>
              <a:rPr lang="en-US" b="1" dirty="0"/>
              <a:t>2 Supporting information: </a:t>
            </a:r>
            <a:r>
              <a:rPr lang="en-US" dirty="0"/>
              <a:t>It is spoken by over 500 million people, mainly in Spain and Central and South America, as a first or second language.</a:t>
            </a:r>
          </a:p>
          <a:p>
            <a:pPr marL="0" indent="0">
              <a:buNone/>
            </a:pPr>
            <a:r>
              <a:rPr lang="en-US" b="1" dirty="0"/>
              <a:t>3 Reason: </a:t>
            </a:r>
            <a:r>
              <a:rPr lang="en-US" dirty="0"/>
              <a:t>This is a result of the growth of the Spanish colonies in Central and South America from the sixteenth century.</a:t>
            </a:r>
          </a:p>
          <a:p>
            <a:pPr marL="0" indent="0">
              <a:buNone/>
            </a:pPr>
            <a:r>
              <a:rPr lang="en-US" b="1" dirty="0"/>
              <a:t>4 Extra information 1: </a:t>
            </a:r>
            <a:r>
              <a:rPr lang="en-US" dirty="0"/>
              <a:t>Increasingly, Spanish is also widely used in North America, where Spanish language newspapers and radio stations are common.</a:t>
            </a:r>
          </a:p>
          <a:p>
            <a:pPr marL="0" indent="0">
              <a:buNone/>
            </a:pPr>
            <a:r>
              <a:rPr lang="en-US" b="1" dirty="0"/>
              <a:t>5 Extra information 2: </a:t>
            </a:r>
            <a:r>
              <a:rPr lang="en-US" dirty="0"/>
              <a:t>Spanish is a Romance language which evolved from Latin, but which also contains many words from Arabic, due to the historical Moorish presence in the Iberian peninsula.</a:t>
            </a:r>
          </a:p>
          <a:p>
            <a:pPr marL="0" indent="0">
              <a:buNone/>
            </a:pPr>
            <a:endParaRPr lang="en-US" dirty="0"/>
          </a:p>
        </p:txBody>
      </p:sp>
    </p:spTree>
    <p:extLst>
      <p:ext uri="{BB962C8B-B14F-4D97-AF65-F5344CB8AC3E}">
        <p14:creationId xmlns:p14="http://schemas.microsoft.com/office/powerpoint/2010/main" val="226960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33965"/>
          </a:xfrm>
        </p:spPr>
        <p:txBody>
          <a:bodyPr>
            <a:normAutofit fontScale="90000"/>
          </a:bodyPr>
          <a:lstStyle/>
          <a:p>
            <a:endParaRPr lang="en-US" dirty="0"/>
          </a:p>
        </p:txBody>
      </p:sp>
      <p:sp>
        <p:nvSpPr>
          <p:cNvPr id="3" name="Content Placeholder 2"/>
          <p:cNvSpPr>
            <a:spLocks noGrp="1"/>
          </p:cNvSpPr>
          <p:nvPr>
            <p:ph idx="1"/>
          </p:nvPr>
        </p:nvSpPr>
        <p:spPr>
          <a:xfrm>
            <a:off x="1017037" y="755780"/>
            <a:ext cx="9843796" cy="5122506"/>
          </a:xfrm>
        </p:spPr>
        <p:txBody>
          <a:bodyPr>
            <a:normAutofit/>
          </a:bodyPr>
          <a:lstStyle/>
          <a:p>
            <a:pPr marL="0" indent="0">
              <a:buNone/>
            </a:pPr>
            <a:r>
              <a:rPr lang="en-US" dirty="0"/>
              <a:t>The sentences in the following paragraph on the topic of home ownership have been mixed up. Put them in the right order. </a:t>
            </a:r>
          </a:p>
          <a:p>
            <a:pPr marL="571500" indent="-571500">
              <a:buAutoNum type="romanUcPeriod"/>
            </a:pPr>
            <a:r>
              <a:rPr lang="en-US" dirty="0"/>
              <a:t>The reasons for this variation appear to be more cultural and historical than economic, since high rates are found in both rich and poorer countries. </a:t>
            </a:r>
          </a:p>
          <a:p>
            <a:pPr marL="571500" indent="-571500">
              <a:buAutoNum type="romanUcPeriod"/>
            </a:pPr>
            <a:r>
              <a:rPr lang="en-US" dirty="0"/>
              <a:t>There appears to be no conclusive link between national prosperity and the number of home owners. </a:t>
            </a:r>
          </a:p>
          <a:p>
            <a:pPr marL="571500" indent="-571500">
              <a:buAutoNum type="romanUcPeriod"/>
            </a:pPr>
            <a:r>
              <a:rPr lang="en-US" dirty="0"/>
              <a:t>Both the US and Britain have similar rates of about 65%. </a:t>
            </a:r>
          </a:p>
          <a:p>
            <a:pPr marL="571500" indent="-571500">
              <a:buAutoNum type="romanUcPeriod"/>
            </a:pPr>
            <a:r>
              <a:rPr lang="en-US" dirty="0"/>
              <a:t>The rate of home ownership varies widely across the developed world. </a:t>
            </a:r>
          </a:p>
          <a:p>
            <a:pPr marL="571500" indent="-571500">
              <a:buAutoNum type="romanUcPeriod"/>
            </a:pPr>
            <a:r>
              <a:rPr lang="en-US" dirty="0"/>
              <a:t>Germany, for instance, has one of the lowest rates, at 52%, while in Spain it is much higher, 78%.</a:t>
            </a:r>
          </a:p>
          <a:p>
            <a:pPr marL="0" indent="0">
              <a:buNone/>
            </a:pPr>
            <a:r>
              <a:rPr lang="en-US" b="1" i="1" dirty="0"/>
              <a:t>1. Topic sentence	2. Example 1	3. Example 2       4. Reason     5.Summary</a:t>
            </a:r>
          </a:p>
        </p:txBody>
      </p:sp>
    </p:spTree>
    <p:extLst>
      <p:ext uri="{BB962C8B-B14F-4D97-AF65-F5344CB8AC3E}">
        <p14:creationId xmlns:p14="http://schemas.microsoft.com/office/powerpoint/2010/main" val="253973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323"/>
          </a:xfrm>
        </p:spPr>
        <p:txBody>
          <a:bodyPr>
            <a:normAutofit fontScale="90000"/>
          </a:bodyPr>
          <a:lstStyle/>
          <a:p>
            <a:endParaRPr lang="en-US" dirty="0"/>
          </a:p>
        </p:txBody>
      </p:sp>
      <p:sp>
        <p:nvSpPr>
          <p:cNvPr id="3" name="Content Placeholder 2"/>
          <p:cNvSpPr>
            <a:spLocks noGrp="1"/>
          </p:cNvSpPr>
          <p:nvPr>
            <p:ph idx="1"/>
          </p:nvPr>
        </p:nvSpPr>
        <p:spPr>
          <a:xfrm>
            <a:off x="677917" y="1539551"/>
            <a:ext cx="10675883" cy="4338736"/>
          </a:xfrm>
        </p:spPr>
        <p:txBody>
          <a:bodyPr>
            <a:normAutofit/>
          </a:bodyPr>
          <a:lstStyle/>
          <a:p>
            <a:pPr marL="514350" indent="-514350">
              <a:buAutoNum type="arabicPeriod"/>
            </a:pPr>
            <a:r>
              <a:rPr lang="en-US" b="1" dirty="0"/>
              <a:t>Topic sentence: </a:t>
            </a:r>
            <a:r>
              <a:rPr lang="en-US" dirty="0"/>
              <a:t>The rate of home ownership varies widely across the developed world. </a:t>
            </a:r>
            <a:r>
              <a:rPr lang="en-US" b="1" dirty="0">
                <a:solidFill>
                  <a:srgbClr val="00B0F0"/>
                </a:solidFill>
              </a:rPr>
              <a:t>(IV)</a:t>
            </a:r>
          </a:p>
          <a:p>
            <a:pPr marL="514350" indent="-514350">
              <a:buAutoNum type="arabicPeriod"/>
            </a:pPr>
            <a:r>
              <a:rPr lang="en-US" b="1" dirty="0"/>
              <a:t>Example 1: </a:t>
            </a:r>
            <a:r>
              <a:rPr lang="en-US" dirty="0"/>
              <a:t>Germany, for instance, has one of the lowest rates, at 52%, while in Spain it is much higher, 78%. </a:t>
            </a:r>
            <a:r>
              <a:rPr lang="en-US" b="1" dirty="0">
                <a:solidFill>
                  <a:srgbClr val="00B0F0"/>
                </a:solidFill>
              </a:rPr>
              <a:t>(V)</a:t>
            </a:r>
          </a:p>
          <a:p>
            <a:pPr marL="514350" indent="-514350">
              <a:buAutoNum type="arabicPeriod"/>
            </a:pPr>
            <a:r>
              <a:rPr lang="en-US" b="1" dirty="0"/>
              <a:t>Example 2: </a:t>
            </a:r>
            <a:r>
              <a:rPr lang="en-US" dirty="0"/>
              <a:t>Both the US and Britain have similar rates of about 65%. </a:t>
            </a:r>
            <a:r>
              <a:rPr lang="en-US" b="1" dirty="0">
                <a:solidFill>
                  <a:srgbClr val="00B0F0"/>
                </a:solidFill>
              </a:rPr>
              <a:t>(III)</a:t>
            </a:r>
          </a:p>
          <a:p>
            <a:pPr marL="514350" indent="-514350">
              <a:buAutoNum type="arabicPeriod"/>
            </a:pPr>
            <a:r>
              <a:rPr lang="en-US" b="1" dirty="0"/>
              <a:t>Reason: </a:t>
            </a:r>
            <a:r>
              <a:rPr lang="en-US" dirty="0"/>
              <a:t>The reasons for this variation appear to be more cultural and historical than economic, since high rates are found in both rich and poorer countries. </a:t>
            </a:r>
            <a:r>
              <a:rPr lang="en-US" b="1" dirty="0">
                <a:solidFill>
                  <a:srgbClr val="00B0F0"/>
                </a:solidFill>
              </a:rPr>
              <a:t>(I)</a:t>
            </a:r>
          </a:p>
          <a:p>
            <a:pPr marL="514350" indent="-514350">
              <a:buAutoNum type="arabicPeriod"/>
            </a:pPr>
            <a:r>
              <a:rPr lang="en-US" b="1" dirty="0"/>
              <a:t>Summary: </a:t>
            </a:r>
            <a:r>
              <a:rPr lang="en-US" dirty="0"/>
              <a:t>There appears to be no conclusive link between national prosperity and the number of home owners</a:t>
            </a:r>
            <a:r>
              <a:rPr lang="en-US" b="1" dirty="0">
                <a:solidFill>
                  <a:srgbClr val="00B0F0"/>
                </a:solidFill>
              </a:rPr>
              <a:t>. (II)</a:t>
            </a:r>
          </a:p>
          <a:p>
            <a:pPr marL="0" indent="0">
              <a:buNone/>
            </a:pPr>
            <a:endParaRPr lang="en-US" dirty="0"/>
          </a:p>
        </p:txBody>
      </p:sp>
    </p:spTree>
    <p:extLst>
      <p:ext uri="{BB962C8B-B14F-4D97-AF65-F5344CB8AC3E}">
        <p14:creationId xmlns:p14="http://schemas.microsoft.com/office/powerpoint/2010/main" val="13511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Introducing paragraphs and linking them together</a:t>
            </a:r>
          </a:p>
          <a:p>
            <a:pPr marL="0" indent="0">
              <a:buNone/>
            </a:pPr>
            <a:r>
              <a:rPr lang="en-US" b="1" dirty="0"/>
              <a:t>In order to begin a new topic you may use phrases such as: </a:t>
            </a:r>
          </a:p>
          <a:p>
            <a:pPr marL="0" indent="0">
              <a:buNone/>
            </a:pPr>
            <a:r>
              <a:rPr lang="en-US" dirty="0"/>
              <a:t>Turning to the issue of child </a:t>
            </a:r>
            <a:r>
              <a:rPr lang="en-US" dirty="0" err="1"/>
              <a:t>labour</a:t>
            </a:r>
            <a:r>
              <a:rPr lang="en-US" dirty="0"/>
              <a:t> . . . </a:t>
            </a:r>
          </a:p>
          <a:p>
            <a:pPr marL="0" indent="0">
              <a:buNone/>
            </a:pPr>
            <a:r>
              <a:rPr lang="en-US" dirty="0"/>
              <a:t>Rates of infection must also be examined . . . . </a:t>
            </a:r>
          </a:p>
          <a:p>
            <a:pPr marL="0" indent="0">
              <a:buNone/>
            </a:pPr>
            <a:r>
              <a:rPr lang="en-US" dirty="0"/>
              <a:t>Inflation is another area for consideration . . . </a:t>
            </a:r>
          </a:p>
        </p:txBody>
      </p:sp>
    </p:spTree>
    <p:extLst>
      <p:ext uri="{BB962C8B-B14F-4D97-AF65-F5344CB8AC3E}">
        <p14:creationId xmlns:p14="http://schemas.microsoft.com/office/powerpoint/2010/main" val="228609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Paragraphs can also be introduced with adverbs: </a:t>
            </a:r>
          </a:p>
          <a:p>
            <a:pPr marL="0" indent="0">
              <a:buNone/>
            </a:pPr>
            <a:r>
              <a:rPr lang="en-US" dirty="0"/>
              <a:t>Traditionally, few examples were . . . </a:t>
            </a:r>
          </a:p>
          <a:p>
            <a:pPr marL="0" indent="0">
              <a:buNone/>
            </a:pPr>
            <a:r>
              <a:rPr lang="en-US" dirty="0"/>
              <a:t>Finally, the performance of . . . </a:t>
            </a:r>
          </a:p>
          <a:p>
            <a:pPr marL="0" indent="0">
              <a:buNone/>
            </a:pPr>
            <a:r>
              <a:rPr lang="en-US" dirty="0"/>
              <a:t>Currently, there is little evidence of . . . </a:t>
            </a:r>
          </a:p>
          <a:p>
            <a:pPr marL="0" indent="0">
              <a:buNone/>
            </a:pPr>
            <a:r>
              <a:rPr lang="en-US" dirty="0"/>
              <a:t>Originally, most families were . . .</a:t>
            </a:r>
          </a:p>
          <a:p>
            <a:pPr marL="0" indent="0">
              <a:buNone/>
            </a:pPr>
            <a:endParaRPr lang="en-US" dirty="0"/>
          </a:p>
        </p:txBody>
      </p:sp>
    </p:spTree>
    <p:extLst>
      <p:ext uri="{BB962C8B-B14F-4D97-AF65-F5344CB8AC3E}">
        <p14:creationId xmlns:p14="http://schemas.microsoft.com/office/powerpoint/2010/main" val="423052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1 Introduction components </a:t>
            </a:r>
          </a:p>
          <a:p>
            <a:pPr marL="0" indent="0">
              <a:buNone/>
            </a:pPr>
            <a:r>
              <a:rPr lang="en-US" dirty="0"/>
              <a:t>Introductions are usually no more than about 10% of the total length of an assignment. Therefore in a 2,000-word essay the introduction would be approximately 200 words.</a:t>
            </a:r>
          </a:p>
        </p:txBody>
      </p:sp>
    </p:spTree>
    <p:extLst>
      <p:ext uri="{BB962C8B-B14F-4D97-AF65-F5344CB8AC3E}">
        <p14:creationId xmlns:p14="http://schemas.microsoft.com/office/powerpoint/2010/main" val="1475310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4323"/>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6874238"/>
              </p:ext>
            </p:extLst>
          </p:nvPr>
        </p:nvGraphicFramePr>
        <p:xfrm>
          <a:off x="680546" y="1642753"/>
          <a:ext cx="10515600" cy="4572000"/>
        </p:xfrm>
        <a:graphic>
          <a:graphicData uri="http://schemas.openxmlformats.org/drawingml/2006/table">
            <a:tbl>
              <a:tblPr firstRow="1" bandRow="1">
                <a:tableStyleId>{5C22544A-7EE6-4342-B048-85BDC9FD1C3A}</a:tableStyleId>
              </a:tblPr>
              <a:tblGrid>
                <a:gridCol w="9598572">
                  <a:extLst>
                    <a:ext uri="{9D8B030D-6E8A-4147-A177-3AD203B41FA5}">
                      <a16:colId xmlns:a16="http://schemas.microsoft.com/office/drawing/2014/main" val="27453568"/>
                    </a:ext>
                  </a:extLst>
                </a:gridCol>
                <a:gridCol w="917028">
                  <a:extLst>
                    <a:ext uri="{9D8B030D-6E8A-4147-A177-3AD203B41FA5}">
                      <a16:colId xmlns:a16="http://schemas.microsoft.com/office/drawing/2014/main" val="3243657104"/>
                    </a:ext>
                  </a:extLst>
                </a:gridCol>
              </a:tblGrid>
              <a:tr h="370840">
                <a:tc>
                  <a:txBody>
                    <a:bodyPr/>
                    <a:lstStyle/>
                    <a:p>
                      <a:r>
                        <a:rPr lang="en-US" sz="2400" dirty="0"/>
                        <a:t>Components</a:t>
                      </a:r>
                    </a:p>
                  </a:txBody>
                  <a:tcPr/>
                </a:tc>
                <a:tc>
                  <a:txBody>
                    <a:bodyPr/>
                    <a:lstStyle/>
                    <a:p>
                      <a:r>
                        <a:rPr lang="en-US" sz="2400" dirty="0"/>
                        <a:t>Y/N</a:t>
                      </a:r>
                    </a:p>
                  </a:txBody>
                  <a:tcPr/>
                </a:tc>
                <a:extLst>
                  <a:ext uri="{0D108BD9-81ED-4DB2-BD59-A6C34878D82A}">
                    <a16:rowId xmlns:a16="http://schemas.microsoft.com/office/drawing/2014/main" val="1108075164"/>
                  </a:ext>
                </a:extLst>
              </a:tr>
              <a:tr h="370840">
                <a:tc>
                  <a:txBody>
                    <a:bodyPr/>
                    <a:lstStyle/>
                    <a:p>
                      <a:r>
                        <a:rPr lang="en-US" sz="2400" dirty="0" err="1"/>
                        <a:t>i</a:t>
                      </a:r>
                      <a:r>
                        <a:rPr lang="en-US" sz="2400" dirty="0"/>
                        <a:t>) A definition of any unfamiliar terms in the title</a:t>
                      </a:r>
                    </a:p>
                  </a:txBody>
                  <a:tcPr/>
                </a:tc>
                <a:tc>
                  <a:txBody>
                    <a:bodyPr/>
                    <a:lstStyle/>
                    <a:p>
                      <a:endParaRPr lang="en-US" sz="2400"/>
                    </a:p>
                  </a:txBody>
                  <a:tcPr/>
                </a:tc>
                <a:extLst>
                  <a:ext uri="{0D108BD9-81ED-4DB2-BD59-A6C34878D82A}">
                    <a16:rowId xmlns:a16="http://schemas.microsoft.com/office/drawing/2014/main" val="1007146709"/>
                  </a:ext>
                </a:extLst>
              </a:tr>
              <a:tr h="370840">
                <a:tc>
                  <a:txBody>
                    <a:bodyPr/>
                    <a:lstStyle/>
                    <a:p>
                      <a:r>
                        <a:rPr lang="en-US" sz="2400" dirty="0"/>
                        <a:t>ii) Your personal opinions on the subject of the essay</a:t>
                      </a:r>
                    </a:p>
                  </a:txBody>
                  <a:tcPr/>
                </a:tc>
                <a:tc>
                  <a:txBody>
                    <a:bodyPr/>
                    <a:lstStyle/>
                    <a:p>
                      <a:endParaRPr lang="en-US" sz="2400"/>
                    </a:p>
                  </a:txBody>
                  <a:tcPr/>
                </a:tc>
                <a:extLst>
                  <a:ext uri="{0D108BD9-81ED-4DB2-BD59-A6C34878D82A}">
                    <a16:rowId xmlns:a16="http://schemas.microsoft.com/office/drawing/2014/main" val="1197853440"/>
                  </a:ext>
                </a:extLst>
              </a:tr>
              <a:tr h="370840">
                <a:tc>
                  <a:txBody>
                    <a:bodyPr/>
                    <a:lstStyle/>
                    <a:p>
                      <a:r>
                        <a:rPr lang="en-US" sz="2400" dirty="0"/>
                        <a:t>iii) Mention of some sources you have read on the topic</a:t>
                      </a:r>
                    </a:p>
                  </a:txBody>
                  <a:tcPr/>
                </a:tc>
                <a:tc>
                  <a:txBody>
                    <a:bodyPr/>
                    <a:lstStyle/>
                    <a:p>
                      <a:endParaRPr lang="en-US" sz="2400"/>
                    </a:p>
                  </a:txBody>
                  <a:tcPr/>
                </a:tc>
                <a:extLst>
                  <a:ext uri="{0D108BD9-81ED-4DB2-BD59-A6C34878D82A}">
                    <a16:rowId xmlns:a16="http://schemas.microsoft.com/office/drawing/2014/main" val="2415979983"/>
                  </a:ext>
                </a:extLst>
              </a:tr>
              <a:tr h="370840">
                <a:tc>
                  <a:txBody>
                    <a:bodyPr/>
                    <a:lstStyle/>
                    <a:p>
                      <a:r>
                        <a:rPr lang="en-US" sz="2400" dirty="0"/>
                        <a:t>v) A suitable quotation from a famous authority</a:t>
                      </a:r>
                    </a:p>
                  </a:txBody>
                  <a:tcPr/>
                </a:tc>
                <a:tc>
                  <a:txBody>
                    <a:bodyPr/>
                    <a:lstStyle/>
                    <a:p>
                      <a:endParaRPr lang="en-US" sz="2400"/>
                    </a:p>
                  </a:txBody>
                  <a:tcPr/>
                </a:tc>
                <a:extLst>
                  <a:ext uri="{0D108BD9-81ED-4DB2-BD59-A6C34878D82A}">
                    <a16:rowId xmlns:a16="http://schemas.microsoft.com/office/drawing/2014/main" val="1860916677"/>
                  </a:ext>
                </a:extLst>
              </a:tr>
              <a:tr h="370840">
                <a:tc>
                  <a:txBody>
                    <a:bodyPr/>
                    <a:lstStyle/>
                    <a:p>
                      <a:r>
                        <a:rPr lang="en-US" sz="2400" dirty="0"/>
                        <a:t>vi) Your aim or purpose in writing</a:t>
                      </a:r>
                    </a:p>
                  </a:txBody>
                  <a:tcPr/>
                </a:tc>
                <a:tc>
                  <a:txBody>
                    <a:bodyPr/>
                    <a:lstStyle/>
                    <a:p>
                      <a:endParaRPr lang="en-US" sz="2400"/>
                    </a:p>
                  </a:txBody>
                  <a:tcPr/>
                </a:tc>
                <a:extLst>
                  <a:ext uri="{0D108BD9-81ED-4DB2-BD59-A6C34878D82A}">
                    <a16:rowId xmlns:a16="http://schemas.microsoft.com/office/drawing/2014/main" val="3747669506"/>
                  </a:ext>
                </a:extLst>
              </a:tr>
              <a:tr h="370840">
                <a:tc>
                  <a:txBody>
                    <a:bodyPr/>
                    <a:lstStyle/>
                    <a:p>
                      <a:r>
                        <a:rPr lang="en-US" sz="2400" dirty="0"/>
                        <a:t>vii) The method you adopt to answer the question</a:t>
                      </a:r>
                    </a:p>
                  </a:txBody>
                  <a:tcPr/>
                </a:tc>
                <a:tc>
                  <a:txBody>
                    <a:bodyPr/>
                    <a:lstStyle/>
                    <a:p>
                      <a:endParaRPr lang="en-US" sz="2400"/>
                    </a:p>
                  </a:txBody>
                  <a:tcPr/>
                </a:tc>
                <a:extLst>
                  <a:ext uri="{0D108BD9-81ED-4DB2-BD59-A6C34878D82A}">
                    <a16:rowId xmlns:a16="http://schemas.microsoft.com/office/drawing/2014/main" val="1063258389"/>
                  </a:ext>
                </a:extLst>
              </a:tr>
              <a:tr h="370840">
                <a:tc>
                  <a:txBody>
                    <a:bodyPr/>
                    <a:lstStyle/>
                    <a:p>
                      <a:r>
                        <a:rPr lang="en-US" sz="2400" dirty="0"/>
                        <a:t>viii) Some background or context of the topic</a:t>
                      </a:r>
                    </a:p>
                  </a:txBody>
                  <a:tcPr/>
                </a:tc>
                <a:tc>
                  <a:txBody>
                    <a:bodyPr/>
                    <a:lstStyle/>
                    <a:p>
                      <a:endParaRPr lang="en-US" sz="2400" dirty="0"/>
                    </a:p>
                  </a:txBody>
                  <a:tcPr/>
                </a:tc>
                <a:extLst>
                  <a:ext uri="{0D108BD9-81ED-4DB2-BD59-A6C34878D82A}">
                    <a16:rowId xmlns:a16="http://schemas.microsoft.com/office/drawing/2014/main" val="2088379703"/>
                  </a:ext>
                </a:extLst>
              </a:tr>
              <a:tr h="370840">
                <a:tc>
                  <a:txBody>
                    <a:bodyPr/>
                    <a:lstStyle/>
                    <a:p>
                      <a:r>
                        <a:rPr lang="en-US" sz="2400" dirty="0"/>
                        <a:t>ix) Any limitations you set yourself</a:t>
                      </a:r>
                    </a:p>
                  </a:txBody>
                  <a:tcPr/>
                </a:tc>
                <a:tc>
                  <a:txBody>
                    <a:bodyPr/>
                    <a:lstStyle/>
                    <a:p>
                      <a:endParaRPr lang="en-US" sz="2400" dirty="0"/>
                    </a:p>
                  </a:txBody>
                  <a:tcPr/>
                </a:tc>
                <a:extLst>
                  <a:ext uri="{0D108BD9-81ED-4DB2-BD59-A6C34878D82A}">
                    <a16:rowId xmlns:a16="http://schemas.microsoft.com/office/drawing/2014/main" val="627800475"/>
                  </a:ext>
                </a:extLst>
              </a:tr>
              <a:tr h="370840">
                <a:tc>
                  <a:txBody>
                    <a:bodyPr/>
                    <a:lstStyle/>
                    <a:p>
                      <a:r>
                        <a:rPr lang="en-US" sz="2400" dirty="0"/>
                        <a:t>x) An outline of the main body</a:t>
                      </a:r>
                    </a:p>
                  </a:txBody>
                  <a:tcPr/>
                </a:tc>
                <a:tc>
                  <a:txBody>
                    <a:bodyPr/>
                    <a:lstStyle/>
                    <a:p>
                      <a:endParaRPr lang="en-US" sz="2400" dirty="0"/>
                    </a:p>
                  </a:txBody>
                  <a:tcPr/>
                </a:tc>
                <a:extLst>
                  <a:ext uri="{0D108BD9-81ED-4DB2-BD59-A6C34878D82A}">
                    <a16:rowId xmlns:a16="http://schemas.microsoft.com/office/drawing/2014/main" val="1440770769"/>
                  </a:ext>
                </a:extLst>
              </a:tr>
            </a:tbl>
          </a:graphicData>
        </a:graphic>
      </p:graphicFrame>
      <p:sp>
        <p:nvSpPr>
          <p:cNvPr id="5" name="Rectangle 4"/>
          <p:cNvSpPr/>
          <p:nvPr/>
        </p:nvSpPr>
        <p:spPr>
          <a:xfrm>
            <a:off x="838200" y="688646"/>
            <a:ext cx="10657489" cy="954107"/>
          </a:xfrm>
          <a:prstGeom prst="rect">
            <a:avLst/>
          </a:prstGeom>
        </p:spPr>
        <p:txBody>
          <a:bodyPr wrap="square">
            <a:spAutoFit/>
          </a:bodyPr>
          <a:lstStyle/>
          <a:p>
            <a:r>
              <a:rPr lang="en-US" sz="2800" dirty="0"/>
              <a:t>What components are normally found in an essay introduction? Choose from the following list</a:t>
            </a:r>
            <a:r>
              <a:rPr lang="en-US" dirty="0"/>
              <a:t>.</a:t>
            </a:r>
          </a:p>
        </p:txBody>
      </p:sp>
    </p:spTree>
    <p:extLst>
      <p:ext uri="{BB962C8B-B14F-4D97-AF65-F5344CB8AC3E}">
        <p14:creationId xmlns:p14="http://schemas.microsoft.com/office/powerpoint/2010/main" val="1573907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0206"/>
            <a:ext cx="9601196" cy="1303867"/>
          </a:xfrm>
        </p:spPr>
        <p:txBody>
          <a:bodyPr/>
          <a:lstStyle/>
          <a:p>
            <a:r>
              <a:rPr lang="en-US" dirty="0"/>
              <a:t>Academic Writing’s Requirements</a:t>
            </a:r>
          </a:p>
        </p:txBody>
      </p:sp>
      <p:sp>
        <p:nvSpPr>
          <p:cNvPr id="3" name="Content Placeholder 2"/>
          <p:cNvSpPr>
            <a:spLocks noGrp="1"/>
          </p:cNvSpPr>
          <p:nvPr>
            <p:ph idx="1"/>
          </p:nvPr>
        </p:nvSpPr>
        <p:spPr>
          <a:xfrm>
            <a:off x="1295401" y="2034073"/>
            <a:ext cx="9601196" cy="4161454"/>
          </a:xfrm>
        </p:spPr>
        <p:txBody>
          <a:bodyPr>
            <a:noAutofit/>
          </a:bodyPr>
          <a:lstStyle/>
          <a:p>
            <a:r>
              <a:rPr lang="en-US" dirty="0"/>
              <a:t>summarizing, paraphrasing, quoting;</a:t>
            </a:r>
          </a:p>
          <a:p>
            <a:r>
              <a:rPr lang="en-US" dirty="0"/>
              <a:t>synthesizing (literature review);</a:t>
            </a:r>
          </a:p>
          <a:p>
            <a:r>
              <a:rPr lang="en-US" dirty="0"/>
              <a:t>writing critically and reflectively;</a:t>
            </a:r>
          </a:p>
          <a:p>
            <a:r>
              <a:rPr lang="en-US" dirty="0"/>
              <a:t>organizing text effectively;</a:t>
            </a:r>
          </a:p>
          <a:p>
            <a:r>
              <a:rPr lang="en-US" dirty="0"/>
              <a:t>using clear, accurate and concise English;</a:t>
            </a:r>
          </a:p>
          <a:p>
            <a:r>
              <a:rPr lang="en-US" dirty="0"/>
              <a:t>using source material;</a:t>
            </a:r>
          </a:p>
          <a:p>
            <a:r>
              <a:rPr lang="en-US" dirty="0"/>
              <a:t>following APA style;</a:t>
            </a:r>
          </a:p>
          <a:p>
            <a:r>
              <a:rPr lang="en-US" dirty="0"/>
              <a:t>using library resources.</a:t>
            </a:r>
          </a:p>
        </p:txBody>
      </p:sp>
    </p:spTree>
    <p:extLst>
      <p:ext uri="{BB962C8B-B14F-4D97-AF65-F5344CB8AC3E}">
        <p14:creationId xmlns:p14="http://schemas.microsoft.com/office/powerpoint/2010/main" val="19408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Introduction structure</a:t>
            </a:r>
          </a:p>
        </p:txBody>
      </p:sp>
      <p:sp>
        <p:nvSpPr>
          <p:cNvPr id="3" name="Content Placeholder 2"/>
          <p:cNvSpPr>
            <a:spLocks noGrp="1"/>
          </p:cNvSpPr>
          <p:nvPr>
            <p:ph idx="1"/>
          </p:nvPr>
        </p:nvSpPr>
        <p:spPr/>
        <p:txBody>
          <a:bodyPr>
            <a:normAutofit lnSpcReduction="10000"/>
          </a:bodyPr>
          <a:lstStyle/>
          <a:p>
            <a:pPr marL="514350" indent="-514350">
              <a:buAutoNum type="alphaLcParenR"/>
            </a:pPr>
            <a:r>
              <a:rPr lang="en-US" dirty="0"/>
              <a:t>Definition of key terms, if needed </a:t>
            </a:r>
          </a:p>
          <a:p>
            <a:pPr marL="514350" indent="-514350">
              <a:buAutoNum type="alphaLcParenR"/>
            </a:pPr>
            <a:r>
              <a:rPr lang="en-US" dirty="0"/>
              <a:t>Relevant background information </a:t>
            </a:r>
          </a:p>
          <a:p>
            <a:pPr marL="514350" indent="-514350">
              <a:buAutoNum type="alphaLcParenR"/>
            </a:pPr>
            <a:r>
              <a:rPr lang="en-US" dirty="0"/>
              <a:t>Review of work by other writers on the topic</a:t>
            </a:r>
          </a:p>
          <a:p>
            <a:pPr marL="514350" indent="-514350">
              <a:buAutoNum type="alphaLcParenR"/>
            </a:pPr>
            <a:r>
              <a:rPr lang="en-US" dirty="0"/>
              <a:t>Purpose or aim of the paper </a:t>
            </a:r>
          </a:p>
          <a:p>
            <a:pPr marL="514350" indent="-514350">
              <a:buAutoNum type="alphaLcParenR"/>
            </a:pPr>
            <a:r>
              <a:rPr lang="en-US" dirty="0"/>
              <a:t>Your research methods </a:t>
            </a:r>
          </a:p>
          <a:p>
            <a:pPr marL="514350" indent="-514350">
              <a:buAutoNum type="alphaLcParenR"/>
            </a:pPr>
            <a:r>
              <a:rPr lang="en-US" dirty="0"/>
              <a:t>Any limitations you imposed </a:t>
            </a:r>
          </a:p>
          <a:p>
            <a:pPr marL="514350" indent="-514350">
              <a:buAutoNum type="alphaLcParenR"/>
            </a:pPr>
            <a:r>
              <a:rPr lang="en-US" dirty="0"/>
              <a:t>An outline of your paper</a:t>
            </a:r>
          </a:p>
        </p:txBody>
      </p:sp>
    </p:spTree>
    <p:extLst>
      <p:ext uri="{BB962C8B-B14F-4D97-AF65-F5344CB8AC3E}">
        <p14:creationId xmlns:p14="http://schemas.microsoft.com/office/powerpoint/2010/main" val="9407907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structure</a:t>
            </a:r>
          </a:p>
        </p:txBody>
      </p:sp>
      <p:sp>
        <p:nvSpPr>
          <p:cNvPr id="3" name="Content Placeholder 2"/>
          <p:cNvSpPr>
            <a:spLocks noGrp="1"/>
          </p:cNvSpPr>
          <p:nvPr>
            <p:ph idx="1"/>
          </p:nvPr>
        </p:nvSpPr>
        <p:spPr/>
        <p:txBody>
          <a:bodyPr>
            <a:normAutofit lnSpcReduction="10000"/>
          </a:bodyPr>
          <a:lstStyle/>
          <a:p>
            <a:pPr marL="514350" indent="-514350">
              <a:buAutoNum type="alphaLcPeriod"/>
            </a:pPr>
            <a:r>
              <a:rPr lang="en-US" dirty="0"/>
              <a:t>Definition</a:t>
            </a:r>
          </a:p>
          <a:p>
            <a:pPr marL="514350" indent="-514350">
              <a:buAutoNum type="alphaLcPeriod"/>
            </a:pPr>
            <a:r>
              <a:rPr lang="en-US" dirty="0"/>
              <a:t>Context</a:t>
            </a:r>
          </a:p>
          <a:p>
            <a:pPr marL="514350" indent="-514350">
              <a:buAutoNum type="alphaLcPeriod"/>
            </a:pPr>
            <a:r>
              <a:rPr lang="en-US" dirty="0"/>
              <a:t>Reference to other researchers</a:t>
            </a:r>
          </a:p>
          <a:p>
            <a:pPr marL="514350" indent="-514350">
              <a:buAutoNum type="alphaLcPeriod"/>
            </a:pPr>
            <a:r>
              <a:rPr lang="en-US" dirty="0"/>
              <a:t>Aim</a:t>
            </a:r>
          </a:p>
          <a:p>
            <a:pPr marL="514350" indent="-514350">
              <a:buAutoNum type="alphaLcPeriod"/>
            </a:pPr>
            <a:r>
              <a:rPr lang="en-US" dirty="0"/>
              <a:t>Method</a:t>
            </a:r>
          </a:p>
          <a:p>
            <a:pPr marL="514350" indent="-514350">
              <a:buAutoNum type="alphaLcPeriod"/>
            </a:pPr>
            <a:r>
              <a:rPr lang="en-US" dirty="0"/>
              <a:t>Limitations</a:t>
            </a:r>
          </a:p>
          <a:p>
            <a:pPr marL="514350" indent="-514350">
              <a:buAutoNum type="alphaLcPeriod"/>
            </a:pPr>
            <a:r>
              <a:rPr lang="en-US" dirty="0"/>
              <a:t>Outline</a:t>
            </a:r>
          </a:p>
        </p:txBody>
      </p:sp>
    </p:spTree>
    <p:extLst>
      <p:ext uri="{BB962C8B-B14F-4D97-AF65-F5344CB8AC3E}">
        <p14:creationId xmlns:p14="http://schemas.microsoft.com/office/powerpoint/2010/main" val="37396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175" y="891822"/>
            <a:ext cx="10972800" cy="927647"/>
          </a:xfrm>
        </p:spPr>
        <p:txBody>
          <a:bodyPr>
            <a:normAutofit fontScale="90000"/>
          </a:bodyPr>
          <a:lstStyle/>
          <a:p>
            <a:r>
              <a:rPr lang="en-US" sz="3200" b="1" dirty="0"/>
              <a:t>Study the introduction to an essay entitled 'Evaluate the experience of e-learning for students in higher education‘.</a:t>
            </a:r>
          </a:p>
        </p:txBody>
      </p:sp>
      <p:sp>
        <p:nvSpPr>
          <p:cNvPr id="3" name="Content Placeholder 2"/>
          <p:cNvSpPr>
            <a:spLocks noGrp="1"/>
          </p:cNvSpPr>
          <p:nvPr>
            <p:ph idx="1"/>
          </p:nvPr>
        </p:nvSpPr>
        <p:spPr>
          <a:xfrm>
            <a:off x="821094" y="1819469"/>
            <a:ext cx="10412963" cy="4254760"/>
          </a:xfrm>
        </p:spPr>
        <p:txBody>
          <a:bodyPr>
            <a:normAutofit fontScale="92500"/>
          </a:bodyPr>
          <a:lstStyle/>
          <a:p>
            <a:pPr marL="0" indent="0">
              <a:lnSpc>
                <a:spcPct val="150000"/>
              </a:lnSpc>
              <a:buNone/>
            </a:pPr>
            <a:r>
              <a:rPr lang="en-US" dirty="0"/>
              <a:t>There are a range of definitions of this term, but in this paper ‘e-learning’ refers to any type of learning situation where content is delivered via the internet. Learning is one of the most vital components of the contemporary knowledge-based economy. With the development of computing power and technology the internet has become an essential medium for knowledge transfer. Various researchers (Webb and Kirstin, 2003; </a:t>
            </a:r>
            <a:r>
              <a:rPr lang="en-US" dirty="0" err="1"/>
              <a:t>Honiget</a:t>
            </a:r>
            <a:r>
              <a:rPr lang="en-US" dirty="0"/>
              <a:t> al., 2006) have evaluated e-learning in a healthcare and business context, but little attention so far has been paid to the reactions of students in higher education (HE) to this method of teaching. The purpose of this study was to examine students’ experience of e-learning in an HE context. </a:t>
            </a:r>
          </a:p>
        </p:txBody>
      </p:sp>
    </p:spTree>
    <p:extLst>
      <p:ext uri="{BB962C8B-B14F-4D97-AF65-F5344CB8AC3E}">
        <p14:creationId xmlns:p14="http://schemas.microsoft.com/office/powerpoint/2010/main" val="31675432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3151"/>
          </a:xfrm>
        </p:spPr>
        <p:txBody>
          <a:bodyPr>
            <a:normAutofit fontScale="90000"/>
          </a:bodyPr>
          <a:lstStyle/>
          <a:p>
            <a:endParaRPr lang="en-US" dirty="0"/>
          </a:p>
        </p:txBody>
      </p:sp>
      <p:sp>
        <p:nvSpPr>
          <p:cNvPr id="3" name="Content Placeholder 2"/>
          <p:cNvSpPr>
            <a:spLocks noGrp="1"/>
          </p:cNvSpPr>
          <p:nvPr>
            <p:ph idx="1"/>
          </p:nvPr>
        </p:nvSpPr>
        <p:spPr>
          <a:xfrm>
            <a:off x="951721" y="783771"/>
            <a:ext cx="10402079" cy="5113176"/>
          </a:xfrm>
        </p:spPr>
        <p:txBody>
          <a:bodyPr>
            <a:normAutofit/>
          </a:bodyPr>
          <a:lstStyle/>
          <a:p>
            <a:pPr marL="0" indent="0">
              <a:lnSpc>
                <a:spcPct val="150000"/>
              </a:lnSpc>
              <a:buNone/>
            </a:pPr>
            <a:r>
              <a:rPr lang="en-US" dirty="0"/>
              <a:t>A range of studies was first reviewed and then a survey of 200 students was conducted to assess their experience of e-learning. Clearly a study of this type is inevitably restricted by various constraints, notably the size of the student sample, which was limited to students of Pharmacy and Agriculture. The paper is structured as follows. The first section presents an analysis of the relevant research, focusing on the current limited knowledge regarding the student experience. The second part presents the methodology of the survey and an analysis of the findings, and the final section considers the implications of the results for the delivery of e-learning </a:t>
            </a:r>
            <a:r>
              <a:rPr lang="en-US" dirty="0" err="1"/>
              <a:t>programmes</a:t>
            </a:r>
            <a:r>
              <a:rPr lang="en-US" dirty="0"/>
              <a:t>.</a:t>
            </a:r>
          </a:p>
        </p:txBody>
      </p:sp>
    </p:spTree>
    <p:extLst>
      <p:ext uri="{BB962C8B-B14F-4D97-AF65-F5344CB8AC3E}">
        <p14:creationId xmlns:p14="http://schemas.microsoft.com/office/powerpoint/2010/main" val="2604612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02213"/>
            <a:ext cx="9601196" cy="828007"/>
          </a:xfrm>
        </p:spPr>
        <p:txBody>
          <a:bodyPr/>
          <a:lstStyle/>
          <a:p>
            <a:r>
              <a:rPr lang="en-US" dirty="0"/>
              <a:t>3 Opening sentences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72825"/>
              </p:ext>
            </p:extLst>
          </p:nvPr>
        </p:nvGraphicFramePr>
        <p:xfrm>
          <a:off x="629681" y="1663922"/>
          <a:ext cx="10802007" cy="4596919"/>
        </p:xfrm>
        <a:graphic>
          <a:graphicData uri="http://schemas.openxmlformats.org/drawingml/2006/table">
            <a:tbl>
              <a:tblPr firstRow="1" bandRow="1">
                <a:tableStyleId>{5C22544A-7EE6-4342-B048-85BDC9FD1C3A}</a:tableStyleId>
              </a:tblPr>
              <a:tblGrid>
                <a:gridCol w="2822028">
                  <a:extLst>
                    <a:ext uri="{9D8B030D-6E8A-4147-A177-3AD203B41FA5}">
                      <a16:colId xmlns:a16="http://schemas.microsoft.com/office/drawing/2014/main" val="2748960104"/>
                    </a:ext>
                  </a:extLst>
                </a:gridCol>
                <a:gridCol w="3421117">
                  <a:extLst>
                    <a:ext uri="{9D8B030D-6E8A-4147-A177-3AD203B41FA5}">
                      <a16:colId xmlns:a16="http://schemas.microsoft.com/office/drawing/2014/main" val="2085753463"/>
                    </a:ext>
                  </a:extLst>
                </a:gridCol>
                <a:gridCol w="4558862">
                  <a:extLst>
                    <a:ext uri="{9D8B030D-6E8A-4147-A177-3AD203B41FA5}">
                      <a16:colId xmlns:a16="http://schemas.microsoft.com/office/drawing/2014/main" val="647510472"/>
                    </a:ext>
                  </a:extLst>
                </a:gridCol>
              </a:tblGrid>
              <a:tr h="721435">
                <a:tc>
                  <a:txBody>
                    <a:bodyPr/>
                    <a:lstStyle/>
                    <a:p>
                      <a:pPr algn="ctr"/>
                      <a:r>
                        <a:rPr lang="en-US" sz="2400" dirty="0"/>
                        <a:t>Time Phrase</a:t>
                      </a:r>
                    </a:p>
                  </a:txBody>
                  <a:tcPr/>
                </a:tc>
                <a:tc>
                  <a:txBody>
                    <a:bodyPr/>
                    <a:lstStyle/>
                    <a:p>
                      <a:pPr algn="ctr"/>
                      <a:r>
                        <a:rPr lang="en-US" sz="2400" dirty="0"/>
                        <a:t>Topic</a:t>
                      </a:r>
                    </a:p>
                  </a:txBody>
                  <a:tcPr/>
                </a:tc>
                <a:tc>
                  <a:txBody>
                    <a:bodyPr/>
                    <a:lstStyle/>
                    <a:p>
                      <a:pPr algn="ctr"/>
                      <a:r>
                        <a:rPr lang="en-US" sz="2400" dirty="0"/>
                        <a:t>Development</a:t>
                      </a:r>
                    </a:p>
                  </a:txBody>
                  <a:tcPr/>
                </a:tc>
                <a:extLst>
                  <a:ext uri="{0D108BD9-81ED-4DB2-BD59-A6C34878D82A}">
                    <a16:rowId xmlns:a16="http://schemas.microsoft.com/office/drawing/2014/main" val="3830324761"/>
                  </a:ext>
                </a:extLst>
              </a:tr>
              <a:tr h="1291828">
                <a:tc>
                  <a:txBody>
                    <a:bodyPr/>
                    <a:lstStyle/>
                    <a:p>
                      <a:r>
                        <a:rPr lang="en-US" sz="2400" dirty="0"/>
                        <a:t>Currently,</a:t>
                      </a:r>
                    </a:p>
                  </a:txBody>
                  <a:tcPr/>
                </a:tc>
                <a:tc>
                  <a:txBody>
                    <a:bodyPr/>
                    <a:lstStyle/>
                    <a:p>
                      <a:r>
                        <a:rPr lang="en-US" sz="2400" dirty="0"/>
                        <a:t>the control of water resources</a:t>
                      </a:r>
                    </a:p>
                  </a:txBody>
                  <a:tcPr/>
                </a:tc>
                <a:tc>
                  <a:txBody>
                    <a:bodyPr/>
                    <a:lstStyle/>
                    <a:p>
                      <a:r>
                        <a:rPr lang="en-US" sz="2400" dirty="0"/>
                        <a:t>has emerged as a potential cause of international friction.</a:t>
                      </a:r>
                    </a:p>
                  </a:txBody>
                  <a:tcPr/>
                </a:tc>
                <a:extLst>
                  <a:ext uri="{0D108BD9-81ED-4DB2-BD59-A6C34878D82A}">
                    <a16:rowId xmlns:a16="http://schemas.microsoft.com/office/drawing/2014/main" val="2538147824"/>
                  </a:ext>
                </a:extLst>
              </a:tr>
              <a:tr h="1291828">
                <a:tc>
                  <a:txBody>
                    <a:bodyPr/>
                    <a:lstStyle/>
                    <a:p>
                      <a:r>
                        <a:rPr lang="en-US" sz="2400" dirty="0"/>
                        <a:t>Since 2008</a:t>
                      </a:r>
                    </a:p>
                  </a:txBody>
                  <a:tcPr/>
                </a:tc>
                <a:tc>
                  <a:txBody>
                    <a:bodyPr/>
                    <a:lstStyle/>
                    <a:p>
                      <a:r>
                        <a:rPr lang="en-US" sz="2400" dirty="0"/>
                        <a:t>electric vehicles</a:t>
                      </a:r>
                    </a:p>
                  </a:txBody>
                  <a:tcPr/>
                </a:tc>
                <a:tc>
                  <a:txBody>
                    <a:bodyPr/>
                    <a:lstStyle/>
                    <a:p>
                      <a:r>
                        <a:rPr lang="en-US" sz="2400" dirty="0"/>
                        <a:t>have become a serious commercial proposition.</a:t>
                      </a:r>
                    </a:p>
                  </a:txBody>
                  <a:tcPr/>
                </a:tc>
                <a:extLst>
                  <a:ext uri="{0D108BD9-81ED-4DB2-BD59-A6C34878D82A}">
                    <a16:rowId xmlns:a16="http://schemas.microsoft.com/office/drawing/2014/main" val="1332092595"/>
                  </a:ext>
                </a:extLst>
              </a:tr>
              <a:tr h="1291828">
                <a:tc>
                  <a:txBody>
                    <a:bodyPr/>
                    <a:lstStyle/>
                    <a:p>
                      <a:r>
                        <a:rPr lang="en-US" sz="2400" dirty="0"/>
                        <a:t>Before 1950</a:t>
                      </a:r>
                    </a:p>
                  </a:txBody>
                  <a:tcPr/>
                </a:tc>
                <a:tc>
                  <a:txBody>
                    <a:bodyPr/>
                    <a:lstStyle/>
                    <a:p>
                      <a:r>
                        <a:rPr lang="en-US" sz="2400" dirty="0"/>
                        <a:t>antibiotic drugs</a:t>
                      </a:r>
                    </a:p>
                  </a:txBody>
                  <a:tcPr/>
                </a:tc>
                <a:tc>
                  <a:txBody>
                    <a:bodyPr/>
                    <a:lstStyle/>
                    <a:p>
                      <a:r>
                        <a:rPr lang="en-US" sz="2400" dirty="0"/>
                        <a:t>were not widely available.</a:t>
                      </a:r>
                    </a:p>
                  </a:txBody>
                  <a:tcPr/>
                </a:tc>
                <a:extLst>
                  <a:ext uri="{0D108BD9-81ED-4DB2-BD59-A6C34878D82A}">
                    <a16:rowId xmlns:a16="http://schemas.microsoft.com/office/drawing/2014/main" val="4134128002"/>
                  </a:ext>
                </a:extLst>
              </a:tr>
            </a:tbl>
          </a:graphicData>
        </a:graphic>
      </p:graphicFrame>
    </p:spTree>
    <p:extLst>
      <p:ext uri="{BB962C8B-B14F-4D97-AF65-F5344CB8AC3E}">
        <p14:creationId xmlns:p14="http://schemas.microsoft.com/office/powerpoint/2010/main" val="4250418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Avoid over-general and vague sentences in the opening sentences.</a:t>
            </a:r>
          </a:p>
          <a:p>
            <a:pPr marL="0" indent="0">
              <a:buNone/>
            </a:pPr>
            <a:r>
              <a:rPr lang="en-US" b="1" dirty="0"/>
              <a:t>Compare:</a:t>
            </a:r>
          </a:p>
          <a:p>
            <a:pPr marL="0" indent="0">
              <a:buNone/>
            </a:pPr>
            <a:r>
              <a:rPr lang="en-US" dirty="0"/>
              <a:t>Nowadays there is a lot of competition among different news providers</a:t>
            </a:r>
            <a:r>
              <a:rPr lang="en-US" b="1" dirty="0">
                <a:solidFill>
                  <a:srgbClr val="FF0000"/>
                </a:solidFill>
              </a:rPr>
              <a:t>. X </a:t>
            </a:r>
          </a:p>
          <a:p>
            <a:pPr marL="0" indent="0">
              <a:buNone/>
            </a:pPr>
            <a:r>
              <a:rPr lang="en-US" dirty="0"/>
              <a:t>In the last 20 years newspapers have faced strong competition from the internet for news and entertainment.</a:t>
            </a:r>
            <a:r>
              <a:rPr lang="en-US" b="1" dirty="0">
                <a:solidFill>
                  <a:srgbClr val="FF0000"/>
                </a:solidFill>
              </a:rPr>
              <a:t> √</a:t>
            </a:r>
          </a:p>
        </p:txBody>
      </p:sp>
    </p:spTree>
    <p:extLst>
      <p:ext uri="{BB962C8B-B14F-4D97-AF65-F5344CB8AC3E}">
        <p14:creationId xmlns:p14="http://schemas.microsoft.com/office/powerpoint/2010/main" val="36492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240178"/>
          </a:xfrm>
        </p:spPr>
        <p:txBody>
          <a:bodyPr>
            <a:normAutofit fontScale="90000"/>
          </a:bodyPr>
          <a:lstStyle/>
          <a:p>
            <a:endParaRPr lang="en-US" dirty="0"/>
          </a:p>
        </p:txBody>
      </p:sp>
      <p:sp>
        <p:nvSpPr>
          <p:cNvPr id="3" name="Content Placeholder 2"/>
          <p:cNvSpPr>
            <a:spLocks noGrp="1"/>
          </p:cNvSpPr>
          <p:nvPr>
            <p:ph idx="1"/>
          </p:nvPr>
        </p:nvSpPr>
        <p:spPr>
          <a:xfrm>
            <a:off x="1295401" y="1481959"/>
            <a:ext cx="9601196" cy="4393910"/>
          </a:xfrm>
        </p:spPr>
        <p:txBody>
          <a:bodyPr>
            <a:noAutofit/>
          </a:bodyPr>
          <a:lstStyle/>
          <a:p>
            <a:pPr marL="0" indent="0">
              <a:buNone/>
            </a:pPr>
            <a:r>
              <a:rPr lang="en-US" sz="2800" dirty="0"/>
              <a:t>Working quickly, write introductory sentences for three of the following titles. </a:t>
            </a:r>
          </a:p>
          <a:p>
            <a:pPr marL="0" indent="0">
              <a:buNone/>
            </a:pPr>
            <a:r>
              <a:rPr lang="en-US" sz="2800" dirty="0"/>
              <a:t>a) How important is it for companies to have women as senior managers? </a:t>
            </a:r>
          </a:p>
          <a:p>
            <a:pPr marL="0" indent="0">
              <a:buNone/>
            </a:pPr>
            <a:r>
              <a:rPr lang="en-US" sz="2800" dirty="0"/>
              <a:t>b) Are there any technological solutions to global warming? </a:t>
            </a:r>
          </a:p>
          <a:p>
            <a:pPr marL="0" indent="0">
              <a:buNone/>
            </a:pPr>
            <a:r>
              <a:rPr lang="en-US" sz="2800" dirty="0"/>
              <a:t>c) What can be done to reduce infant mortality in developing countries? </a:t>
            </a:r>
          </a:p>
          <a:p>
            <a:pPr marL="0" indent="0">
              <a:buNone/>
            </a:pPr>
            <a:r>
              <a:rPr lang="en-US" sz="2800" dirty="0"/>
              <a:t>d) Compare the urbanization process in two contrasting countries.</a:t>
            </a:r>
          </a:p>
        </p:txBody>
      </p:sp>
    </p:spTree>
    <p:extLst>
      <p:ext uri="{BB962C8B-B14F-4D97-AF65-F5344CB8AC3E}">
        <p14:creationId xmlns:p14="http://schemas.microsoft.com/office/powerpoint/2010/main" val="221727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1545"/>
            <a:ext cx="9601196" cy="716040"/>
          </a:xfrm>
        </p:spPr>
        <p:txBody>
          <a:bodyPr>
            <a:normAutofit fontScale="90000"/>
          </a:bodyPr>
          <a:lstStyle/>
          <a:p>
            <a:r>
              <a:rPr lang="en-US" dirty="0"/>
              <a:t>4 Conclusion</a:t>
            </a:r>
          </a:p>
        </p:txBody>
      </p:sp>
      <p:sp>
        <p:nvSpPr>
          <p:cNvPr id="3" name="Content Placeholder 2"/>
          <p:cNvSpPr>
            <a:spLocks noGrp="1"/>
          </p:cNvSpPr>
          <p:nvPr>
            <p:ph idx="1"/>
          </p:nvPr>
        </p:nvSpPr>
        <p:spPr>
          <a:xfrm>
            <a:off x="1175657" y="1797269"/>
            <a:ext cx="9720940" cy="4174323"/>
          </a:xfrm>
        </p:spPr>
        <p:txBody>
          <a:bodyPr>
            <a:normAutofit/>
          </a:bodyPr>
          <a:lstStyle/>
          <a:p>
            <a:pPr marL="0" indent="0">
              <a:buNone/>
            </a:pPr>
            <a:r>
              <a:rPr lang="en-US" sz="2800" dirty="0"/>
              <a:t>Which of the following are generally acceptable in conclusions? </a:t>
            </a:r>
          </a:p>
          <a:p>
            <a:pPr marL="514350" indent="-514350">
              <a:buAutoNum type="alphaLcParenR"/>
            </a:pPr>
            <a:r>
              <a:rPr lang="en-US" sz="2800" dirty="0"/>
              <a:t>A statement showing how your aim has been achieved. </a:t>
            </a:r>
          </a:p>
          <a:p>
            <a:pPr marL="514350" indent="-514350">
              <a:buAutoNum type="alphaLcParenR"/>
            </a:pPr>
            <a:r>
              <a:rPr lang="en-US" sz="2800" dirty="0"/>
              <a:t>A discussion of the implications of your research. </a:t>
            </a:r>
          </a:p>
          <a:p>
            <a:pPr marL="514350" indent="-514350">
              <a:buAutoNum type="alphaLcParenR"/>
            </a:pPr>
            <a:r>
              <a:rPr lang="en-US" sz="2800" dirty="0"/>
              <a:t>Some new information on the topic not mentioned before. </a:t>
            </a:r>
          </a:p>
          <a:p>
            <a:pPr marL="514350" indent="-514350">
              <a:buAutoNum type="alphaLcParenR"/>
            </a:pPr>
            <a:r>
              <a:rPr lang="en-US" sz="2800" dirty="0"/>
              <a:t>A short review of the main points of your study. </a:t>
            </a:r>
          </a:p>
        </p:txBody>
      </p:sp>
    </p:spTree>
    <p:extLst>
      <p:ext uri="{BB962C8B-B14F-4D97-AF65-F5344CB8AC3E}">
        <p14:creationId xmlns:p14="http://schemas.microsoft.com/office/powerpoint/2010/main" val="215320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17E0B-5097-650C-4F7D-DDA78504C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9C626-FB56-B9C2-B012-618BACE5B069}"/>
              </a:ext>
            </a:extLst>
          </p:cNvPr>
          <p:cNvSpPr>
            <a:spLocks noGrp="1"/>
          </p:cNvSpPr>
          <p:nvPr>
            <p:ph type="title"/>
          </p:nvPr>
        </p:nvSpPr>
        <p:spPr>
          <a:xfrm>
            <a:off x="1295401" y="711545"/>
            <a:ext cx="9601196" cy="716040"/>
          </a:xfrm>
        </p:spPr>
        <p:txBody>
          <a:bodyPr>
            <a:normAutofit fontScale="90000"/>
          </a:bodyPr>
          <a:lstStyle/>
          <a:p>
            <a:r>
              <a:rPr lang="en-US" dirty="0"/>
              <a:t>4 Conclusion</a:t>
            </a:r>
          </a:p>
        </p:txBody>
      </p:sp>
      <p:sp>
        <p:nvSpPr>
          <p:cNvPr id="3" name="Content Placeholder 2">
            <a:extLst>
              <a:ext uri="{FF2B5EF4-FFF2-40B4-BE49-F238E27FC236}">
                <a16:creationId xmlns:a16="http://schemas.microsoft.com/office/drawing/2014/main" id="{7CDDEEA1-9C7F-FB0B-6ACC-6576F16708A0}"/>
              </a:ext>
            </a:extLst>
          </p:cNvPr>
          <p:cNvSpPr>
            <a:spLocks noGrp="1"/>
          </p:cNvSpPr>
          <p:nvPr>
            <p:ph idx="1"/>
          </p:nvPr>
        </p:nvSpPr>
        <p:spPr>
          <a:xfrm>
            <a:off x="1175657" y="1539551"/>
            <a:ext cx="9720940" cy="4432041"/>
          </a:xfrm>
        </p:spPr>
        <p:txBody>
          <a:bodyPr>
            <a:normAutofit/>
          </a:bodyPr>
          <a:lstStyle/>
          <a:p>
            <a:pPr marL="0" indent="0">
              <a:buNone/>
            </a:pPr>
            <a:r>
              <a:rPr lang="en-US" sz="2800" dirty="0"/>
              <a:t>Which of the following are generally acceptable in conclusions? </a:t>
            </a:r>
          </a:p>
          <a:p>
            <a:pPr marL="0" indent="0">
              <a:buNone/>
            </a:pPr>
            <a:endParaRPr lang="en-US" sz="2800" dirty="0"/>
          </a:p>
          <a:p>
            <a:pPr marL="514350" indent="-514350">
              <a:buAutoNum type="alphaLcParenR" startAt="5"/>
            </a:pPr>
            <a:r>
              <a:rPr lang="en-US" sz="2800" dirty="0"/>
              <a:t>Some suggestions for further research. </a:t>
            </a:r>
          </a:p>
          <a:p>
            <a:pPr marL="514350" indent="-514350">
              <a:buAutoNum type="alphaLcParenR" startAt="5"/>
            </a:pPr>
            <a:r>
              <a:rPr lang="en-US" sz="2800" dirty="0"/>
              <a:t>The limitations of your study. </a:t>
            </a:r>
          </a:p>
          <a:p>
            <a:pPr marL="514350" indent="-514350">
              <a:buAutoNum type="alphaLcParenR" startAt="5"/>
            </a:pPr>
            <a:r>
              <a:rPr lang="en-US" sz="2800" dirty="0"/>
              <a:t>Comparison with the results of similar studies. </a:t>
            </a:r>
          </a:p>
          <a:p>
            <a:pPr marL="514350" indent="-514350">
              <a:buAutoNum type="alphaLcParenR" startAt="5"/>
            </a:pPr>
            <a:r>
              <a:rPr lang="en-US" sz="2800" dirty="0"/>
              <a:t>A quotation which appears to sum up your work.</a:t>
            </a:r>
          </a:p>
        </p:txBody>
      </p:sp>
    </p:spTree>
    <p:extLst>
      <p:ext uri="{BB962C8B-B14F-4D97-AF65-F5344CB8AC3E}">
        <p14:creationId xmlns:p14="http://schemas.microsoft.com/office/powerpoint/2010/main" val="221478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9923"/>
          </a:xfrm>
        </p:spPr>
        <p:txBody>
          <a:bodyPr>
            <a:normAutofit fontScale="90000"/>
          </a:bodyPr>
          <a:lstStyle/>
          <a:p>
            <a:endParaRPr lang="en-US" dirty="0"/>
          </a:p>
        </p:txBody>
      </p:sp>
      <p:sp>
        <p:nvSpPr>
          <p:cNvPr id="3" name="Content Placeholder 2"/>
          <p:cNvSpPr>
            <a:spLocks noGrp="1"/>
          </p:cNvSpPr>
          <p:nvPr>
            <p:ph idx="1"/>
          </p:nvPr>
        </p:nvSpPr>
        <p:spPr>
          <a:xfrm>
            <a:off x="1295402" y="1245476"/>
            <a:ext cx="9916505" cy="4445876"/>
          </a:xfrm>
        </p:spPr>
        <p:txBody>
          <a:bodyPr>
            <a:noAutofit/>
          </a:bodyPr>
          <a:lstStyle/>
          <a:p>
            <a:pPr marL="0" indent="0">
              <a:buNone/>
            </a:pPr>
            <a:r>
              <a:rPr lang="en-US" sz="2800" dirty="0"/>
              <a:t>Although there is no fixed pattern, a common structure for an essay conclusion is:</a:t>
            </a:r>
          </a:p>
          <a:p>
            <a:pPr marL="0" indent="0">
              <a:buNone/>
            </a:pPr>
            <a:r>
              <a:rPr lang="en-US" sz="2800" dirty="0"/>
              <a:t> </a:t>
            </a:r>
          </a:p>
          <a:p>
            <a:pPr marL="514350" indent="-514350">
              <a:buAutoNum type="alphaLcParenR"/>
            </a:pPr>
            <a:r>
              <a:rPr lang="en-US" sz="2800" dirty="0"/>
              <a:t>Summary of main findings or results</a:t>
            </a:r>
          </a:p>
          <a:p>
            <a:pPr marL="514350" indent="-514350">
              <a:buAutoNum type="alphaLcParenR"/>
            </a:pPr>
            <a:r>
              <a:rPr lang="en-US" sz="2800" dirty="0"/>
              <a:t>Link back to the original question to show it has been answered </a:t>
            </a:r>
          </a:p>
          <a:p>
            <a:pPr marL="514350" indent="-514350">
              <a:buAutoNum type="alphaLcParenR"/>
            </a:pPr>
            <a:r>
              <a:rPr lang="en-US" sz="2800" dirty="0"/>
              <a:t>Reference of the limitations of your work (e.g. geographical) </a:t>
            </a:r>
          </a:p>
          <a:p>
            <a:pPr marL="514350" indent="-514350">
              <a:buAutoNum type="alphaLcParenR"/>
            </a:pPr>
            <a:r>
              <a:rPr lang="en-US" sz="2800" dirty="0"/>
              <a:t>Suggestions for future possible related research </a:t>
            </a:r>
          </a:p>
          <a:p>
            <a:pPr marL="514350" indent="-514350">
              <a:buAutoNum type="alphaLcParenR"/>
            </a:pPr>
            <a:r>
              <a:rPr lang="en-US" sz="2800" dirty="0"/>
              <a:t>Comments on the implications of your research</a:t>
            </a:r>
          </a:p>
        </p:txBody>
      </p:sp>
    </p:spTree>
    <p:extLst>
      <p:ext uri="{BB962C8B-B14F-4D97-AF65-F5344CB8AC3E}">
        <p14:creationId xmlns:p14="http://schemas.microsoft.com/office/powerpoint/2010/main" val="70380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70" y="2633650"/>
            <a:ext cx="9601196" cy="1303867"/>
          </a:xfrm>
        </p:spPr>
        <p:txBody>
          <a:bodyPr/>
          <a:lstStyle/>
          <a:p>
            <a:pPr marL="0" indent="0"/>
            <a:r>
              <a:rPr lang="en-US" b="1" dirty="0"/>
              <a:t>Basic of Academic Writing</a:t>
            </a:r>
          </a:p>
        </p:txBody>
      </p:sp>
      <p:sp>
        <p:nvSpPr>
          <p:cNvPr id="3" name="Content Placeholder 2"/>
          <p:cNvSpPr>
            <a:spLocks noGrp="1"/>
          </p:cNvSpPr>
          <p:nvPr>
            <p:ph idx="1"/>
          </p:nvPr>
        </p:nvSpPr>
        <p:spPr>
          <a:xfrm>
            <a:off x="1295402" y="1810483"/>
            <a:ext cx="9601196" cy="3318936"/>
          </a:xfrm>
        </p:spPr>
        <p:txBody>
          <a:bodyPr/>
          <a:lstStyle/>
          <a:p>
            <a:endParaRPr lang="en-US" dirty="0"/>
          </a:p>
          <a:p>
            <a:endParaRPr lang="en-US" dirty="0"/>
          </a:p>
        </p:txBody>
      </p:sp>
    </p:spTree>
    <p:extLst>
      <p:ext uri="{BB962C8B-B14F-4D97-AF65-F5344CB8AC3E}">
        <p14:creationId xmlns:p14="http://schemas.microsoft.com/office/powerpoint/2010/main" val="32060315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9730"/>
          </a:xfrm>
        </p:spPr>
        <p:txBody>
          <a:bodyPr>
            <a:normAutofit fontScale="90000"/>
          </a:bodyPr>
          <a:lstStyle/>
          <a:p>
            <a:endParaRPr lang="en-US" dirty="0"/>
          </a:p>
        </p:txBody>
      </p:sp>
      <p:sp>
        <p:nvSpPr>
          <p:cNvPr id="3" name="Content Placeholder 2"/>
          <p:cNvSpPr>
            <a:spLocks noGrp="1"/>
          </p:cNvSpPr>
          <p:nvPr>
            <p:ph idx="1"/>
          </p:nvPr>
        </p:nvSpPr>
        <p:spPr>
          <a:xfrm>
            <a:off x="838199" y="882869"/>
            <a:ext cx="10619793" cy="5294094"/>
          </a:xfrm>
        </p:spPr>
        <p:txBody>
          <a:bodyPr/>
          <a:lstStyle/>
          <a:p>
            <a:r>
              <a:rPr lang="en-US" sz="2800" dirty="0"/>
              <a:t>The following sentences form the conclusion to the essay titled ‘Evaluate the experience of e-learning for students in higher education’ , The sentences have been mixed up. Put them into a logical order (1-5).</a:t>
            </a:r>
          </a:p>
          <a:p>
            <a:pPr marL="0" indent="0">
              <a:buNone/>
            </a:pPr>
            <a:endParaRPr lang="en-US" sz="2800" dirty="0"/>
          </a:p>
          <a:p>
            <a:pPr marL="514350" indent="-514350">
              <a:buAutoNum type="alphaLcParenR"/>
            </a:pPr>
            <a:r>
              <a:rPr lang="en-US" sz="2800" dirty="0"/>
              <a:t>Summary of main findings or results</a:t>
            </a:r>
          </a:p>
          <a:p>
            <a:pPr marL="514350" indent="-514350">
              <a:buAutoNum type="alphaLcParenR"/>
            </a:pPr>
            <a:r>
              <a:rPr lang="en-US" sz="2800" dirty="0"/>
              <a:t>Link back to the original question to show it has been answered </a:t>
            </a:r>
          </a:p>
          <a:p>
            <a:pPr marL="514350" indent="-514350">
              <a:buAutoNum type="alphaLcParenR"/>
            </a:pPr>
            <a:r>
              <a:rPr lang="en-US" sz="2800" dirty="0"/>
              <a:t>Reference of the limitations of your work (e.g. geographical) </a:t>
            </a:r>
          </a:p>
          <a:p>
            <a:pPr marL="514350" indent="-514350">
              <a:buAutoNum type="alphaLcParenR"/>
            </a:pPr>
            <a:r>
              <a:rPr lang="en-US" sz="2800" dirty="0"/>
              <a:t>Suggestions for future possible related research </a:t>
            </a:r>
          </a:p>
          <a:p>
            <a:pPr marL="514350" indent="-514350">
              <a:buAutoNum type="alphaLcParenR"/>
            </a:pPr>
            <a:r>
              <a:rPr lang="en-US" sz="2800" dirty="0"/>
              <a:t>Comments on the implications of your research</a:t>
            </a:r>
          </a:p>
          <a:p>
            <a:pPr marL="0" indent="0">
              <a:buNone/>
            </a:pPr>
            <a:endParaRPr lang="en-US" dirty="0"/>
          </a:p>
        </p:txBody>
      </p:sp>
    </p:spTree>
    <p:extLst>
      <p:ext uri="{BB962C8B-B14F-4D97-AF65-F5344CB8AC3E}">
        <p14:creationId xmlns:p14="http://schemas.microsoft.com/office/powerpoint/2010/main" val="342871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02434"/>
          </a:xfrm>
        </p:spPr>
        <p:txBody>
          <a:bodyPr>
            <a:normAutofit fontScale="90000"/>
          </a:bodyPr>
          <a:lstStyle/>
          <a:p>
            <a:endParaRPr lang="en-US" dirty="0"/>
          </a:p>
        </p:txBody>
      </p:sp>
      <p:sp>
        <p:nvSpPr>
          <p:cNvPr id="3" name="Content Placeholder 2"/>
          <p:cNvSpPr>
            <a:spLocks noGrp="1"/>
          </p:cNvSpPr>
          <p:nvPr>
            <p:ph idx="1"/>
          </p:nvPr>
        </p:nvSpPr>
        <p:spPr>
          <a:xfrm>
            <a:off x="961053" y="1765738"/>
            <a:ext cx="10392747" cy="4149870"/>
          </a:xfrm>
        </p:spPr>
        <p:txBody>
          <a:bodyPr>
            <a:noAutofit/>
          </a:bodyPr>
          <a:lstStyle/>
          <a:p>
            <a:pPr marL="514350" indent="-514350">
              <a:buAutoNum type="alphaLcParenR"/>
            </a:pPr>
            <a:r>
              <a:rPr lang="en-US" sz="2800" dirty="0"/>
              <a:t>This finding was clear, despite the agreed convenience of e-learning. </a:t>
            </a:r>
          </a:p>
          <a:p>
            <a:pPr marL="514350" indent="-514350">
              <a:buAutoNum type="alphaLcParenR"/>
            </a:pPr>
            <a:r>
              <a:rPr lang="en-US" sz="2800" dirty="0"/>
              <a:t>Given the constraints of the small and limited sample, there is clearly room for further research in this field, in particular to explore whether certain disciplines are more suited to this mode of learning than others. </a:t>
            </a:r>
          </a:p>
          <a:p>
            <a:pPr marL="514350" indent="-514350">
              <a:buAutoNum type="alphaLcParenR"/>
            </a:pPr>
            <a:r>
              <a:rPr lang="en-US" sz="2800" dirty="0"/>
              <a:t>However, our survey of nearly 200 students found a strong preference for traditional classroom teaching. </a:t>
            </a:r>
          </a:p>
        </p:txBody>
      </p:sp>
    </p:spTree>
    <p:extLst>
      <p:ext uri="{BB962C8B-B14F-4D97-AF65-F5344CB8AC3E}">
        <p14:creationId xmlns:p14="http://schemas.microsoft.com/office/powerpoint/2010/main" val="121194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04AB5-94CB-EB2D-343C-840243407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8205B-B255-2042-696F-D869E1C21A69}"/>
              </a:ext>
            </a:extLst>
          </p:cNvPr>
          <p:cNvSpPr>
            <a:spLocks noGrp="1"/>
          </p:cNvSpPr>
          <p:nvPr>
            <p:ph type="title"/>
          </p:nvPr>
        </p:nvSpPr>
        <p:spPr>
          <a:xfrm>
            <a:off x="838200" y="0"/>
            <a:ext cx="10515600" cy="20243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18FF944-398B-7CD7-EC5A-DE157B426E23}"/>
              </a:ext>
            </a:extLst>
          </p:cNvPr>
          <p:cNvSpPr>
            <a:spLocks noGrp="1"/>
          </p:cNvSpPr>
          <p:nvPr>
            <p:ph idx="1"/>
          </p:nvPr>
        </p:nvSpPr>
        <p:spPr>
          <a:xfrm>
            <a:off x="961053" y="1340069"/>
            <a:ext cx="10392747" cy="4575539"/>
          </a:xfrm>
        </p:spPr>
        <p:txBody>
          <a:bodyPr>
            <a:noAutofit/>
          </a:bodyPr>
          <a:lstStyle/>
          <a:p>
            <a:pPr marL="0" indent="0">
              <a:buNone/>
            </a:pPr>
            <a:r>
              <a:rPr lang="en-US" sz="2800" dirty="0" smtClean="0"/>
              <a:t>d. But in general it would appear that e-learning is unlikely to be acceptable as a primary teaching method in higher education.</a:t>
            </a:r>
          </a:p>
          <a:p>
            <a:pPr marL="514350" indent="-514350">
              <a:buAutoNum type="alphaLcParenR"/>
            </a:pPr>
            <a:endParaRPr lang="en-US" sz="2800" dirty="0"/>
          </a:p>
          <a:p>
            <a:pPr marL="0" indent="0">
              <a:buNone/>
            </a:pPr>
            <a:r>
              <a:rPr lang="en-US" sz="2800" dirty="0" smtClean="0"/>
              <a:t>e. This </a:t>
            </a:r>
            <a:r>
              <a:rPr lang="en-US" sz="2800" dirty="0"/>
              <a:t>study found that little relevant research on the HE student experience of e-learning has been conducted, and the research that has been reported indicates a mixed reaction to it.</a:t>
            </a:r>
          </a:p>
        </p:txBody>
      </p:sp>
    </p:spTree>
    <p:extLst>
      <p:ext uri="{BB962C8B-B14F-4D97-AF65-F5344CB8AC3E}">
        <p14:creationId xmlns:p14="http://schemas.microsoft.com/office/powerpoint/2010/main" val="246338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Academic Writing Style</a:t>
            </a:r>
          </a:p>
        </p:txBody>
      </p:sp>
      <p:sp>
        <p:nvSpPr>
          <p:cNvPr id="3" name="Content Placeholder 2"/>
          <p:cNvSpPr>
            <a:spLocks noGrp="1"/>
          </p:cNvSpPr>
          <p:nvPr>
            <p:ph idx="1"/>
          </p:nvPr>
        </p:nvSpPr>
        <p:spPr/>
        <p:txBody>
          <a:bodyPr/>
          <a:lstStyle/>
          <a:p>
            <a:pPr marL="514350" indent="-514350">
              <a:buAutoNum type="arabicPeriod"/>
            </a:pPr>
            <a:r>
              <a:rPr lang="en-US" sz="2800" dirty="0"/>
              <a:t>Clarity</a:t>
            </a:r>
          </a:p>
          <a:p>
            <a:pPr marL="971550" lvl="1" indent="-514350">
              <a:buAutoNum type="arabicPeriod"/>
            </a:pPr>
            <a:r>
              <a:rPr lang="en-US" sz="2800" dirty="0"/>
              <a:t>Sentence length</a:t>
            </a:r>
          </a:p>
          <a:p>
            <a:pPr marL="971550" lvl="1" indent="-514350">
              <a:buAutoNum type="arabicPeriod"/>
            </a:pPr>
            <a:r>
              <a:rPr lang="en-US" sz="2800" dirty="0"/>
              <a:t>Text organization</a:t>
            </a:r>
          </a:p>
          <a:p>
            <a:pPr marL="971550" lvl="1" indent="-514350">
              <a:buAutoNum type="arabicPeriod"/>
            </a:pPr>
            <a:r>
              <a:rPr lang="en-US" sz="2800" dirty="0"/>
              <a:t>Being concise and precise</a:t>
            </a:r>
          </a:p>
        </p:txBody>
      </p:sp>
    </p:spTree>
    <p:extLst>
      <p:ext uri="{BB962C8B-B14F-4D97-AF65-F5344CB8AC3E}">
        <p14:creationId xmlns:p14="http://schemas.microsoft.com/office/powerpoint/2010/main" val="272758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b="1" dirty="0"/>
              <a:t>Sentence length and text organization</a:t>
            </a:r>
          </a:p>
          <a:p>
            <a:pPr marL="0" indent="0">
              <a:buNone/>
            </a:pPr>
            <a:r>
              <a:rPr lang="en-US" sz="2800" dirty="0"/>
              <a:t>Sentence length and text organization can greatly affect clarity.</a:t>
            </a:r>
          </a:p>
          <a:p>
            <a:pPr marL="0" indent="0">
              <a:buNone/>
            </a:pPr>
            <a:r>
              <a:rPr lang="en-US" sz="2800" dirty="0"/>
              <a:t>Read the two texts. Which one is easier to read? Match the texts to one of the descriptions in the table which follows to help you think about why this might be.</a:t>
            </a:r>
          </a:p>
        </p:txBody>
      </p:sp>
    </p:spTree>
    <p:extLst>
      <p:ext uri="{BB962C8B-B14F-4D97-AF65-F5344CB8AC3E}">
        <p14:creationId xmlns:p14="http://schemas.microsoft.com/office/powerpoint/2010/main" val="38315698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4"/>
            <a:ext cx="10515600" cy="375854"/>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687894"/>
              </p:ext>
            </p:extLst>
          </p:nvPr>
        </p:nvGraphicFramePr>
        <p:xfrm>
          <a:off x="838200" y="1040524"/>
          <a:ext cx="10515600" cy="449584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59765512"/>
                    </a:ext>
                  </a:extLst>
                </a:gridCol>
                <a:gridCol w="5257800">
                  <a:extLst>
                    <a:ext uri="{9D8B030D-6E8A-4147-A177-3AD203B41FA5}">
                      <a16:colId xmlns:a16="http://schemas.microsoft.com/office/drawing/2014/main" val="3625441570"/>
                    </a:ext>
                  </a:extLst>
                </a:gridCol>
              </a:tblGrid>
              <a:tr h="1018261">
                <a:tc>
                  <a:txBody>
                    <a:bodyPr/>
                    <a:lstStyle/>
                    <a:p>
                      <a:pPr algn="ctr"/>
                      <a:r>
                        <a:rPr lang="en-US" sz="2800" dirty="0"/>
                        <a:t>Text ………….</a:t>
                      </a:r>
                    </a:p>
                  </a:txBody>
                  <a:tcPr/>
                </a:tc>
                <a:tc>
                  <a:txBody>
                    <a:bodyPr/>
                    <a:lstStyle/>
                    <a:p>
                      <a:pPr algn="ctr"/>
                      <a:r>
                        <a:rPr lang="en-US" sz="2800" dirty="0"/>
                        <a:t>Text …………</a:t>
                      </a:r>
                    </a:p>
                  </a:txBody>
                  <a:tcPr/>
                </a:tc>
                <a:extLst>
                  <a:ext uri="{0D108BD9-81ED-4DB2-BD59-A6C34878D82A}">
                    <a16:rowId xmlns:a16="http://schemas.microsoft.com/office/drawing/2014/main" val="333419243"/>
                  </a:ext>
                </a:extLst>
              </a:tr>
              <a:tr h="1065489">
                <a:tc>
                  <a:txBody>
                    <a:bodyPr/>
                    <a:lstStyle/>
                    <a:p>
                      <a:r>
                        <a:rPr lang="en-US" sz="2800" dirty="0"/>
                        <a:t>is one very long sentence.</a:t>
                      </a:r>
                    </a:p>
                  </a:txBody>
                  <a:tcPr/>
                </a:tc>
                <a:tc>
                  <a:txBody>
                    <a:bodyPr/>
                    <a:lstStyle/>
                    <a:p>
                      <a:r>
                        <a:rPr lang="en-US" sz="2800" dirty="0"/>
                        <a:t>is broken up into shorter sentences.</a:t>
                      </a:r>
                    </a:p>
                  </a:txBody>
                  <a:tcPr/>
                </a:tc>
                <a:extLst>
                  <a:ext uri="{0D108BD9-81ED-4DB2-BD59-A6C34878D82A}">
                    <a16:rowId xmlns:a16="http://schemas.microsoft.com/office/drawing/2014/main" val="3472400061"/>
                  </a:ext>
                </a:extLst>
              </a:tr>
              <a:tr h="1039813">
                <a:tc>
                  <a:txBody>
                    <a:bodyPr/>
                    <a:lstStyle/>
                    <a:p>
                      <a:r>
                        <a:rPr lang="en-US" sz="2800" dirty="0"/>
                        <a:t>has only one main verb. (Underline this).</a:t>
                      </a:r>
                    </a:p>
                  </a:txBody>
                  <a:tcPr/>
                </a:tc>
                <a:tc>
                  <a:txBody>
                    <a:bodyPr/>
                    <a:lstStyle/>
                    <a:p>
                      <a:r>
                        <a:rPr lang="en-US" sz="2800" dirty="0"/>
                        <a:t>has three sentences, each with a main verb (underline these).</a:t>
                      </a:r>
                    </a:p>
                  </a:txBody>
                  <a:tcPr/>
                </a:tc>
                <a:extLst>
                  <a:ext uri="{0D108BD9-81ED-4DB2-BD59-A6C34878D82A}">
                    <a16:rowId xmlns:a16="http://schemas.microsoft.com/office/drawing/2014/main" val="2970242320"/>
                  </a:ext>
                </a:extLst>
              </a:tr>
              <a:tr h="1372282">
                <a:tc>
                  <a:txBody>
                    <a:bodyPr/>
                    <a:lstStyle/>
                    <a:p>
                      <a:r>
                        <a:rPr lang="en-US" sz="2800" dirty="0"/>
                        <a:t>gives a general definition near the end of the text, after specific details and examples have been given.</a:t>
                      </a:r>
                    </a:p>
                  </a:txBody>
                  <a:tcPr/>
                </a:tc>
                <a:tc>
                  <a:txBody>
                    <a:bodyPr/>
                    <a:lstStyle/>
                    <a:p>
                      <a:r>
                        <a:rPr lang="en-US" sz="2800" dirty="0"/>
                        <a:t>begins with a general definition, followed by specific details and examples.</a:t>
                      </a:r>
                    </a:p>
                  </a:txBody>
                  <a:tcPr/>
                </a:tc>
                <a:extLst>
                  <a:ext uri="{0D108BD9-81ED-4DB2-BD59-A6C34878D82A}">
                    <a16:rowId xmlns:a16="http://schemas.microsoft.com/office/drawing/2014/main" val="1844482883"/>
                  </a:ext>
                </a:extLst>
              </a:tr>
            </a:tbl>
          </a:graphicData>
        </a:graphic>
      </p:graphicFrame>
    </p:spTree>
    <p:extLst>
      <p:ext uri="{BB962C8B-B14F-4D97-AF65-F5344CB8AC3E}">
        <p14:creationId xmlns:p14="http://schemas.microsoft.com/office/powerpoint/2010/main" val="26797253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36765"/>
          </a:xfrm>
        </p:spPr>
        <p:txBody>
          <a:bodyPr>
            <a:normAutofit fontScale="90000"/>
          </a:bodyPr>
          <a:lstStyle/>
          <a:p>
            <a:endParaRPr lang="en-US" dirty="0"/>
          </a:p>
        </p:txBody>
      </p:sp>
      <p:sp>
        <p:nvSpPr>
          <p:cNvPr id="3" name="Content Placeholder 2"/>
          <p:cNvSpPr>
            <a:spLocks noGrp="1"/>
          </p:cNvSpPr>
          <p:nvPr>
            <p:ph idx="1"/>
          </p:nvPr>
        </p:nvSpPr>
        <p:spPr>
          <a:xfrm>
            <a:off x="977462" y="1844565"/>
            <a:ext cx="10089931" cy="4272455"/>
          </a:xfrm>
        </p:spPr>
        <p:txBody>
          <a:bodyPr>
            <a:noAutofit/>
          </a:bodyPr>
          <a:lstStyle/>
          <a:p>
            <a:pPr marL="0" indent="0">
              <a:buNone/>
            </a:pPr>
            <a:r>
              <a:rPr lang="en-US" sz="2800" dirty="0"/>
              <a:t>Text A </a:t>
            </a:r>
          </a:p>
          <a:p>
            <a:pPr marL="0" indent="0">
              <a:buNone/>
            </a:pPr>
            <a:r>
              <a:rPr lang="en-US" sz="2800" dirty="0"/>
              <a:t>Telecommunications engineering is a discipline that brings together electrical engineering and computer science in order to enhance telecommunications systems. The work involved ranges from basic circuit design to strategic mass developments. The work of a telecommunications engineer includes designing and overseeing the installation of telecommunications equipment such as complex electronic switching systems, copper wire telephone facilities and </a:t>
            </a:r>
            <a:r>
              <a:rPr lang="en-US" sz="2800" dirty="0" err="1"/>
              <a:t>fibre</a:t>
            </a:r>
            <a:r>
              <a:rPr lang="en-US" sz="2800" dirty="0"/>
              <a:t> optics.</a:t>
            </a:r>
          </a:p>
        </p:txBody>
      </p:sp>
    </p:spTree>
    <p:extLst>
      <p:ext uri="{BB962C8B-B14F-4D97-AF65-F5344CB8AC3E}">
        <p14:creationId xmlns:p14="http://schemas.microsoft.com/office/powerpoint/2010/main" val="2294442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47123"/>
          </a:xfrm>
        </p:spPr>
        <p:txBody>
          <a:bodyPr>
            <a:normAutofit fontScale="90000"/>
          </a:bodyPr>
          <a:lstStyle/>
          <a:p>
            <a:endParaRPr lang="en-US" dirty="0"/>
          </a:p>
        </p:txBody>
      </p:sp>
      <p:sp>
        <p:nvSpPr>
          <p:cNvPr id="3" name="Content Placeholder 2"/>
          <p:cNvSpPr>
            <a:spLocks noGrp="1"/>
          </p:cNvSpPr>
          <p:nvPr>
            <p:ph idx="1"/>
          </p:nvPr>
        </p:nvSpPr>
        <p:spPr>
          <a:xfrm>
            <a:off x="1295401" y="1939159"/>
            <a:ext cx="9601196" cy="3936709"/>
          </a:xfrm>
        </p:spPr>
        <p:txBody>
          <a:bodyPr>
            <a:noAutofit/>
          </a:bodyPr>
          <a:lstStyle/>
          <a:p>
            <a:pPr marL="0" indent="0">
              <a:buNone/>
            </a:pPr>
            <a:r>
              <a:rPr lang="en-US" sz="2800" dirty="0"/>
              <a:t>Text B </a:t>
            </a:r>
          </a:p>
          <a:p>
            <a:pPr marL="0" indent="0">
              <a:buNone/>
            </a:pPr>
            <a:r>
              <a:rPr lang="en-US" sz="2800" dirty="0"/>
              <a:t>The discipline of telecommunications engineering, including the designing and installation overseeing of telecommunications equipment and facilities, such as complex electronic switching systems, copper wire telephone facilities and </a:t>
            </a:r>
            <a:r>
              <a:rPr lang="en-US" sz="2800" dirty="0" err="1"/>
              <a:t>fibre</a:t>
            </a:r>
            <a:r>
              <a:rPr lang="en-US" sz="2800" dirty="0"/>
              <a:t> optics, is the enhancement of telecommunication systems through the bringing together of electrical engineering and computer science, from basic circuit design to strategic mass developments.</a:t>
            </a:r>
          </a:p>
        </p:txBody>
      </p:sp>
    </p:spTree>
    <p:extLst>
      <p:ext uri="{BB962C8B-B14F-4D97-AF65-F5344CB8AC3E}">
        <p14:creationId xmlns:p14="http://schemas.microsoft.com/office/powerpoint/2010/main" val="138858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99827"/>
          </a:xfrm>
        </p:spPr>
        <p:txBody>
          <a:bodyPr>
            <a:normAutofit fontScale="90000"/>
          </a:bodyPr>
          <a:lstStyle/>
          <a:p>
            <a:endParaRPr lang="en-US" dirty="0"/>
          </a:p>
        </p:txBody>
      </p:sp>
      <p:sp>
        <p:nvSpPr>
          <p:cNvPr id="3" name="Content Placeholder 2"/>
          <p:cNvSpPr>
            <a:spLocks noGrp="1"/>
          </p:cNvSpPr>
          <p:nvPr>
            <p:ph idx="1"/>
          </p:nvPr>
        </p:nvSpPr>
        <p:spPr>
          <a:xfrm>
            <a:off x="1295401" y="1939159"/>
            <a:ext cx="9601195" cy="3936709"/>
          </a:xfrm>
        </p:spPr>
        <p:txBody>
          <a:bodyPr>
            <a:normAutofit/>
          </a:bodyPr>
          <a:lstStyle/>
          <a:p>
            <a:pPr marL="0" indent="0">
              <a:buNone/>
            </a:pPr>
            <a:r>
              <a:rPr lang="en-US" sz="2800" b="1" dirty="0"/>
              <a:t>Rewrite this text so that it is clearer. </a:t>
            </a:r>
          </a:p>
          <a:p>
            <a:pPr marL="0" indent="0">
              <a:buNone/>
            </a:pPr>
            <a:r>
              <a:rPr lang="en-US" sz="2800" dirty="0"/>
              <a:t>Pediatrics is a branch of medicine that deals with the care of infants, children and adolescents, the main differences between pediatric and adult medicine being the differences in physiology and legal status, with children unable to make decisions for themselves. Pediatricians usually deal with children from birth to eighteen years of age.</a:t>
            </a:r>
          </a:p>
        </p:txBody>
      </p:sp>
    </p:spTree>
    <p:extLst>
      <p:ext uri="{BB962C8B-B14F-4D97-AF65-F5344CB8AC3E}">
        <p14:creationId xmlns:p14="http://schemas.microsoft.com/office/powerpoint/2010/main" val="2748360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7570"/>
            <a:ext cx="9601196" cy="81558"/>
          </a:xfrm>
        </p:spPr>
        <p:txBody>
          <a:bodyPr>
            <a:normAutofit fontScale="90000"/>
          </a:bodyPr>
          <a:lstStyle/>
          <a:p>
            <a:endParaRPr lang="en-US" dirty="0"/>
          </a:p>
        </p:txBody>
      </p:sp>
      <p:sp>
        <p:nvSpPr>
          <p:cNvPr id="3" name="Content Placeholder 2"/>
          <p:cNvSpPr>
            <a:spLocks noGrp="1"/>
          </p:cNvSpPr>
          <p:nvPr>
            <p:ph idx="1"/>
          </p:nvPr>
        </p:nvSpPr>
        <p:spPr>
          <a:xfrm>
            <a:off x="1295401" y="627570"/>
            <a:ext cx="9601196" cy="5248298"/>
          </a:xfrm>
        </p:spPr>
        <p:txBody>
          <a:bodyPr>
            <a:normAutofit/>
          </a:bodyPr>
          <a:lstStyle/>
          <a:p>
            <a:r>
              <a:rPr lang="en-US" sz="2800" b="1" dirty="0"/>
              <a:t>Being Concise</a:t>
            </a:r>
          </a:p>
          <a:p>
            <a:pPr marL="0" indent="0">
              <a:buNone/>
            </a:pPr>
            <a:r>
              <a:rPr lang="en-US" sz="2800" b="1" dirty="0"/>
              <a:t>Wordiness and redundancy </a:t>
            </a:r>
            <a:r>
              <a:rPr lang="en-US" sz="2800" dirty="0"/>
              <a:t>can be distracting and confusing for the reader and are often a sign that the writer is not in full control of the development of ideas in a text</a:t>
            </a:r>
            <a:r>
              <a:rPr lang="en-US" sz="2800" dirty="0" smtClean="0"/>
              <a:t>.</a:t>
            </a:r>
          </a:p>
          <a:p>
            <a:pPr marL="0" indent="0">
              <a:buNone/>
            </a:pPr>
            <a:r>
              <a:rPr lang="en-US" sz="2800" b="1" dirty="0"/>
              <a:t>Redundant:</a:t>
            </a:r>
            <a:r>
              <a:rPr lang="en-US" sz="2800" dirty="0"/>
              <a:t> Turn left at the green colored house. </a:t>
            </a:r>
            <a:endParaRPr lang="en-US" sz="2800" dirty="0" smtClean="0"/>
          </a:p>
          <a:p>
            <a:pPr marL="0" indent="0">
              <a:buNone/>
            </a:pPr>
            <a:r>
              <a:rPr lang="en-US" sz="2800" b="1" dirty="0" smtClean="0"/>
              <a:t>Correct</a:t>
            </a:r>
            <a:r>
              <a:rPr lang="en-US" sz="2800" dirty="0"/>
              <a:t>: Turn left at the green house</a:t>
            </a:r>
            <a:r>
              <a:rPr lang="en-US" sz="2800" dirty="0" smtClean="0"/>
              <a:t>.</a:t>
            </a:r>
          </a:p>
          <a:p>
            <a:pPr marL="0" indent="0">
              <a:buNone/>
            </a:pPr>
            <a:r>
              <a:rPr lang="en-US" sz="2800" b="1" dirty="0"/>
              <a:t>Wordy</a:t>
            </a:r>
            <a:r>
              <a:rPr lang="en-US" sz="2800" dirty="0"/>
              <a:t>: She spoke in a very convincing manner. </a:t>
            </a:r>
            <a:endParaRPr lang="en-US" sz="2800" dirty="0" smtClean="0"/>
          </a:p>
          <a:p>
            <a:pPr marL="0" indent="0">
              <a:buNone/>
            </a:pPr>
            <a:r>
              <a:rPr lang="en-US" sz="2800" b="1" dirty="0" smtClean="0"/>
              <a:t>Concise</a:t>
            </a:r>
            <a:r>
              <a:rPr lang="en-US" sz="2800" dirty="0"/>
              <a:t>: She spoke very convincingly.</a:t>
            </a:r>
          </a:p>
        </p:txBody>
      </p:sp>
    </p:spTree>
    <p:extLst>
      <p:ext uri="{BB962C8B-B14F-4D97-AF65-F5344CB8AC3E}">
        <p14:creationId xmlns:p14="http://schemas.microsoft.com/office/powerpoint/2010/main" val="59118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1. The purpose of academic writing</a:t>
            </a:r>
          </a:p>
        </p:txBody>
      </p:sp>
      <p:sp>
        <p:nvSpPr>
          <p:cNvPr id="3" name="Content Placeholder 2"/>
          <p:cNvSpPr>
            <a:spLocks noGrp="1"/>
          </p:cNvSpPr>
          <p:nvPr>
            <p:ph idx="1"/>
          </p:nvPr>
        </p:nvSpPr>
        <p:spPr/>
        <p:txBody>
          <a:bodyPr>
            <a:normAutofit lnSpcReduction="10000"/>
          </a:bodyPr>
          <a:lstStyle/>
          <a:p>
            <a:pPr marL="0" indent="0">
              <a:buNone/>
            </a:pPr>
            <a:r>
              <a:rPr lang="en-US" dirty="0"/>
              <a:t>The most common reasons include:</a:t>
            </a:r>
          </a:p>
          <a:p>
            <a:r>
              <a:rPr lang="en-US" dirty="0"/>
              <a:t>to report on a piece of research the writer has conducted</a:t>
            </a:r>
          </a:p>
          <a:p>
            <a:r>
              <a:rPr lang="en-US" dirty="0"/>
              <a:t>to answer a question the writer has been given or chosen</a:t>
            </a:r>
          </a:p>
          <a:p>
            <a:r>
              <a:rPr lang="en-US" dirty="0"/>
              <a:t>to discuss a subject of common interest and give the writer’s view</a:t>
            </a:r>
          </a:p>
          <a:p>
            <a:r>
              <a:rPr lang="en-US" dirty="0"/>
              <a:t>to synthesize research done by others on a topic</a:t>
            </a:r>
          </a:p>
          <a:p>
            <a:pPr marL="0" indent="0">
              <a:buNone/>
            </a:pPr>
            <a:endParaRPr lang="en-US" dirty="0"/>
          </a:p>
          <a:p>
            <a:pPr marL="0" indent="0" algn="ctr">
              <a:buNone/>
            </a:pPr>
            <a:r>
              <a:rPr lang="en-US" b="1" dirty="0"/>
              <a:t>Can you suggest any other reasons?</a:t>
            </a:r>
          </a:p>
        </p:txBody>
      </p:sp>
    </p:spTree>
    <p:extLst>
      <p:ext uri="{BB962C8B-B14F-4D97-AF65-F5344CB8AC3E}">
        <p14:creationId xmlns:p14="http://schemas.microsoft.com/office/powerpoint/2010/main" val="36634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5654"/>
            <a:ext cx="9601196" cy="190795"/>
          </a:xfrm>
        </p:spPr>
        <p:txBody>
          <a:bodyPr>
            <a:normAutofit fontScale="90000"/>
          </a:bodyPr>
          <a:lstStyle/>
          <a:p>
            <a:endParaRPr lang="en-US" dirty="0"/>
          </a:p>
        </p:txBody>
      </p:sp>
      <p:sp>
        <p:nvSpPr>
          <p:cNvPr id="3" name="Content Placeholder 2"/>
          <p:cNvSpPr>
            <a:spLocks noGrp="1"/>
          </p:cNvSpPr>
          <p:nvPr>
            <p:ph idx="1"/>
          </p:nvPr>
        </p:nvSpPr>
        <p:spPr>
          <a:xfrm>
            <a:off x="1295401" y="746449"/>
            <a:ext cx="9601196" cy="5275979"/>
          </a:xfrm>
        </p:spPr>
        <p:txBody>
          <a:bodyPr>
            <a:noAutofit/>
          </a:bodyPr>
          <a:lstStyle/>
          <a:p>
            <a:pPr marL="0" indent="0">
              <a:buNone/>
            </a:pPr>
            <a:r>
              <a:rPr lang="en-US" sz="2800" b="1" dirty="0"/>
              <a:t>Rewrite these sentences to make them more concise. </a:t>
            </a:r>
          </a:p>
          <a:p>
            <a:pPr marL="514350" indent="-514350">
              <a:buAutoNum type="arabicParenR"/>
            </a:pPr>
            <a:r>
              <a:rPr lang="en-US" sz="2800" dirty="0"/>
              <a:t>All of the studies had limitations. </a:t>
            </a:r>
          </a:p>
          <a:p>
            <a:pPr marL="514350" indent="-514350">
              <a:buAutoNum type="arabicParenR"/>
            </a:pPr>
            <a:r>
              <a:rPr lang="en-US" sz="2800" dirty="0"/>
              <a:t>Scientists need to find solutions to solve these problems. </a:t>
            </a:r>
          </a:p>
          <a:p>
            <a:pPr marL="514350" indent="-514350">
              <a:buAutoNum type="arabicParenR"/>
            </a:pPr>
            <a:r>
              <a:rPr lang="en-US" sz="2800" dirty="0"/>
              <a:t>He makes a comparison of both the two systems. </a:t>
            </a:r>
          </a:p>
          <a:p>
            <a:pPr marL="514350" indent="-514350">
              <a:buAutoNum type="arabicParenR"/>
            </a:pPr>
            <a:r>
              <a:rPr lang="en-US" sz="2800" dirty="0"/>
              <a:t>In the conclusion part of the chapter, she reiterates the importance and significance of the results. </a:t>
            </a:r>
          </a:p>
          <a:p>
            <a:pPr marL="514350" indent="-514350">
              <a:buAutoNum type="arabicParenR"/>
            </a:pPr>
            <a:r>
              <a:rPr lang="en-US" sz="2800" dirty="0"/>
              <a:t>Pollution is a global problem throughout the world</a:t>
            </a:r>
            <a:r>
              <a:rPr lang="en-US" sz="2800" dirty="0" smtClean="0"/>
              <a:t>.</a:t>
            </a:r>
          </a:p>
          <a:p>
            <a:pPr marL="514350" indent="-514350">
              <a:buAutoNum type="arabicParenR"/>
            </a:pPr>
            <a:r>
              <a:rPr lang="en-US" sz="2800" dirty="0"/>
              <a:t>He had a car that was old and rusty. </a:t>
            </a:r>
          </a:p>
        </p:txBody>
      </p:sp>
    </p:spTree>
    <p:extLst>
      <p:ext uri="{BB962C8B-B14F-4D97-AF65-F5344CB8AC3E}">
        <p14:creationId xmlns:p14="http://schemas.microsoft.com/office/powerpoint/2010/main" val="36266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87398"/>
            <a:ext cx="9601196" cy="389468"/>
          </a:xfrm>
        </p:spPr>
        <p:txBody>
          <a:bodyPr>
            <a:normAutofit fontScale="90000"/>
          </a:bodyPr>
          <a:lstStyle/>
          <a:p>
            <a:endParaRPr lang="en-US" dirty="0"/>
          </a:p>
        </p:txBody>
      </p:sp>
      <p:sp>
        <p:nvSpPr>
          <p:cNvPr id="3" name="Content Placeholder 2"/>
          <p:cNvSpPr>
            <a:spLocks noGrp="1"/>
          </p:cNvSpPr>
          <p:nvPr>
            <p:ph idx="1"/>
          </p:nvPr>
        </p:nvSpPr>
        <p:spPr>
          <a:xfrm>
            <a:off x="1295401" y="1497724"/>
            <a:ext cx="9601195" cy="4378144"/>
          </a:xfrm>
        </p:spPr>
        <p:txBody>
          <a:bodyPr>
            <a:noAutofit/>
          </a:bodyPr>
          <a:lstStyle/>
          <a:p>
            <a:pPr marL="0" indent="0">
              <a:buNone/>
            </a:pPr>
            <a:r>
              <a:rPr lang="en-US" sz="2800" dirty="0"/>
              <a:t>Look at the student’s first draft and the lecturer’s comments which follow.</a:t>
            </a:r>
          </a:p>
          <a:p>
            <a:pPr marL="0" indent="0">
              <a:buNone/>
            </a:pPr>
            <a:r>
              <a:rPr lang="en-US" sz="2800" dirty="0"/>
              <a:t>A number of technological methods of extraction of copper are available, which include hydrometallurgy, solvent extraction, liquid-liquid electrochemistry and electro-winning. Liquid-liquid electrochemistry is the focus of this project. Each of these processes is described below and liquid-liquid electrochemistry is given greater consideration as it is the focus of this project. </a:t>
            </a:r>
          </a:p>
          <a:p>
            <a:pPr marL="0" indent="0">
              <a:buNone/>
            </a:pPr>
            <a:r>
              <a:rPr lang="en-US" sz="2800" i="1" dirty="0"/>
              <a:t>Accurate and well expressed - could be more concise, however.</a:t>
            </a:r>
          </a:p>
        </p:txBody>
      </p:sp>
    </p:spTree>
    <p:extLst>
      <p:ext uri="{BB962C8B-B14F-4D97-AF65-F5344CB8AC3E}">
        <p14:creationId xmlns:p14="http://schemas.microsoft.com/office/powerpoint/2010/main" val="22266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a:t>Being precise</a:t>
            </a:r>
          </a:p>
          <a:p>
            <a:pPr marL="0" indent="0">
              <a:buNone/>
            </a:pPr>
            <a:r>
              <a:rPr lang="en-US" sz="2800" dirty="0"/>
              <a:t>Writing should be concise, but, at the same time, it should be precise and explicit in meaning, avoiding vague expression or ambiguity.</a:t>
            </a:r>
          </a:p>
        </p:txBody>
      </p:sp>
    </p:spTree>
    <p:extLst>
      <p:ext uri="{BB962C8B-B14F-4D97-AF65-F5344CB8AC3E}">
        <p14:creationId xmlns:p14="http://schemas.microsoft.com/office/powerpoint/2010/main" val="27826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4441"/>
            <a:ext cx="10515600" cy="690465"/>
          </a:xfrm>
        </p:spPr>
        <p:txBody>
          <a:bodyPr>
            <a:normAutofit fontScale="90000"/>
          </a:bodyPr>
          <a:lstStyle/>
          <a:p>
            <a:r>
              <a:rPr lang="en-US" dirty="0"/>
              <a:t>Precision in writing</a:t>
            </a:r>
          </a:p>
        </p:txBody>
      </p:sp>
      <p:sp>
        <p:nvSpPr>
          <p:cNvPr id="3" name="Content Placeholder 2"/>
          <p:cNvSpPr>
            <a:spLocks noGrp="1"/>
          </p:cNvSpPr>
          <p:nvPr>
            <p:ph idx="1"/>
          </p:nvPr>
        </p:nvSpPr>
        <p:spPr>
          <a:xfrm>
            <a:off x="646385" y="1595535"/>
            <a:ext cx="11004331" cy="4915624"/>
          </a:xfrm>
        </p:spPr>
        <p:txBody>
          <a:bodyPr>
            <a:normAutofit/>
          </a:bodyPr>
          <a:lstStyle/>
          <a:p>
            <a:pPr marL="0" indent="0">
              <a:buNone/>
            </a:pPr>
            <a:r>
              <a:rPr lang="en-US" sz="2800" dirty="0"/>
              <a:t>1) Avoid using </a:t>
            </a:r>
            <a:r>
              <a:rPr lang="en-US" sz="2800" b="1" dirty="0"/>
              <a:t>etc. </a:t>
            </a:r>
            <a:r>
              <a:rPr lang="en-US" sz="2800" dirty="0"/>
              <a:t> and </a:t>
            </a:r>
            <a:r>
              <a:rPr lang="en-US" sz="2800" b="1" dirty="0"/>
              <a:t>so on</a:t>
            </a:r>
            <a:r>
              <a:rPr lang="en-US" sz="2800" dirty="0"/>
              <a:t>. Use such as instead, when you want to give just two or three examples, </a:t>
            </a:r>
          </a:p>
          <a:p>
            <a:pPr marL="0" indent="0">
              <a:buNone/>
            </a:pPr>
            <a:r>
              <a:rPr lang="en-US" sz="2800" dirty="0"/>
              <a:t>e.g. cancer, diabetes, etc. --&gt; diseases </a:t>
            </a:r>
            <a:r>
              <a:rPr lang="en-US" sz="2800" b="1" dirty="0"/>
              <a:t>such as </a:t>
            </a:r>
            <a:r>
              <a:rPr lang="en-US" sz="2800" dirty="0"/>
              <a:t>cancer and diabetes </a:t>
            </a:r>
          </a:p>
          <a:p>
            <a:pPr marL="0" indent="0">
              <a:buNone/>
            </a:pPr>
            <a:r>
              <a:rPr lang="en-US" sz="2800" dirty="0"/>
              <a:t>2) Avoid vague use of words, particularly prepositions; instead, use common </a:t>
            </a:r>
            <a:r>
              <a:rPr lang="en-US" sz="2800" b="1" dirty="0"/>
              <a:t>collocations</a:t>
            </a:r>
            <a:r>
              <a:rPr lang="en-US" sz="2800" dirty="0"/>
              <a:t> (words which often go together) and fixed phrases with precise meaning, e.g. </a:t>
            </a:r>
          </a:p>
          <a:p>
            <a:pPr marL="0" indent="0">
              <a:buNone/>
            </a:pPr>
            <a:r>
              <a:rPr lang="en-US" sz="2800" b="1" dirty="0"/>
              <a:t>For</a:t>
            </a:r>
            <a:r>
              <a:rPr lang="en-US" sz="2800" dirty="0"/>
              <a:t> applications, nanotechnology has huge potential.</a:t>
            </a:r>
          </a:p>
          <a:p>
            <a:pPr marL="0" indent="0">
              <a:buNone/>
            </a:pPr>
            <a:r>
              <a:rPr lang="en-US" sz="2800" dirty="0"/>
              <a:t>--&gt; </a:t>
            </a:r>
            <a:r>
              <a:rPr lang="en-US" sz="2800" b="1" dirty="0"/>
              <a:t>In terms of </a:t>
            </a:r>
            <a:r>
              <a:rPr lang="en-US" sz="2800" dirty="0"/>
              <a:t>applications, nanotechnology has huge potential.</a:t>
            </a:r>
          </a:p>
        </p:txBody>
      </p:sp>
    </p:spTree>
    <p:extLst>
      <p:ext uri="{BB962C8B-B14F-4D97-AF65-F5344CB8AC3E}">
        <p14:creationId xmlns:p14="http://schemas.microsoft.com/office/powerpoint/2010/main" val="22354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407385"/>
          </a:xfrm>
        </p:spPr>
        <p:txBody>
          <a:bodyPr>
            <a:normAutofit fontScale="90000"/>
          </a:bodyPr>
          <a:lstStyle/>
          <a:p>
            <a:endParaRPr lang="en-US" dirty="0"/>
          </a:p>
        </p:txBody>
      </p:sp>
      <p:sp>
        <p:nvSpPr>
          <p:cNvPr id="3" name="Content Placeholder 2"/>
          <p:cNvSpPr>
            <a:spLocks noGrp="1"/>
          </p:cNvSpPr>
          <p:nvPr>
            <p:ph idx="1"/>
          </p:nvPr>
        </p:nvSpPr>
        <p:spPr>
          <a:xfrm>
            <a:off x="1166327" y="898634"/>
            <a:ext cx="9806474" cy="5278329"/>
          </a:xfrm>
        </p:spPr>
        <p:txBody>
          <a:bodyPr>
            <a:normAutofit/>
          </a:bodyPr>
          <a:lstStyle/>
          <a:p>
            <a:pPr marL="0" indent="0">
              <a:buNone/>
            </a:pPr>
            <a:r>
              <a:rPr lang="en-US" sz="2800" dirty="0"/>
              <a:t>There are a number of factors of climate.</a:t>
            </a:r>
          </a:p>
          <a:p>
            <a:pPr>
              <a:buFont typeface="Wingdings" panose="05000000000000000000" pitchFamily="2" charset="2"/>
              <a:buChar char="à"/>
            </a:pPr>
            <a:r>
              <a:rPr lang="en-US" sz="2800" dirty="0"/>
              <a:t>There are a number of </a:t>
            </a:r>
            <a:r>
              <a:rPr lang="en-US" sz="2800" b="1" dirty="0"/>
              <a:t>factors affecting </a:t>
            </a:r>
            <a:r>
              <a:rPr lang="en-US" sz="2800" dirty="0"/>
              <a:t>climate. </a:t>
            </a:r>
          </a:p>
          <a:p>
            <a:pPr marL="0" indent="0">
              <a:buNone/>
            </a:pPr>
            <a:r>
              <a:rPr lang="en-US" sz="2800" dirty="0"/>
              <a:t>There are many problems of excessive alcohol consumption.</a:t>
            </a:r>
          </a:p>
          <a:p>
            <a:pPr marL="0" indent="0">
              <a:buNone/>
            </a:pPr>
            <a:r>
              <a:rPr lang="en-US" sz="2800" dirty="0"/>
              <a:t>--&gt;There are many problems </a:t>
            </a:r>
            <a:r>
              <a:rPr lang="en-US" sz="2800" b="1" dirty="0"/>
              <a:t>associated with </a:t>
            </a:r>
            <a:r>
              <a:rPr lang="en-US" sz="2800" dirty="0"/>
              <a:t>excessive alcohol consumption. (= problems that arise when someone consumes too much alcohol) </a:t>
            </a:r>
          </a:p>
          <a:p>
            <a:pPr marL="0" indent="0">
              <a:buNone/>
            </a:pPr>
            <a:r>
              <a:rPr lang="en-US" sz="2800" b="1" dirty="0"/>
              <a:t>Compare with: </a:t>
            </a:r>
          </a:p>
          <a:p>
            <a:pPr marL="0" indent="0">
              <a:buNone/>
            </a:pPr>
            <a:r>
              <a:rPr lang="en-US" sz="2800" dirty="0"/>
              <a:t>the problem of excessive alcohol consumption (= excessive alcohol consumption is a problem)</a:t>
            </a:r>
          </a:p>
        </p:txBody>
      </p:sp>
    </p:spTree>
    <p:extLst>
      <p:ext uri="{BB962C8B-B14F-4D97-AF65-F5344CB8AC3E}">
        <p14:creationId xmlns:p14="http://schemas.microsoft.com/office/powerpoint/2010/main" val="104154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353"/>
            <a:ext cx="9601196" cy="957027"/>
          </a:xfrm>
        </p:spPr>
        <p:txBody>
          <a:bodyPr/>
          <a:lstStyle/>
          <a:p>
            <a:r>
              <a:rPr lang="en-US" dirty="0"/>
              <a:t>Collocation</a:t>
            </a:r>
          </a:p>
        </p:txBody>
      </p:sp>
      <p:sp>
        <p:nvSpPr>
          <p:cNvPr id="3" name="Content Placeholder 2"/>
          <p:cNvSpPr>
            <a:spLocks noGrp="1"/>
          </p:cNvSpPr>
          <p:nvPr>
            <p:ph idx="1"/>
          </p:nvPr>
        </p:nvSpPr>
        <p:spPr>
          <a:xfrm>
            <a:off x="1295401" y="1939159"/>
            <a:ext cx="9601196" cy="4099034"/>
          </a:xfrm>
        </p:spPr>
        <p:txBody>
          <a:bodyPr>
            <a:noAutofit/>
          </a:bodyPr>
          <a:lstStyle/>
          <a:p>
            <a:pPr marL="0" indent="0">
              <a:buNone/>
            </a:pPr>
            <a:r>
              <a:rPr lang="en-US" sz="2800" dirty="0"/>
              <a:t>Academic concept/achievement</a:t>
            </a:r>
          </a:p>
          <a:p>
            <a:pPr marL="0" indent="0">
              <a:buNone/>
            </a:pPr>
            <a:r>
              <a:rPr lang="en-US" sz="2800" dirty="0"/>
              <a:t>Accurate picture</a:t>
            </a:r>
          </a:p>
          <a:p>
            <a:pPr marL="0" indent="0">
              <a:buNone/>
            </a:pPr>
            <a:r>
              <a:rPr lang="en-US" sz="2800" dirty="0"/>
              <a:t>Active participation</a:t>
            </a:r>
          </a:p>
          <a:p>
            <a:pPr marL="0" indent="0">
              <a:buNone/>
            </a:pPr>
            <a:r>
              <a:rPr lang="en-US" sz="2800" dirty="0"/>
              <a:t>Allocate resources</a:t>
            </a:r>
          </a:p>
          <a:p>
            <a:pPr marL="0" indent="0">
              <a:buNone/>
            </a:pPr>
            <a:r>
              <a:rPr lang="en-US" sz="2800" dirty="0"/>
              <a:t>Analytical tool</a:t>
            </a:r>
          </a:p>
          <a:p>
            <a:pPr marL="0" indent="0">
              <a:buNone/>
            </a:pPr>
            <a:r>
              <a:rPr lang="en-US" sz="2800" dirty="0"/>
              <a:t>Appropriate data</a:t>
            </a:r>
          </a:p>
          <a:p>
            <a:pPr marL="0" indent="0">
              <a:buNone/>
            </a:pPr>
            <a:r>
              <a:rPr lang="en-US" sz="2800" dirty="0"/>
              <a:t>Appropriate language/data/form</a:t>
            </a:r>
          </a:p>
        </p:txBody>
      </p:sp>
    </p:spTree>
    <p:extLst>
      <p:ext uri="{BB962C8B-B14F-4D97-AF65-F5344CB8AC3E}">
        <p14:creationId xmlns:p14="http://schemas.microsoft.com/office/powerpoint/2010/main" val="224760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94420"/>
          </a:xfrm>
        </p:spPr>
        <p:txBody>
          <a:bodyPr>
            <a:normAutofit fontScale="90000"/>
          </a:bodyPr>
          <a:lstStyle/>
          <a:p>
            <a:endParaRPr lang="en-US" dirty="0"/>
          </a:p>
        </p:txBody>
      </p:sp>
      <p:sp>
        <p:nvSpPr>
          <p:cNvPr id="3" name="Content Placeholder 2"/>
          <p:cNvSpPr>
            <a:spLocks noGrp="1"/>
          </p:cNvSpPr>
          <p:nvPr>
            <p:ph idx="1"/>
          </p:nvPr>
        </p:nvSpPr>
        <p:spPr>
          <a:xfrm>
            <a:off x="1466193" y="1576553"/>
            <a:ext cx="9430404" cy="4493171"/>
          </a:xfrm>
        </p:spPr>
        <p:txBody>
          <a:bodyPr>
            <a:noAutofit/>
          </a:bodyPr>
          <a:lstStyle/>
          <a:p>
            <a:pPr marL="0" indent="0">
              <a:buNone/>
            </a:pPr>
            <a:r>
              <a:rPr lang="en-US" sz="2800" dirty="0"/>
              <a:t>Identify any vague expressions in these sentences and try to make them more precise and explicit. </a:t>
            </a:r>
          </a:p>
          <a:p>
            <a:pPr marL="514350" indent="-514350">
              <a:buAutoNum type="arabicParenR"/>
            </a:pPr>
            <a:r>
              <a:rPr lang="en-US" sz="2800" dirty="0"/>
              <a:t>The regulations cover the use of oil, gas, etc. </a:t>
            </a:r>
          </a:p>
          <a:p>
            <a:pPr marL="514350" indent="-514350">
              <a:buAutoNum type="arabicParenR"/>
            </a:pPr>
            <a:r>
              <a:rPr lang="en-US" sz="2800" dirty="0"/>
              <a:t>Buildings in the city are constructed of concrete, timber and so on.</a:t>
            </a:r>
          </a:p>
          <a:p>
            <a:pPr marL="514350" indent="-514350">
              <a:buAutoNum type="arabicParenR"/>
            </a:pPr>
            <a:r>
              <a:rPr lang="en-US" sz="2800" dirty="0"/>
              <a:t>For applications, this polymer is very versatile. </a:t>
            </a:r>
          </a:p>
          <a:p>
            <a:pPr marL="514350" indent="-514350">
              <a:buAutoNum type="arabicParenR"/>
            </a:pPr>
            <a:r>
              <a:rPr lang="en-US" sz="2800" dirty="0"/>
              <a:t>There are a number of factors of blood pressure.</a:t>
            </a:r>
          </a:p>
          <a:p>
            <a:pPr marL="0" indent="0">
              <a:buNone/>
            </a:pPr>
            <a:r>
              <a:rPr lang="en-US" sz="2800" dirty="0"/>
              <a:t>5) There are many problems of obesity.</a:t>
            </a:r>
          </a:p>
        </p:txBody>
      </p:sp>
    </p:spTree>
    <p:extLst>
      <p:ext uri="{BB962C8B-B14F-4D97-AF65-F5344CB8AC3E}">
        <p14:creationId xmlns:p14="http://schemas.microsoft.com/office/powerpoint/2010/main" val="407575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03618"/>
            <a:ext cx="9601196" cy="957027"/>
          </a:xfrm>
        </p:spPr>
        <p:txBody>
          <a:bodyPr/>
          <a:lstStyle/>
          <a:p>
            <a:r>
              <a:rPr lang="en-US" dirty="0"/>
              <a:t>Common features of academic texts</a:t>
            </a:r>
          </a:p>
        </p:txBody>
      </p:sp>
      <p:sp>
        <p:nvSpPr>
          <p:cNvPr id="3" name="Content Placeholder 2"/>
          <p:cNvSpPr>
            <a:spLocks noGrp="1"/>
          </p:cNvSpPr>
          <p:nvPr>
            <p:ph idx="1"/>
          </p:nvPr>
        </p:nvSpPr>
        <p:spPr>
          <a:xfrm>
            <a:off x="1295401" y="1460645"/>
            <a:ext cx="9601196" cy="4415223"/>
          </a:xfrm>
        </p:spPr>
        <p:txBody>
          <a:bodyPr>
            <a:normAutofit/>
          </a:bodyPr>
          <a:lstStyle/>
          <a:p>
            <a:pPr marL="514350" indent="-514350">
              <a:buAutoNum type="arabicPeriod"/>
            </a:pPr>
            <a:r>
              <a:rPr lang="en-US" sz="2800" dirty="0"/>
              <a:t>Academic texts use </a:t>
            </a:r>
            <a:r>
              <a:rPr lang="en-US" sz="2800" b="1" dirty="0"/>
              <a:t>careful, cautious </a:t>
            </a:r>
            <a:r>
              <a:rPr lang="en-US" sz="2800" dirty="0"/>
              <a:t>language when necessary, in order to avoid making over-generalizations</a:t>
            </a:r>
          </a:p>
          <a:p>
            <a:pPr marL="514350" indent="-514350">
              <a:buAutoNum type="arabicPeriod"/>
            </a:pPr>
            <a:r>
              <a:rPr lang="en-US" sz="2800" dirty="0"/>
              <a:t>They tend to adopt an </a:t>
            </a:r>
            <a:r>
              <a:rPr lang="en-US" sz="2800" b="1" dirty="0"/>
              <a:t>impersonal style</a:t>
            </a:r>
            <a:r>
              <a:rPr lang="en-US" sz="2800" dirty="0"/>
              <a:t>, making use of passive constructions, and mostly avoiding the use of the personal pronouns </a:t>
            </a:r>
            <a:r>
              <a:rPr lang="en-US" sz="2800" b="1" dirty="0"/>
              <a:t>I, we </a:t>
            </a:r>
            <a:r>
              <a:rPr lang="en-US" sz="2800" dirty="0"/>
              <a:t>and </a:t>
            </a:r>
            <a:r>
              <a:rPr lang="en-US" sz="2800" b="1" dirty="0"/>
              <a:t>you</a:t>
            </a:r>
            <a:r>
              <a:rPr lang="en-US" sz="2800" dirty="0"/>
              <a:t>.</a:t>
            </a:r>
          </a:p>
          <a:p>
            <a:pPr marL="514350" indent="-514350">
              <a:buAutoNum type="arabicPeriod"/>
            </a:pPr>
            <a:r>
              <a:rPr lang="en-US" sz="2800" dirty="0"/>
              <a:t>They use </a:t>
            </a:r>
            <a:r>
              <a:rPr lang="en-US" sz="2800" b="1" dirty="0"/>
              <a:t>scientific/technical terminology </a:t>
            </a:r>
            <a:r>
              <a:rPr lang="en-US" sz="2800" dirty="0"/>
              <a:t>and </a:t>
            </a:r>
            <a:r>
              <a:rPr lang="en-US" sz="2800" b="1" dirty="0"/>
              <a:t>a neutral/formal tone</a:t>
            </a:r>
            <a:r>
              <a:rPr lang="en-US" sz="2800" dirty="0"/>
              <a:t>, avoiding the colloquial or highly stylized language sometimes found in popular science books, journalism and websites.</a:t>
            </a:r>
          </a:p>
        </p:txBody>
      </p:sp>
    </p:spTree>
    <p:extLst>
      <p:ext uri="{BB962C8B-B14F-4D97-AF65-F5344CB8AC3E}">
        <p14:creationId xmlns:p14="http://schemas.microsoft.com/office/powerpoint/2010/main" val="8885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6822"/>
            <a:ext cx="9601196" cy="168751"/>
          </a:xfrm>
        </p:spPr>
        <p:txBody>
          <a:bodyPr>
            <a:normAutofit fontScale="90000"/>
          </a:bodyPr>
          <a:lstStyle/>
          <a:p>
            <a:endParaRPr lang="en-US" dirty="0"/>
          </a:p>
        </p:txBody>
      </p:sp>
      <p:sp>
        <p:nvSpPr>
          <p:cNvPr id="3" name="Content Placeholder 2"/>
          <p:cNvSpPr>
            <a:spLocks noGrp="1"/>
          </p:cNvSpPr>
          <p:nvPr>
            <p:ph idx="1"/>
          </p:nvPr>
        </p:nvSpPr>
        <p:spPr>
          <a:xfrm>
            <a:off x="945932" y="2506717"/>
            <a:ext cx="10216054" cy="3369151"/>
          </a:xfrm>
        </p:spPr>
        <p:txBody>
          <a:bodyPr>
            <a:normAutofit/>
          </a:bodyPr>
          <a:lstStyle/>
          <a:p>
            <a:pPr marL="0" indent="0">
              <a:buNone/>
            </a:pPr>
            <a:r>
              <a:rPr lang="en-US" sz="2800" dirty="0"/>
              <a:t>4) They use </a:t>
            </a:r>
            <a:r>
              <a:rPr lang="en-US" sz="2800" b="1" dirty="0"/>
              <a:t>careful punctuation</a:t>
            </a:r>
            <a:r>
              <a:rPr lang="en-US" sz="2800" dirty="0"/>
              <a:t>, making effective use of </a:t>
            </a:r>
            <a:r>
              <a:rPr lang="en-US" sz="2800" b="1" dirty="0"/>
              <a:t>colons</a:t>
            </a:r>
            <a:r>
              <a:rPr lang="en-US" sz="2800" dirty="0"/>
              <a:t> and </a:t>
            </a:r>
            <a:r>
              <a:rPr lang="en-US" sz="2800" b="1" dirty="0"/>
              <a:t>semi-colons</a:t>
            </a:r>
            <a:r>
              <a:rPr lang="en-US" sz="2800" dirty="0"/>
              <a:t> to organize ideas, and mostly avoiding </a:t>
            </a:r>
            <a:r>
              <a:rPr lang="en-US" sz="2800" b="1" dirty="0"/>
              <a:t>informal punctuation device</a:t>
            </a:r>
            <a:r>
              <a:rPr lang="en-US" sz="2800" dirty="0"/>
              <a:t>s such as contractions, dashes and exclamation marks.</a:t>
            </a:r>
          </a:p>
          <a:p>
            <a:pPr marL="0" indent="0">
              <a:buNone/>
            </a:pPr>
            <a:r>
              <a:rPr lang="en-US" sz="2800" dirty="0"/>
              <a:t>5) They contain </a:t>
            </a:r>
            <a:r>
              <a:rPr lang="en-US" sz="2800" b="1" dirty="0"/>
              <a:t>references</a:t>
            </a:r>
            <a:r>
              <a:rPr lang="en-US" sz="2800" dirty="0"/>
              <a:t> to sources, following standard referencing conventions.</a:t>
            </a:r>
          </a:p>
        </p:txBody>
      </p:sp>
    </p:spTree>
    <p:extLst>
      <p:ext uri="{BB962C8B-B14F-4D97-AF65-F5344CB8AC3E}">
        <p14:creationId xmlns:p14="http://schemas.microsoft.com/office/powerpoint/2010/main" val="11767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93" y="681038"/>
            <a:ext cx="10515600" cy="653520"/>
          </a:xfrm>
        </p:spPr>
        <p:txBody>
          <a:bodyPr>
            <a:normAutofit fontScale="90000"/>
          </a:bodyPr>
          <a:lstStyle/>
          <a:p>
            <a:r>
              <a:rPr lang="en-US" dirty="0"/>
              <a:t>Increasing formality</a:t>
            </a:r>
          </a:p>
        </p:txBody>
      </p:sp>
      <p:sp>
        <p:nvSpPr>
          <p:cNvPr id="3" name="Content Placeholder 2"/>
          <p:cNvSpPr>
            <a:spLocks noGrp="1"/>
          </p:cNvSpPr>
          <p:nvPr>
            <p:ph idx="1"/>
          </p:nvPr>
        </p:nvSpPr>
        <p:spPr>
          <a:xfrm>
            <a:off x="1229709" y="1334559"/>
            <a:ext cx="10124091" cy="4842404"/>
          </a:xfrm>
        </p:spPr>
        <p:txBody>
          <a:bodyPr>
            <a:noAutofit/>
          </a:bodyPr>
          <a:lstStyle/>
          <a:p>
            <a:pPr marL="514350" indent="-514350">
              <a:buAutoNum type="arabicParenR"/>
            </a:pPr>
            <a:r>
              <a:rPr lang="en-US" sz="2800" dirty="0"/>
              <a:t>Use the formal negatives </a:t>
            </a:r>
            <a:r>
              <a:rPr lang="en-US" sz="2800" b="1" dirty="0"/>
              <a:t>no/little/few</a:t>
            </a:r>
            <a:r>
              <a:rPr lang="en-US" sz="2800" dirty="0"/>
              <a:t>, e.g. </a:t>
            </a:r>
          </a:p>
          <a:p>
            <a:pPr marL="0" indent="0">
              <a:buNone/>
            </a:pPr>
            <a:r>
              <a:rPr lang="en-US" sz="2800" dirty="0"/>
              <a:t>At the time, not many women worked in this area of science.</a:t>
            </a:r>
          </a:p>
          <a:p>
            <a:pPr marL="0" indent="0">
              <a:buNone/>
            </a:pPr>
            <a:r>
              <a:rPr lang="en-US" sz="2800" dirty="0"/>
              <a:t>	--&gt; At the time, </a:t>
            </a:r>
            <a:r>
              <a:rPr lang="en-US" sz="2800" b="1" dirty="0"/>
              <a:t>few</a:t>
            </a:r>
            <a:r>
              <a:rPr lang="en-US" sz="2800" dirty="0"/>
              <a:t> women worked in this area of science </a:t>
            </a:r>
          </a:p>
          <a:p>
            <a:pPr marL="0" indent="0">
              <a:buNone/>
            </a:pPr>
            <a:r>
              <a:rPr lang="en-US" sz="2800" dirty="0"/>
              <a:t>Not much research has been carried out on this topic.</a:t>
            </a:r>
          </a:p>
          <a:p>
            <a:pPr marL="0" indent="0">
              <a:buNone/>
            </a:pPr>
            <a:r>
              <a:rPr lang="en-US" sz="2800" dirty="0"/>
              <a:t>	--&gt; Little research has been carried out on this topic. </a:t>
            </a:r>
          </a:p>
          <a:p>
            <a:pPr marL="0" indent="0">
              <a:buNone/>
            </a:pPr>
            <a:r>
              <a:rPr lang="en-US" sz="2800" dirty="0"/>
              <a:t>Note that </a:t>
            </a:r>
            <a:r>
              <a:rPr lang="en-US" sz="2800" b="1" dirty="0"/>
              <a:t>few</a:t>
            </a:r>
            <a:r>
              <a:rPr lang="en-US" sz="2800" dirty="0"/>
              <a:t> is used with </a:t>
            </a:r>
            <a:r>
              <a:rPr lang="en-US" sz="2800" b="1" dirty="0"/>
              <a:t>countable nouns </a:t>
            </a:r>
            <a:r>
              <a:rPr lang="en-US" sz="2800" dirty="0"/>
              <a:t>and </a:t>
            </a:r>
            <a:r>
              <a:rPr lang="en-US" sz="2800" b="1" dirty="0"/>
              <a:t>little</a:t>
            </a:r>
            <a:r>
              <a:rPr lang="en-US" sz="2800" dirty="0"/>
              <a:t> with </a:t>
            </a:r>
            <a:r>
              <a:rPr lang="en-US" sz="2800" b="1" dirty="0"/>
              <a:t>uncountable nouns</a:t>
            </a:r>
            <a:r>
              <a:rPr lang="en-US" sz="2800" dirty="0"/>
              <a:t>. </a:t>
            </a:r>
          </a:p>
          <a:p>
            <a:pPr marL="0" indent="0">
              <a:buNone/>
            </a:pPr>
            <a:r>
              <a:rPr lang="en-US" sz="2800" dirty="0"/>
              <a:t>Be careful not to confuse with </a:t>
            </a:r>
            <a:r>
              <a:rPr lang="en-US" sz="2800" b="1" dirty="0"/>
              <a:t>a few/a little</a:t>
            </a:r>
            <a:r>
              <a:rPr lang="en-US" sz="2800" dirty="0"/>
              <a:t>, meaning </a:t>
            </a:r>
            <a:r>
              <a:rPr lang="en-US" sz="2800" b="1" dirty="0"/>
              <a:t>some or a small number/amount</a:t>
            </a:r>
          </a:p>
        </p:txBody>
      </p:sp>
    </p:spTree>
    <p:extLst>
      <p:ext uri="{BB962C8B-B14F-4D97-AF65-F5344CB8AC3E}">
        <p14:creationId xmlns:p14="http://schemas.microsoft.com/office/powerpoint/2010/main" val="31598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2. Features of academic writing </a:t>
            </a:r>
          </a:p>
        </p:txBody>
      </p:sp>
      <p:sp>
        <p:nvSpPr>
          <p:cNvPr id="3" name="Content Placeholder 2"/>
          <p:cNvSpPr>
            <a:spLocks noGrp="1"/>
          </p:cNvSpPr>
          <p:nvPr>
            <p:ph idx="1"/>
          </p:nvPr>
        </p:nvSpPr>
        <p:spPr>
          <a:xfrm>
            <a:off x="1295401" y="2500604"/>
            <a:ext cx="9601196" cy="3375264"/>
          </a:xfrm>
        </p:spPr>
        <p:txBody>
          <a:bodyPr>
            <a:normAutofit lnSpcReduction="10000"/>
          </a:bodyPr>
          <a:lstStyle/>
          <a:p>
            <a:r>
              <a:rPr lang="en-US" dirty="0"/>
              <a:t>Although there is no fixed standard of academic writing, and style may vary from subject to subject, academic writing is clearly </a:t>
            </a:r>
            <a:r>
              <a:rPr lang="en-US" b="1" dirty="0"/>
              <a:t>different from</a:t>
            </a:r>
            <a:r>
              <a:rPr lang="en-US" dirty="0"/>
              <a:t> the written </a:t>
            </a:r>
            <a:r>
              <a:rPr lang="en-US" b="1" dirty="0"/>
              <a:t>style of newspapers or novels</a:t>
            </a:r>
            <a:r>
              <a:rPr lang="en-US" dirty="0"/>
              <a:t>. </a:t>
            </a:r>
          </a:p>
          <a:p>
            <a:r>
              <a:rPr lang="en-US" dirty="0"/>
              <a:t>For example, it is generally agreed that academic writing attempts to be accurate, so that instead of ‘the metal was very hot’ it is better to write ‘the metal was heated to 65°C’ . </a:t>
            </a:r>
          </a:p>
          <a:p>
            <a:endParaRPr lang="en-US" dirty="0"/>
          </a:p>
          <a:p>
            <a:pPr marL="0" indent="0" algn="ctr">
              <a:buNone/>
            </a:pPr>
            <a:r>
              <a:rPr lang="en-US" dirty="0"/>
              <a:t>What are some of the features of academic writing</a:t>
            </a:r>
            <a:r>
              <a:rPr lang="en-US" dirty="0" smtClean="0"/>
              <a:t>?</a:t>
            </a:r>
            <a:endParaRPr lang="en-US" dirty="0"/>
          </a:p>
        </p:txBody>
      </p:sp>
    </p:spTree>
    <p:extLst>
      <p:ext uri="{BB962C8B-B14F-4D97-AF65-F5344CB8AC3E}">
        <p14:creationId xmlns:p14="http://schemas.microsoft.com/office/powerpoint/2010/main" val="111730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797" y="818051"/>
            <a:ext cx="9601196" cy="152985"/>
          </a:xfrm>
        </p:spPr>
        <p:txBody>
          <a:bodyPr>
            <a:normAutofit fontScale="90000"/>
          </a:bodyPr>
          <a:lstStyle/>
          <a:p>
            <a:endParaRPr lang="en-US" dirty="0"/>
          </a:p>
        </p:txBody>
      </p:sp>
      <p:sp>
        <p:nvSpPr>
          <p:cNvPr id="3" name="Content Placeholder 2"/>
          <p:cNvSpPr>
            <a:spLocks noGrp="1"/>
          </p:cNvSpPr>
          <p:nvPr>
            <p:ph idx="1"/>
          </p:nvPr>
        </p:nvSpPr>
        <p:spPr>
          <a:xfrm>
            <a:off x="1466193" y="982132"/>
            <a:ext cx="9430404" cy="4893736"/>
          </a:xfrm>
        </p:spPr>
        <p:txBody>
          <a:bodyPr>
            <a:noAutofit/>
          </a:bodyPr>
          <a:lstStyle/>
          <a:p>
            <a:pPr marL="0" indent="0">
              <a:buNone/>
            </a:pPr>
            <a:r>
              <a:rPr lang="en-US" sz="2800" dirty="0"/>
              <a:t>2) Place adverbs before the main verb, rather than at the beginning (or sometimes the end) of a sentence, as is common in spoken English, e.g. </a:t>
            </a:r>
          </a:p>
          <a:p>
            <a:pPr marL="0" indent="0">
              <a:buNone/>
            </a:pPr>
            <a:r>
              <a:rPr lang="en-US" sz="2800" b="1" dirty="0"/>
              <a:t>Originally</a:t>
            </a:r>
            <a:r>
              <a:rPr lang="en-US" sz="2800" dirty="0"/>
              <a:t>, the research was conducted in China.</a:t>
            </a:r>
          </a:p>
          <a:p>
            <a:pPr marL="0" indent="0">
              <a:buNone/>
            </a:pPr>
            <a:r>
              <a:rPr lang="en-US" sz="2800" dirty="0"/>
              <a:t>	--&gt; The research was originally conducted in China. </a:t>
            </a:r>
          </a:p>
          <a:p>
            <a:pPr marL="0" indent="0">
              <a:buNone/>
            </a:pPr>
            <a:r>
              <a:rPr lang="en-US" sz="2800" b="1" dirty="0"/>
              <a:t>Then</a:t>
            </a:r>
            <a:r>
              <a:rPr lang="en-US" sz="2800" dirty="0"/>
              <a:t> the tube was placed in the furnace.</a:t>
            </a:r>
          </a:p>
          <a:p>
            <a:pPr marL="0" indent="0">
              <a:buNone/>
            </a:pPr>
            <a:r>
              <a:rPr lang="en-US" sz="2800" dirty="0"/>
              <a:t>	--&gt; The tube was then placed in the furnace.</a:t>
            </a:r>
          </a:p>
        </p:txBody>
      </p:sp>
    </p:spTree>
    <p:extLst>
      <p:ext uri="{BB962C8B-B14F-4D97-AF65-F5344CB8AC3E}">
        <p14:creationId xmlns:p14="http://schemas.microsoft.com/office/powerpoint/2010/main" val="30198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4323"/>
          </a:xfrm>
        </p:spPr>
        <p:txBody>
          <a:bodyPr>
            <a:normAutofit fontScale="90000"/>
          </a:bodyPr>
          <a:lstStyle/>
          <a:p>
            <a:endParaRPr lang="en-US" dirty="0"/>
          </a:p>
        </p:txBody>
      </p:sp>
      <p:sp>
        <p:nvSpPr>
          <p:cNvPr id="3" name="Content Placeholder 2"/>
          <p:cNvSpPr>
            <a:spLocks noGrp="1"/>
          </p:cNvSpPr>
          <p:nvPr>
            <p:ph idx="1"/>
          </p:nvPr>
        </p:nvSpPr>
        <p:spPr>
          <a:xfrm>
            <a:off x="1017037" y="2538249"/>
            <a:ext cx="10507555" cy="3405352"/>
          </a:xfrm>
        </p:spPr>
        <p:txBody>
          <a:bodyPr>
            <a:normAutofit/>
          </a:bodyPr>
          <a:lstStyle/>
          <a:p>
            <a:pPr marL="0" indent="0">
              <a:buNone/>
            </a:pPr>
            <a:r>
              <a:rPr lang="en-US" sz="2800" dirty="0"/>
              <a:t>4) Avoid informal expressions such as </a:t>
            </a:r>
            <a:r>
              <a:rPr lang="en-US" sz="2800" b="1" dirty="0"/>
              <a:t>get, about, though </a:t>
            </a:r>
            <a:r>
              <a:rPr lang="en-US" sz="2800" dirty="0"/>
              <a:t>and </a:t>
            </a:r>
            <a:r>
              <a:rPr lang="en-US" sz="2800" b="1" dirty="0"/>
              <a:t>like</a:t>
            </a:r>
            <a:r>
              <a:rPr lang="en-US" sz="2800" dirty="0"/>
              <a:t>, e.g. </a:t>
            </a:r>
          </a:p>
          <a:p>
            <a:pPr marL="0" indent="0">
              <a:buNone/>
            </a:pPr>
            <a:r>
              <a:rPr lang="en-US" sz="2800" dirty="0"/>
              <a:t>Brown </a:t>
            </a:r>
            <a:r>
              <a:rPr lang="en-US" sz="2800" b="1" dirty="0"/>
              <a:t>got</a:t>
            </a:r>
            <a:r>
              <a:rPr lang="en-US" sz="2800" dirty="0"/>
              <a:t> a Nobel Prize for his work on boranes.</a:t>
            </a:r>
          </a:p>
          <a:p>
            <a:pPr marL="0" indent="0">
              <a:buNone/>
            </a:pPr>
            <a:r>
              <a:rPr lang="en-US" sz="2800" dirty="0"/>
              <a:t>	--&gt; Brown </a:t>
            </a:r>
            <a:r>
              <a:rPr lang="en-US" sz="2800" b="1" dirty="0"/>
              <a:t>received/earned/was awarded </a:t>
            </a:r>
            <a:r>
              <a:rPr lang="en-US" sz="2800" dirty="0"/>
              <a:t>a Nobel Prize for his work on 	boranes. </a:t>
            </a:r>
          </a:p>
          <a:p>
            <a:pPr marL="0" indent="0">
              <a:buNone/>
            </a:pPr>
            <a:r>
              <a:rPr lang="en-US" sz="2800" b="1" dirty="0"/>
              <a:t>about</a:t>
            </a:r>
            <a:r>
              <a:rPr lang="en-US" sz="2800" dirty="0"/>
              <a:t> 200 people --&gt; </a:t>
            </a:r>
            <a:r>
              <a:rPr lang="en-US" sz="2800" b="1" dirty="0"/>
              <a:t>approximately/an estimated </a:t>
            </a:r>
            <a:r>
              <a:rPr lang="en-US" sz="2800" dirty="0"/>
              <a:t>200 people </a:t>
            </a:r>
          </a:p>
        </p:txBody>
      </p:sp>
    </p:spTree>
    <p:extLst>
      <p:ext uri="{BB962C8B-B14F-4D97-AF65-F5344CB8AC3E}">
        <p14:creationId xmlns:p14="http://schemas.microsoft.com/office/powerpoint/2010/main" val="257334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40DE-FC78-0278-A586-8D8BD1BAB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3EC3D-B0EE-004D-E399-4B1BD738F01F}"/>
              </a:ext>
            </a:extLst>
          </p:cNvPr>
          <p:cNvSpPr>
            <a:spLocks noGrp="1"/>
          </p:cNvSpPr>
          <p:nvPr>
            <p:ph type="title"/>
          </p:nvPr>
        </p:nvSpPr>
        <p:spPr>
          <a:xfrm>
            <a:off x="838200" y="0"/>
            <a:ext cx="10515600" cy="34432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3C44863-6B7F-F64D-0CF4-F1D5D7CBB962}"/>
              </a:ext>
            </a:extLst>
          </p:cNvPr>
          <p:cNvSpPr>
            <a:spLocks noGrp="1"/>
          </p:cNvSpPr>
          <p:nvPr>
            <p:ph idx="1"/>
          </p:nvPr>
        </p:nvSpPr>
        <p:spPr>
          <a:xfrm>
            <a:off x="846245" y="2646090"/>
            <a:ext cx="10507555" cy="3720662"/>
          </a:xfrm>
        </p:spPr>
        <p:txBody>
          <a:bodyPr>
            <a:normAutofit/>
          </a:bodyPr>
          <a:lstStyle/>
          <a:p>
            <a:pPr marL="0" indent="0">
              <a:buNone/>
            </a:pPr>
            <a:r>
              <a:rPr lang="en-US" sz="2800" b="1" dirty="0"/>
              <a:t>Though</a:t>
            </a:r>
            <a:r>
              <a:rPr lang="en-US" sz="2800" dirty="0"/>
              <a:t> cooking may destroy the bacterial cells, it is unlikely to inactivate the toxin.</a:t>
            </a:r>
          </a:p>
          <a:p>
            <a:pPr marL="0" indent="0">
              <a:buNone/>
            </a:pPr>
            <a:r>
              <a:rPr lang="en-US" sz="2800" dirty="0"/>
              <a:t>	--&gt; </a:t>
            </a:r>
            <a:r>
              <a:rPr lang="en-US" sz="2800" b="1" dirty="0"/>
              <a:t>Although</a:t>
            </a:r>
            <a:r>
              <a:rPr lang="en-US" sz="2800" dirty="0"/>
              <a:t> cooking may destroy the bacterial cells, it is unlikely 	to inactivate 	the toxin. </a:t>
            </a:r>
          </a:p>
          <a:p>
            <a:pPr marL="0" indent="0">
              <a:buNone/>
            </a:pPr>
            <a:r>
              <a:rPr lang="en-US" sz="2800" dirty="0"/>
              <a:t>devices </a:t>
            </a:r>
            <a:r>
              <a:rPr lang="en-US" sz="2800" b="1" dirty="0"/>
              <a:t>like</a:t>
            </a:r>
            <a:r>
              <a:rPr lang="en-US" sz="2800" dirty="0"/>
              <a:t> smart phones and tablets</a:t>
            </a:r>
          </a:p>
          <a:p>
            <a:pPr marL="0" indent="0">
              <a:buNone/>
            </a:pPr>
            <a:r>
              <a:rPr lang="en-US" sz="2800" dirty="0"/>
              <a:t>	--&gt; devices </a:t>
            </a:r>
            <a:r>
              <a:rPr lang="en-US" sz="2800" b="1" dirty="0"/>
              <a:t>such as </a:t>
            </a:r>
            <a:r>
              <a:rPr lang="en-US" sz="2800" dirty="0"/>
              <a:t>smart phones and tablets</a:t>
            </a:r>
          </a:p>
        </p:txBody>
      </p:sp>
    </p:spTree>
    <p:extLst>
      <p:ext uri="{BB962C8B-B14F-4D97-AF65-F5344CB8AC3E}">
        <p14:creationId xmlns:p14="http://schemas.microsoft.com/office/powerpoint/2010/main" val="91724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2556931"/>
            <a:ext cx="9601196" cy="3686213"/>
          </a:xfrm>
        </p:spPr>
        <p:txBody>
          <a:bodyPr>
            <a:noAutofit/>
          </a:bodyPr>
          <a:lstStyle/>
          <a:p>
            <a:pPr marL="0" indent="0">
              <a:buNone/>
            </a:pPr>
            <a:r>
              <a:rPr lang="en-US" sz="2800" dirty="0"/>
              <a:t>5) Avoid informal uses of </a:t>
            </a:r>
            <a:r>
              <a:rPr lang="en-US" sz="2800" b="1" dirty="0"/>
              <a:t>do/make/get</a:t>
            </a:r>
            <a:r>
              <a:rPr lang="en-US" sz="2800" dirty="0"/>
              <a:t> by choosing more formal equivalents: </a:t>
            </a:r>
          </a:p>
          <a:p>
            <a:pPr marL="0" indent="0">
              <a:buNone/>
            </a:pPr>
            <a:r>
              <a:rPr lang="en-US" sz="2800" dirty="0"/>
              <a:t>get worse --&gt;deteriorate </a:t>
            </a:r>
          </a:p>
          <a:p>
            <a:pPr marL="0" indent="0">
              <a:buNone/>
            </a:pPr>
            <a:r>
              <a:rPr lang="en-US" sz="2800" dirty="0"/>
              <a:t>make easier --&gt;facilitate </a:t>
            </a:r>
          </a:p>
          <a:p>
            <a:pPr marL="0" indent="0">
              <a:buNone/>
            </a:pPr>
            <a:r>
              <a:rPr lang="en-US" sz="2800" dirty="0"/>
              <a:t>do better--&gt;improve</a:t>
            </a:r>
          </a:p>
          <a:p>
            <a:pPr marL="0" indent="0">
              <a:buNone/>
            </a:pPr>
            <a:r>
              <a:rPr lang="en-US" sz="2800" dirty="0"/>
              <a:t>6) Avoid conversational expressions such as </a:t>
            </a:r>
            <a:r>
              <a:rPr lang="en-US" sz="2800" b="1" dirty="0"/>
              <a:t>actually, by the way </a:t>
            </a:r>
            <a:r>
              <a:rPr lang="en-US" sz="2800" dirty="0"/>
              <a:t>or </a:t>
            </a:r>
            <a:r>
              <a:rPr lang="en-US" sz="2800" b="1" dirty="0"/>
              <a:t>to be honest.</a:t>
            </a:r>
          </a:p>
        </p:txBody>
      </p:sp>
    </p:spTree>
    <p:extLst>
      <p:ext uri="{BB962C8B-B14F-4D97-AF65-F5344CB8AC3E}">
        <p14:creationId xmlns:p14="http://schemas.microsoft.com/office/powerpoint/2010/main" val="362143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44"/>
            <a:ext cx="10515600" cy="249730"/>
          </a:xfrm>
        </p:spPr>
        <p:txBody>
          <a:bodyPr>
            <a:normAutofit fontScale="90000"/>
          </a:bodyPr>
          <a:lstStyle/>
          <a:p>
            <a:endParaRPr lang="en-US" dirty="0"/>
          </a:p>
        </p:txBody>
      </p:sp>
      <p:sp>
        <p:nvSpPr>
          <p:cNvPr id="3" name="Content Placeholder 2"/>
          <p:cNvSpPr>
            <a:spLocks noGrp="1"/>
          </p:cNvSpPr>
          <p:nvPr>
            <p:ph idx="1"/>
          </p:nvPr>
        </p:nvSpPr>
        <p:spPr>
          <a:xfrm>
            <a:off x="1101012" y="1408921"/>
            <a:ext cx="10252788" cy="4768041"/>
          </a:xfrm>
        </p:spPr>
        <p:txBody>
          <a:bodyPr>
            <a:normAutofit/>
          </a:bodyPr>
          <a:lstStyle/>
          <a:p>
            <a:pPr marL="0" indent="0">
              <a:buNone/>
            </a:pPr>
            <a:r>
              <a:rPr lang="en-US" sz="2800" dirty="0"/>
              <a:t>7) Avoid the informal expressions </a:t>
            </a:r>
            <a:r>
              <a:rPr lang="en-US" sz="2800" b="1" dirty="0"/>
              <a:t>more and more </a:t>
            </a:r>
            <a:r>
              <a:rPr lang="en-US" sz="2800" dirty="0"/>
              <a:t>and </a:t>
            </a:r>
            <a:r>
              <a:rPr lang="en-US" sz="2800" b="1" dirty="0"/>
              <a:t>a lot of/lots of</a:t>
            </a:r>
            <a:r>
              <a:rPr lang="en-US" sz="2800" dirty="0"/>
              <a:t>, e.g. </a:t>
            </a:r>
          </a:p>
          <a:p>
            <a:pPr marL="0" indent="0">
              <a:buNone/>
            </a:pPr>
            <a:r>
              <a:rPr lang="en-US" sz="2800" b="1" dirty="0"/>
              <a:t>A lot </a:t>
            </a:r>
            <a:r>
              <a:rPr lang="en-US" sz="2800" dirty="0"/>
              <a:t>of studies back up these findings.</a:t>
            </a:r>
          </a:p>
          <a:p>
            <a:pPr marL="0" indent="0">
              <a:buNone/>
            </a:pPr>
            <a:r>
              <a:rPr lang="en-US" sz="2800" dirty="0"/>
              <a:t>	--&gt; </a:t>
            </a:r>
            <a:r>
              <a:rPr lang="en-US" sz="2800" b="1" dirty="0"/>
              <a:t>Many/A large number of/A considerable number </a:t>
            </a:r>
            <a:r>
              <a:rPr lang="en-US" sz="2800" dirty="0"/>
              <a:t>of studies back up these findings. </a:t>
            </a:r>
          </a:p>
          <a:p>
            <a:pPr marL="0" indent="0">
              <a:buNone/>
            </a:pPr>
            <a:r>
              <a:rPr lang="en-US" sz="2800" dirty="0"/>
              <a:t>The </a:t>
            </a:r>
            <a:r>
              <a:rPr lang="en-US" sz="2800" b="1" dirty="0"/>
              <a:t>above expressions </a:t>
            </a:r>
            <a:r>
              <a:rPr lang="en-US" sz="2800" dirty="0"/>
              <a:t>should only be used with </a:t>
            </a:r>
            <a:r>
              <a:rPr lang="en-US" sz="2800" b="1" dirty="0"/>
              <a:t>countable nouns</a:t>
            </a:r>
            <a:r>
              <a:rPr lang="en-US" sz="2800" dirty="0"/>
              <a:t>; use the </a:t>
            </a:r>
            <a:r>
              <a:rPr lang="en-US" sz="2800" b="1" dirty="0"/>
              <a:t>expressions below </a:t>
            </a:r>
            <a:r>
              <a:rPr lang="en-US" sz="2800" dirty="0"/>
              <a:t>with </a:t>
            </a:r>
            <a:r>
              <a:rPr lang="en-US" sz="2800" b="1" dirty="0"/>
              <a:t>uncountable nouns</a:t>
            </a:r>
            <a:r>
              <a:rPr lang="en-US" sz="2800" dirty="0"/>
              <a:t>: </a:t>
            </a:r>
          </a:p>
          <a:p>
            <a:pPr marL="0" indent="0">
              <a:buNone/>
            </a:pPr>
            <a:r>
              <a:rPr lang="en-US" sz="2800" b="1" dirty="0"/>
              <a:t>a large amount of/a considerable amount of/a great deal of </a:t>
            </a:r>
            <a:r>
              <a:rPr lang="en-US" sz="2800" dirty="0"/>
              <a:t>time/money/research</a:t>
            </a:r>
          </a:p>
        </p:txBody>
      </p:sp>
    </p:spTree>
    <p:extLst>
      <p:ext uri="{BB962C8B-B14F-4D97-AF65-F5344CB8AC3E}">
        <p14:creationId xmlns:p14="http://schemas.microsoft.com/office/powerpoint/2010/main" val="3300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4682"/>
          </a:xfrm>
        </p:spPr>
        <p:txBody>
          <a:bodyPr>
            <a:normAutofit fontScale="90000"/>
          </a:bodyPr>
          <a:lstStyle/>
          <a:p>
            <a:endParaRPr lang="en-US" dirty="0"/>
          </a:p>
        </p:txBody>
      </p:sp>
      <p:sp>
        <p:nvSpPr>
          <p:cNvPr id="3" name="Content Placeholder 2"/>
          <p:cNvSpPr>
            <a:spLocks noGrp="1"/>
          </p:cNvSpPr>
          <p:nvPr>
            <p:ph idx="1"/>
          </p:nvPr>
        </p:nvSpPr>
        <p:spPr>
          <a:xfrm>
            <a:off x="989045" y="693683"/>
            <a:ext cx="10198360" cy="5511174"/>
          </a:xfrm>
        </p:spPr>
        <p:txBody>
          <a:bodyPr>
            <a:noAutofit/>
          </a:bodyPr>
          <a:lstStyle/>
          <a:p>
            <a:pPr marL="0" indent="0">
              <a:buNone/>
            </a:pPr>
            <a:r>
              <a:rPr lang="en-US" sz="2800" dirty="0"/>
              <a:t>Which of these sentences, a or b, would be better in an academic text? Why? Note that all the sentences are grammatically correct, and could possibly feature in academic texts, but one is more academic in style than the other.</a:t>
            </a:r>
          </a:p>
          <a:p>
            <a:pPr marL="0" indent="0">
              <a:buNone/>
            </a:pPr>
            <a:r>
              <a:rPr lang="en-US" sz="2800" dirty="0"/>
              <a:t>1) </a:t>
            </a:r>
          </a:p>
          <a:p>
            <a:pPr marL="514350" indent="-514350">
              <a:buAutoNum type="alphaLcParenR"/>
            </a:pPr>
            <a:r>
              <a:rPr lang="en-US" sz="2800" dirty="0"/>
              <a:t>The first clinical trial was conducted in 2008. </a:t>
            </a:r>
          </a:p>
          <a:p>
            <a:pPr marL="514350" indent="-514350">
              <a:buAutoNum type="alphaLcParenR"/>
            </a:pPr>
            <a:r>
              <a:rPr lang="en-US" sz="2800" dirty="0"/>
              <a:t>We conducted the first clinical trial in 2008. </a:t>
            </a:r>
          </a:p>
          <a:p>
            <a:pPr marL="0" indent="0">
              <a:buNone/>
            </a:pPr>
            <a:endParaRPr lang="en-US" sz="2800" dirty="0"/>
          </a:p>
        </p:txBody>
      </p:sp>
    </p:spTree>
    <p:extLst>
      <p:ext uri="{BB962C8B-B14F-4D97-AF65-F5344CB8AC3E}">
        <p14:creationId xmlns:p14="http://schemas.microsoft.com/office/powerpoint/2010/main" val="787472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1A2C-66E6-4A10-26F9-9A0284A3F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9114F-62A3-B04C-D5ED-9E6CEAC7D3C2}"/>
              </a:ext>
            </a:extLst>
          </p:cNvPr>
          <p:cNvSpPr>
            <a:spLocks noGrp="1"/>
          </p:cNvSpPr>
          <p:nvPr>
            <p:ph type="title"/>
          </p:nvPr>
        </p:nvSpPr>
        <p:spPr>
          <a:xfrm>
            <a:off x="838200" y="0"/>
            <a:ext cx="10515600" cy="45468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A7B2279-A1C2-F4D4-A4DC-F50169C6919F}"/>
              </a:ext>
            </a:extLst>
          </p:cNvPr>
          <p:cNvSpPr>
            <a:spLocks noGrp="1"/>
          </p:cNvSpPr>
          <p:nvPr>
            <p:ph idx="1"/>
          </p:nvPr>
        </p:nvSpPr>
        <p:spPr>
          <a:xfrm>
            <a:off x="989045" y="819807"/>
            <a:ext cx="10198360" cy="5385050"/>
          </a:xfrm>
        </p:spPr>
        <p:txBody>
          <a:bodyPr>
            <a:noAutofit/>
          </a:bodyPr>
          <a:lstStyle/>
          <a:p>
            <a:pPr marL="0" indent="0">
              <a:buNone/>
            </a:pPr>
            <a:r>
              <a:rPr lang="en-US" sz="2800" dirty="0"/>
              <a:t>2) </a:t>
            </a:r>
          </a:p>
          <a:p>
            <a:pPr marL="514350" indent="-514350">
              <a:buAutoNum type="alphaLcParenR"/>
            </a:pPr>
            <a:r>
              <a:rPr lang="en-US" sz="2800" dirty="0"/>
              <a:t>There are three main treatments for cancer - surgery, radiation therapy and chemotherapy. </a:t>
            </a:r>
          </a:p>
          <a:p>
            <a:pPr marL="514350" indent="-514350">
              <a:buAutoNum type="alphaLcParenR"/>
            </a:pPr>
            <a:r>
              <a:rPr lang="en-US" sz="2800" dirty="0"/>
              <a:t>There are three main treatments for cancer: surgery, radiation therapy and chemotherapy.</a:t>
            </a:r>
          </a:p>
        </p:txBody>
      </p:sp>
    </p:spTree>
    <p:extLst>
      <p:ext uri="{BB962C8B-B14F-4D97-AF65-F5344CB8AC3E}">
        <p14:creationId xmlns:p14="http://schemas.microsoft.com/office/powerpoint/2010/main" val="21550755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0447"/>
          </a:xfrm>
        </p:spPr>
        <p:txBody>
          <a:bodyPr>
            <a:normAutofit fontScale="90000"/>
          </a:bodyPr>
          <a:lstStyle/>
          <a:p>
            <a:endParaRPr lang="en-US" dirty="0"/>
          </a:p>
        </p:txBody>
      </p:sp>
      <p:sp>
        <p:nvSpPr>
          <p:cNvPr id="3" name="Content Placeholder 2"/>
          <p:cNvSpPr>
            <a:spLocks noGrp="1"/>
          </p:cNvSpPr>
          <p:nvPr>
            <p:ph idx="1"/>
          </p:nvPr>
        </p:nvSpPr>
        <p:spPr>
          <a:xfrm>
            <a:off x="1229710" y="835572"/>
            <a:ext cx="10515600" cy="5659821"/>
          </a:xfrm>
        </p:spPr>
        <p:txBody>
          <a:bodyPr>
            <a:normAutofit/>
          </a:bodyPr>
          <a:lstStyle/>
          <a:p>
            <a:pPr marL="0" indent="0">
              <a:buNone/>
            </a:pPr>
            <a:r>
              <a:rPr lang="en-US" sz="2800" dirty="0"/>
              <a:t>3)</a:t>
            </a:r>
          </a:p>
          <a:p>
            <a:pPr marL="514350" indent="-514350">
              <a:buAutoNum type="alphaLcParenR"/>
            </a:pPr>
            <a:r>
              <a:rPr lang="en-US" sz="2800" dirty="0"/>
              <a:t>Mobile phone use poses a danger to health.</a:t>
            </a:r>
          </a:p>
          <a:p>
            <a:pPr marL="514350" indent="-514350">
              <a:buAutoNum type="alphaLcParenR"/>
            </a:pPr>
            <a:r>
              <a:rPr lang="en-US" sz="2800" dirty="0"/>
              <a:t>Mobile phone use may pose a danger to health. </a:t>
            </a:r>
          </a:p>
          <a:p>
            <a:pPr marL="0" indent="0">
              <a:buNone/>
            </a:pPr>
            <a:r>
              <a:rPr lang="en-US" sz="2800" dirty="0"/>
              <a:t>4) </a:t>
            </a:r>
          </a:p>
          <a:p>
            <a:pPr marL="514350" indent="-514350">
              <a:buAutoNum type="alphaLcParenR"/>
            </a:pPr>
            <a:r>
              <a:rPr lang="en-US" sz="2800" dirty="0"/>
              <a:t>Not many materials exhibit strong magnetism. </a:t>
            </a:r>
          </a:p>
          <a:p>
            <a:pPr marL="514350" indent="-514350">
              <a:buAutoNum type="alphaLcParenR"/>
            </a:pPr>
            <a:r>
              <a:rPr lang="en-US" sz="2800" dirty="0"/>
              <a:t>Few materials exhibit strong magnetism. </a:t>
            </a:r>
          </a:p>
          <a:p>
            <a:pPr marL="0" indent="0">
              <a:buNone/>
            </a:pPr>
            <a:r>
              <a:rPr lang="en-US" sz="2800" dirty="0"/>
              <a:t>5) </a:t>
            </a:r>
          </a:p>
          <a:p>
            <a:pPr marL="514350" indent="-514350">
              <a:buAutoNum type="alphaLcParenR"/>
            </a:pPr>
            <a:r>
              <a:rPr lang="en-US" sz="2800" dirty="0"/>
              <a:t>Rutherford received the Nobel Prize in Chemistry in 1908. </a:t>
            </a:r>
          </a:p>
          <a:p>
            <a:pPr marL="514350" indent="-514350">
              <a:buAutoNum type="alphaLcParenR"/>
            </a:pPr>
            <a:r>
              <a:rPr lang="en-US" sz="2800" dirty="0"/>
              <a:t>Rutherford got the Nobel Prize in Chemistry in 1908.</a:t>
            </a:r>
          </a:p>
        </p:txBody>
      </p:sp>
    </p:spTree>
    <p:extLst>
      <p:ext uri="{BB962C8B-B14F-4D97-AF65-F5344CB8AC3E}">
        <p14:creationId xmlns:p14="http://schemas.microsoft.com/office/powerpoint/2010/main" val="27578845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0089"/>
          </a:xfrm>
        </p:spPr>
        <p:txBody>
          <a:bodyPr>
            <a:normAutofit fontScale="90000"/>
          </a:bodyPr>
          <a:lstStyle/>
          <a:p>
            <a:endParaRPr lang="en-US" dirty="0"/>
          </a:p>
        </p:txBody>
      </p:sp>
      <p:sp>
        <p:nvSpPr>
          <p:cNvPr id="3" name="Content Placeholder 2"/>
          <p:cNvSpPr>
            <a:spLocks noGrp="1"/>
          </p:cNvSpPr>
          <p:nvPr>
            <p:ph idx="1"/>
          </p:nvPr>
        </p:nvSpPr>
        <p:spPr>
          <a:xfrm>
            <a:off x="838200" y="725214"/>
            <a:ext cx="10218576" cy="5451651"/>
          </a:xfrm>
        </p:spPr>
        <p:txBody>
          <a:bodyPr>
            <a:noAutofit/>
          </a:bodyPr>
          <a:lstStyle/>
          <a:p>
            <a:pPr marL="0" indent="0">
              <a:buNone/>
            </a:pPr>
            <a:r>
              <a:rPr lang="en-US" sz="2800" dirty="0"/>
              <a:t>6) </a:t>
            </a:r>
          </a:p>
          <a:p>
            <a:pPr marL="514350" indent="-514350">
              <a:buAutoNum type="alphaLcParenR"/>
            </a:pPr>
            <a:r>
              <a:rPr lang="en-US" sz="2800" dirty="0"/>
              <a:t>There are about 3000 species of cricket in the world.</a:t>
            </a:r>
          </a:p>
          <a:p>
            <a:pPr marL="514350" indent="-514350">
              <a:buAutoNum type="alphaLcParenR"/>
            </a:pPr>
            <a:r>
              <a:rPr lang="en-US" sz="2800" dirty="0"/>
              <a:t>There are approximately 3000 species of cricket in the world. </a:t>
            </a:r>
          </a:p>
          <a:p>
            <a:pPr marL="0" indent="0">
              <a:buNone/>
            </a:pPr>
            <a:r>
              <a:rPr lang="en-US" sz="2800" dirty="0"/>
              <a:t>7)</a:t>
            </a:r>
          </a:p>
          <a:p>
            <a:pPr marL="514350" indent="-514350">
              <a:buAutoNum type="alphaLcParenR"/>
            </a:pPr>
            <a:r>
              <a:rPr lang="en-US" sz="2800" dirty="0"/>
              <a:t>An increasing number of seals are being treated for internal problems caused by oil poisoning. </a:t>
            </a:r>
          </a:p>
          <a:p>
            <a:pPr marL="514350" indent="-514350">
              <a:buAutoNum type="alphaLcParenR"/>
            </a:pPr>
            <a:r>
              <a:rPr lang="en-US" sz="2800" dirty="0"/>
              <a:t>More and more seals are being treated for internal problems caused by oil poisoning. </a:t>
            </a:r>
          </a:p>
        </p:txBody>
      </p:sp>
    </p:spTree>
    <p:extLst>
      <p:ext uri="{BB962C8B-B14F-4D97-AF65-F5344CB8AC3E}">
        <p14:creationId xmlns:p14="http://schemas.microsoft.com/office/powerpoint/2010/main" val="304351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4733C-F899-81CC-04BC-E25777FF5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D6626-6C43-C3F4-AF1C-9E79A4DA16A2}"/>
              </a:ext>
            </a:extLst>
          </p:cNvPr>
          <p:cNvSpPr>
            <a:spLocks noGrp="1"/>
          </p:cNvSpPr>
          <p:nvPr>
            <p:ph type="title"/>
          </p:nvPr>
        </p:nvSpPr>
        <p:spPr>
          <a:xfrm>
            <a:off x="838200" y="365125"/>
            <a:ext cx="10515600" cy="36008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66D2704-B8BE-C77C-5DB8-02EF66A76FEB}"/>
              </a:ext>
            </a:extLst>
          </p:cNvPr>
          <p:cNvSpPr>
            <a:spLocks noGrp="1"/>
          </p:cNvSpPr>
          <p:nvPr>
            <p:ph idx="1"/>
          </p:nvPr>
        </p:nvSpPr>
        <p:spPr>
          <a:xfrm>
            <a:off x="838200" y="725214"/>
            <a:ext cx="10218576" cy="5451651"/>
          </a:xfrm>
        </p:spPr>
        <p:txBody>
          <a:bodyPr>
            <a:noAutofit/>
          </a:bodyPr>
          <a:lstStyle/>
          <a:p>
            <a:pPr marL="0" indent="0">
              <a:buNone/>
            </a:pPr>
            <a:endParaRPr lang="en-US" sz="2800" dirty="0"/>
          </a:p>
          <a:p>
            <a:pPr marL="0" indent="0">
              <a:buNone/>
            </a:pPr>
            <a:endParaRPr lang="en-US" sz="2800" dirty="0"/>
          </a:p>
          <a:p>
            <a:pPr marL="0" indent="0">
              <a:buNone/>
            </a:pPr>
            <a:r>
              <a:rPr lang="en-US" sz="2800" dirty="0"/>
              <a:t>8)</a:t>
            </a:r>
          </a:p>
          <a:p>
            <a:pPr marL="514350" indent="-514350">
              <a:buAutoNum type="alphaLcParenR"/>
            </a:pPr>
            <a:r>
              <a:rPr lang="en-US" sz="2800" dirty="0"/>
              <a:t>The machine was originally developed for internal company research. </a:t>
            </a:r>
          </a:p>
          <a:p>
            <a:pPr marL="514350" indent="-514350">
              <a:buAutoNum type="alphaLcParenR"/>
            </a:pPr>
            <a:r>
              <a:rPr lang="en-US" sz="2800" dirty="0"/>
              <a:t>Originally, the machine was developed for internal company research.</a:t>
            </a:r>
          </a:p>
        </p:txBody>
      </p:sp>
    </p:spTree>
    <p:extLst>
      <p:ext uri="{BB962C8B-B14F-4D97-AF65-F5344CB8AC3E}">
        <p14:creationId xmlns:p14="http://schemas.microsoft.com/office/powerpoint/2010/main" val="36689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1207</TotalTime>
  <Words>9012</Words>
  <Application>Microsoft Office PowerPoint</Application>
  <PresentationFormat>Widescreen</PresentationFormat>
  <Paragraphs>714</Paragraphs>
  <Slides>141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141</vt:i4>
      </vt:variant>
    </vt:vector>
  </HeadingPairs>
  <TitlesOfParts>
    <vt:vector size="146" baseType="lpstr">
      <vt:lpstr>Arial</vt:lpstr>
      <vt:lpstr>Carlito</vt:lpstr>
      <vt:lpstr>Garamond</vt:lpstr>
      <vt:lpstr>Wingdings</vt:lpstr>
      <vt:lpstr>Organic</vt:lpstr>
      <vt:lpstr>Academic Writing</vt:lpstr>
      <vt:lpstr>What is academic writing?</vt:lpstr>
      <vt:lpstr>PowerPoint Presentation</vt:lpstr>
      <vt:lpstr>How Your Writing Will Change Looking to the future</vt:lpstr>
      <vt:lpstr>How Your Writing Will Change Looking to the future</vt:lpstr>
      <vt:lpstr>Academic Writing’s Requirements</vt:lpstr>
      <vt:lpstr>Basic of Academic Writing</vt:lpstr>
      <vt:lpstr>1. The purpose of academic writing</vt:lpstr>
      <vt:lpstr>2. Features of academic writing </vt:lpstr>
      <vt:lpstr>PowerPoint Presentation</vt:lpstr>
      <vt:lpstr>PowerPoint Presentation</vt:lpstr>
      <vt:lpstr>PowerPoint Presentation</vt:lpstr>
      <vt:lpstr>PowerPoint Presentation</vt:lpstr>
      <vt:lpstr>3. Common types of academic writing</vt:lpstr>
      <vt:lpstr>PowerPoint Presentation</vt:lpstr>
      <vt:lpstr>PowerPoint Presentation</vt:lpstr>
      <vt:lpstr>PowerPoint Presentation</vt:lpstr>
      <vt:lpstr>4. The format of short and long writing tasks</vt:lpstr>
      <vt:lpstr>PowerPoint Presentation</vt:lpstr>
      <vt:lpstr>PowerPoint Presentation</vt:lpstr>
      <vt:lpstr>PowerPoint Presentation</vt:lpstr>
      <vt:lpstr>PowerPoint Presentation</vt:lpstr>
      <vt:lpstr>5. The components of academic writing</vt:lpstr>
      <vt:lpstr>PowerPoint Presentation</vt:lpstr>
      <vt:lpstr>6. Some other common text components</vt:lpstr>
      <vt:lpstr>7. Simple and longer sentences</vt:lpstr>
      <vt:lpstr>PowerPoint Presentation</vt:lpstr>
      <vt:lpstr>PowerPoint Presentation</vt:lpstr>
      <vt:lpstr>PowerPoint Presentation</vt:lpstr>
      <vt:lpstr>PowerPoint Presentation</vt:lpstr>
      <vt:lpstr>PowerPoint Presentation</vt:lpstr>
      <vt:lpstr>Conjunctive Adverb</vt:lpstr>
      <vt:lpstr>Examples</vt:lpstr>
      <vt:lpstr>Examples</vt:lpstr>
      <vt:lpstr>PowerPoint Presentation</vt:lpstr>
      <vt:lpstr>Revised paragraph</vt:lpstr>
      <vt:lpstr>Subordination</vt:lpstr>
      <vt:lpstr>Subordinating conjunctions</vt:lpstr>
      <vt:lpstr>Examples</vt:lpstr>
      <vt:lpstr>PowerPoint Presentation</vt:lpstr>
      <vt:lpstr>PowerPoint Presentation</vt:lpstr>
      <vt:lpstr>Revised paragraph</vt:lpstr>
      <vt:lpstr>PowerPoint Presentation</vt:lpstr>
      <vt:lpstr>Examples</vt:lpstr>
      <vt:lpstr>Composing your message: Creating Effective Sentences</vt:lpstr>
      <vt:lpstr>PowerPoint Presentation</vt:lpstr>
      <vt:lpstr>PowerPoint Presentation</vt:lpstr>
      <vt:lpstr>PowerPoint Presentation</vt:lpstr>
      <vt:lpstr>Exercise</vt:lpstr>
      <vt:lpstr>8. Writing in paragraphs</vt:lpstr>
      <vt:lpstr>Organizing Paragraphs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Introduction structure</vt:lpstr>
      <vt:lpstr>Introduction structure</vt:lpstr>
      <vt:lpstr>Study the introduction to an essay entitled 'Evaluate the experience of e-learning for students in higher education‘.</vt:lpstr>
      <vt:lpstr>PowerPoint Presentation</vt:lpstr>
      <vt:lpstr>3 Opening sentences</vt:lpstr>
      <vt:lpstr>PowerPoint Presentation</vt:lpstr>
      <vt:lpstr>PowerPoint Presentation</vt:lpstr>
      <vt:lpstr>4 Conclusion</vt:lpstr>
      <vt:lpstr>4 Conclusion</vt:lpstr>
      <vt:lpstr>PowerPoint Presentation</vt:lpstr>
      <vt:lpstr>PowerPoint Presentation</vt:lpstr>
      <vt:lpstr>PowerPoint Presentation</vt:lpstr>
      <vt:lpstr>PowerPoint Presentation</vt:lpstr>
      <vt:lpstr>Academic Writing 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Precision in writing</vt:lpstr>
      <vt:lpstr>PowerPoint Presentation</vt:lpstr>
      <vt:lpstr>Collocation</vt:lpstr>
      <vt:lpstr>PowerPoint Presentation</vt:lpstr>
      <vt:lpstr>Common features of academic texts</vt:lpstr>
      <vt:lpstr>PowerPoint Presentation</vt:lpstr>
      <vt:lpstr>Increasing formality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Summarizing, paraphrasing and quoting </vt:lpstr>
      <vt:lpstr>PowerPoint Presentation</vt:lpstr>
      <vt:lpstr>PowerPoint Presentation</vt:lpstr>
      <vt:lpstr>How to summarize</vt:lpstr>
      <vt:lpstr>PowerPoint Presentation</vt:lpstr>
      <vt:lpstr>PowerPoint Presentation</vt:lpstr>
      <vt:lpstr>PowerPoint Presentation</vt:lpstr>
      <vt:lpstr>Check your draft against the original source: </vt:lpstr>
      <vt:lpstr>PowerPoint Presentation</vt:lpstr>
      <vt:lpstr>Paraphrasing</vt:lpstr>
      <vt:lpstr>How to paraphrase?</vt:lpstr>
      <vt:lpstr>PowerPoint Presentation</vt:lpstr>
      <vt:lpstr>PowerPoint Presentation</vt:lpstr>
      <vt:lpstr>Verbs of reference</vt:lpstr>
      <vt:lpstr>What are the differences?</vt:lpstr>
      <vt:lpstr>What are the differences?</vt:lpstr>
      <vt:lpstr>What are the differences?</vt:lpstr>
      <vt:lpstr>PowerPoint Presentation</vt:lpstr>
      <vt:lpstr>PowerPoint Presentation</vt:lpstr>
      <vt:lpstr>PowerPoint Presentation</vt:lpstr>
      <vt:lpstr>PowerPoint Presentation</vt:lpstr>
      <vt:lpstr>PowerPoint Presentation</vt:lpstr>
      <vt:lpstr>PowerPoint Presentation</vt:lpstr>
      <vt:lpstr>Punctuation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fix a comma splice</vt:lpstr>
      <vt:lpstr>Practice</vt:lpstr>
      <vt:lpstr>Practice</vt:lpstr>
      <vt:lpstr>PowerPoint Presentation</vt:lpstr>
      <vt:lpstr>Complete the eight sentences below in ways that express the same meaning as the one above. </vt:lpstr>
      <vt:lpstr>Complete the eight sentences below in ways that express the same meaning as the one above. </vt:lpstr>
      <vt:lpstr>PowerPoint Presentation</vt:lpstr>
      <vt:lpstr>PowerPoint Presentation</vt:lpstr>
      <vt:lpstr>PowerPoint Presentation</vt:lpstr>
      <vt:lpstr>The Writing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Lenovo</dc:creator>
  <cp:lastModifiedBy>Lenovo</cp:lastModifiedBy>
  <cp:revision>133</cp:revision>
  <dcterms:created xsi:type="dcterms:W3CDTF">2024-02-16T14:02:05Z</dcterms:created>
  <dcterms:modified xsi:type="dcterms:W3CDTF">2024-08-06T15:33:14Z</dcterms:modified>
</cp:coreProperties>
</file>