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3" r:id="rId6"/>
    <p:sldId id="264" r:id="rId7"/>
    <p:sldId id="265" r:id="rId8"/>
    <p:sldId id="266" r:id="rId9"/>
    <p:sldId id="267" r:id="rId10"/>
    <p:sldId id="279" r:id="rId11"/>
    <p:sldId id="280" r:id="rId12"/>
    <p:sldId id="281" r:id="rId13"/>
    <p:sldId id="268" r:id="rId14"/>
    <p:sldId id="269" r:id="rId15"/>
    <p:sldId id="270" r:id="rId16"/>
    <p:sldId id="271" r:id="rId17"/>
    <p:sldId id="272" r:id="rId18"/>
    <p:sldId id="273" r:id="rId19"/>
    <p:sldId id="257" r:id="rId20"/>
    <p:sldId id="258"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2BD3EC-C6E2-40A0-B47D-582E40B552A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30712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D3EC-C6E2-40A0-B47D-582E40B552A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319150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D3EC-C6E2-40A0-B47D-582E40B552A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45590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2BD3EC-C6E2-40A0-B47D-582E40B552A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334279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2BD3EC-C6E2-40A0-B47D-582E40B552AD}"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266599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2BD3EC-C6E2-40A0-B47D-582E40B552A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35888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2BD3EC-C6E2-40A0-B47D-582E40B552AD}"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39202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2BD3EC-C6E2-40A0-B47D-582E40B552AD}"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45576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BD3EC-C6E2-40A0-B47D-582E40B552AD}"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75930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2BD3EC-C6E2-40A0-B47D-582E40B552A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104323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2BD3EC-C6E2-40A0-B47D-582E40B552AD}"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CA6B4-8EBD-49A9-A2BB-F0C91CD0247E}" type="slidenum">
              <a:rPr lang="en-US" smtClean="0"/>
              <a:t>‹#›</a:t>
            </a:fld>
            <a:endParaRPr lang="en-US"/>
          </a:p>
        </p:txBody>
      </p:sp>
    </p:spTree>
    <p:extLst>
      <p:ext uri="{BB962C8B-B14F-4D97-AF65-F5344CB8AC3E}">
        <p14:creationId xmlns:p14="http://schemas.microsoft.com/office/powerpoint/2010/main" val="348781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BD3EC-C6E2-40A0-B47D-582E40B552AD}" type="datetimeFigureOut">
              <a:rPr lang="en-US" smtClean="0"/>
              <a:t>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CA6B4-8EBD-49A9-A2BB-F0C91CD0247E}" type="slidenum">
              <a:rPr lang="en-US" smtClean="0"/>
              <a:t>‹#›</a:t>
            </a:fld>
            <a:endParaRPr lang="en-US"/>
          </a:p>
        </p:txBody>
      </p:sp>
    </p:spTree>
    <p:extLst>
      <p:ext uri="{BB962C8B-B14F-4D97-AF65-F5344CB8AC3E}">
        <p14:creationId xmlns:p14="http://schemas.microsoft.com/office/powerpoint/2010/main" val="78415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5703/128828431697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ytimes.com/2019/03/22/health/memory-forget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pastyle.apa.org/style-grammar-guidelines/references/database-inform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x.doi.org/10.1037/pspp0000096"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x.doi.org/10.1037/pspa000016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175/BAMS-D-18-0270.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Citation and Referencing</a:t>
            </a:r>
            <a:endParaRPr lang="en-US" dirty="0"/>
          </a:p>
        </p:txBody>
      </p:sp>
      <p:sp>
        <p:nvSpPr>
          <p:cNvPr id="3" name="Subtitle 2"/>
          <p:cNvSpPr>
            <a:spLocks noGrp="1"/>
          </p:cNvSpPr>
          <p:nvPr>
            <p:ph type="subTitle" idx="1"/>
          </p:nvPr>
        </p:nvSpPr>
        <p:spPr/>
        <p:txBody>
          <a:bodyPr/>
          <a:lstStyle/>
          <a:p>
            <a:r>
              <a:rPr lang="en-US" dirty="0" err="1" smtClean="0"/>
              <a:t>Urma</a:t>
            </a:r>
            <a:r>
              <a:rPr lang="en-US" dirty="0" smtClean="0"/>
              <a:t> Lama </a:t>
            </a:r>
            <a:r>
              <a:rPr lang="en-US" dirty="0" err="1" smtClean="0"/>
              <a:t>Yonzon</a:t>
            </a:r>
            <a:endParaRPr lang="en-US" dirty="0"/>
          </a:p>
        </p:txBody>
      </p:sp>
    </p:spTree>
    <p:extLst>
      <p:ext uri="{BB962C8B-B14F-4D97-AF65-F5344CB8AC3E}">
        <p14:creationId xmlns:p14="http://schemas.microsoft.com/office/powerpoint/2010/main" val="344781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In-text citation (Quotation)</a:t>
            </a:r>
            <a:endParaRPr lang="en-US" dirty="0"/>
          </a:p>
        </p:txBody>
      </p:sp>
      <p:sp>
        <p:nvSpPr>
          <p:cNvPr id="3" name="Content Placeholder 2"/>
          <p:cNvSpPr>
            <a:spLocks noGrp="1"/>
          </p:cNvSpPr>
          <p:nvPr>
            <p:ph idx="1"/>
          </p:nvPr>
        </p:nvSpPr>
        <p:spPr/>
        <p:txBody>
          <a:bodyPr/>
          <a:lstStyle/>
          <a:p>
            <a:r>
              <a:rPr lang="en-US" dirty="0"/>
              <a:t>If the quotation is </a:t>
            </a:r>
            <a:r>
              <a:rPr lang="en-US" b="1" dirty="0"/>
              <a:t>fewer than 40 words</a:t>
            </a:r>
            <a:r>
              <a:rPr lang="en-US" dirty="0"/>
              <a:t>, incorporate it into your paragraph and enclose it in double quotation marks. </a:t>
            </a:r>
            <a:endParaRPr lang="en-US" dirty="0" smtClean="0"/>
          </a:p>
          <a:p>
            <a:r>
              <a:rPr lang="en-US" dirty="0"/>
              <a:t>David Copperfield starts with "Whether I shall turn out to be the hero of my own life, or whether that station will be held by anybody else, these pages must show" (Dickens, 1869, p. 1).</a:t>
            </a:r>
            <a:endParaRPr lang="en-US" dirty="0"/>
          </a:p>
        </p:txBody>
      </p:sp>
    </p:spTree>
    <p:extLst>
      <p:ext uri="{BB962C8B-B14F-4D97-AF65-F5344CB8AC3E}">
        <p14:creationId xmlns:p14="http://schemas.microsoft.com/office/powerpoint/2010/main" val="27112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quotation </a:t>
            </a:r>
            <a:r>
              <a:rPr lang="en-US" b="1" dirty="0"/>
              <a:t>comprises 40 or more words</a:t>
            </a:r>
            <a:r>
              <a:rPr lang="en-US" dirty="0"/>
              <a:t>, include it in an indented, freestanding block of text, without quotation marks. Make it </a:t>
            </a:r>
            <a:r>
              <a:rPr lang="en-US" b="1" dirty="0"/>
              <a:t>double spaced</a:t>
            </a:r>
            <a:r>
              <a:rPr lang="en-US" dirty="0"/>
              <a:t>.</a:t>
            </a:r>
          </a:p>
          <a:p>
            <a:pPr marL="0" indent="0">
              <a:buNone/>
            </a:pPr>
            <a:r>
              <a:rPr lang="en-US" dirty="0" smtClean="0"/>
              <a:t>	Whether </a:t>
            </a:r>
            <a:r>
              <a:rPr lang="en-US" dirty="0"/>
              <a:t>I shall turn out to be the hero of my own life, or </a:t>
            </a:r>
            <a:r>
              <a:rPr lang="en-US" dirty="0" smtClean="0"/>
              <a:t>	whether </a:t>
            </a:r>
            <a:r>
              <a:rPr lang="en-US" dirty="0"/>
              <a:t>that station will be held by anybody else, these pages </a:t>
            </a:r>
            <a:r>
              <a:rPr lang="en-US" dirty="0" smtClean="0"/>
              <a:t>	must </a:t>
            </a:r>
            <a:r>
              <a:rPr lang="en-US" dirty="0"/>
              <a:t>show. To </a:t>
            </a:r>
            <a:r>
              <a:rPr lang="en-US" dirty="0" smtClean="0"/>
              <a:t>begin my </a:t>
            </a:r>
            <a:r>
              <a:rPr lang="en-US" dirty="0"/>
              <a:t>life with the beginning of my life, I </a:t>
            </a:r>
            <a:r>
              <a:rPr lang="en-US" dirty="0" smtClean="0"/>
              <a:t>	record that </a:t>
            </a:r>
            <a:r>
              <a:rPr lang="en-US" dirty="0"/>
              <a:t>I was born (as I have been informed and believe) on a </a:t>
            </a:r>
            <a:r>
              <a:rPr lang="en-US" dirty="0" smtClean="0"/>
              <a:t>	Friday</a:t>
            </a:r>
            <a:r>
              <a:rPr lang="en-US" dirty="0"/>
              <a:t>, </a:t>
            </a:r>
            <a:r>
              <a:rPr lang="en-US" dirty="0" smtClean="0"/>
              <a:t>at </a:t>
            </a:r>
            <a:r>
              <a:rPr lang="en-US" dirty="0"/>
              <a:t>twelve o’clock at night. It was remarked that the clock </a:t>
            </a:r>
            <a:r>
              <a:rPr lang="en-US" dirty="0" smtClean="0"/>
              <a:t>	began to </a:t>
            </a:r>
            <a:r>
              <a:rPr lang="en-US" dirty="0"/>
              <a:t>strike, and I began to cry, simultaneously. (Dickens, </a:t>
            </a:r>
            <a:r>
              <a:rPr lang="en-US" dirty="0" smtClean="0"/>
              <a:t>	1896</a:t>
            </a:r>
            <a:r>
              <a:rPr lang="en-US" dirty="0"/>
              <a:t>, p. 1)</a:t>
            </a:r>
          </a:p>
          <a:p>
            <a:pPr marL="0" indent="0">
              <a:buNone/>
            </a:pPr>
            <a:endParaRPr lang="en-US" dirty="0"/>
          </a:p>
        </p:txBody>
      </p:sp>
    </p:spTree>
    <p:extLst>
      <p:ext uri="{BB962C8B-B14F-4D97-AF65-F5344CB8AC3E}">
        <p14:creationId xmlns:p14="http://schemas.microsoft.com/office/powerpoint/2010/main" val="20650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202434"/>
          </a:xfrm>
        </p:spPr>
        <p:txBody>
          <a:bodyPr>
            <a:normAutofit fontScale="90000"/>
          </a:bodyPr>
          <a:lstStyle/>
          <a:p>
            <a:endParaRPr lang="en-US"/>
          </a:p>
        </p:txBody>
      </p:sp>
      <p:sp>
        <p:nvSpPr>
          <p:cNvPr id="3" name="Content Placeholder 2"/>
          <p:cNvSpPr>
            <a:spLocks noGrp="1"/>
          </p:cNvSpPr>
          <p:nvPr>
            <p:ph idx="1"/>
          </p:nvPr>
        </p:nvSpPr>
        <p:spPr>
          <a:xfrm>
            <a:off x="838200" y="567558"/>
            <a:ext cx="10515600" cy="6290441"/>
          </a:xfrm>
        </p:spPr>
        <p:txBody>
          <a:bodyPr>
            <a:normAutofit/>
          </a:bodyPr>
          <a:lstStyle/>
          <a:p>
            <a:pPr marL="0" indent="0">
              <a:buNone/>
            </a:pPr>
            <a:r>
              <a:rPr lang="en-US" dirty="0"/>
              <a:t>Format of a direct quotation in-text reference</a:t>
            </a:r>
          </a:p>
          <a:p>
            <a:r>
              <a:rPr lang="en-US" dirty="0"/>
              <a:t>Include the author, year, and specific page number for that quotation.</a:t>
            </a:r>
          </a:p>
          <a:p>
            <a:r>
              <a:rPr lang="en-US" dirty="0"/>
              <a:t>For material without page numbers, give the paragraph number or a time stamp.</a:t>
            </a:r>
          </a:p>
          <a:p>
            <a:r>
              <a:rPr lang="en-US" dirty="0"/>
              <a:t>Include a complete reference in the reference list.</a:t>
            </a:r>
          </a:p>
          <a:p>
            <a:r>
              <a:rPr lang="en-US" b="1" dirty="0"/>
              <a:t>Examples:</a:t>
            </a:r>
            <a:endParaRPr lang="en-US" dirty="0"/>
          </a:p>
          <a:p>
            <a:r>
              <a:rPr lang="en-US" dirty="0"/>
              <a:t>(Smith, 2003, p. 105)</a:t>
            </a:r>
          </a:p>
          <a:p>
            <a:r>
              <a:rPr lang="en-US" dirty="0"/>
              <a:t>(Brown, 1999, pp. 49-50)</a:t>
            </a:r>
          </a:p>
          <a:p>
            <a:r>
              <a:rPr lang="en-US" dirty="0"/>
              <a:t>Smith (2003) has argued that "......" (p. 105)</a:t>
            </a:r>
          </a:p>
          <a:p>
            <a:r>
              <a:rPr lang="en-US" dirty="0"/>
              <a:t>As Brown (1999) found "......" (pp. 49-50) </a:t>
            </a:r>
          </a:p>
          <a:p>
            <a:r>
              <a:rPr lang="en-US" dirty="0"/>
              <a:t>(Anderson, 2019, 2:17)</a:t>
            </a:r>
          </a:p>
          <a:p>
            <a:r>
              <a:rPr lang="en-US" dirty="0"/>
              <a:t>Anderson (2019) noted that "...." (2:17)</a:t>
            </a:r>
          </a:p>
          <a:p>
            <a:pPr marL="0" indent="0">
              <a:buNone/>
            </a:pPr>
            <a:endParaRPr lang="en-US" dirty="0"/>
          </a:p>
        </p:txBody>
      </p:sp>
    </p:spTree>
    <p:extLst>
      <p:ext uri="{BB962C8B-B14F-4D97-AF65-F5344CB8AC3E}">
        <p14:creationId xmlns:p14="http://schemas.microsoft.com/office/powerpoint/2010/main" val="180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lstStyle/>
          <a:p>
            <a:r>
              <a:rPr lang="en-US" dirty="0" smtClean="0"/>
              <a:t>Reference list: Books</a:t>
            </a:r>
            <a:endParaRPr lang="en-US" dirty="0"/>
          </a:p>
        </p:txBody>
      </p:sp>
      <p:sp>
        <p:nvSpPr>
          <p:cNvPr id="3" name="Content Placeholder 2"/>
          <p:cNvSpPr>
            <a:spLocks noGrp="1"/>
          </p:cNvSpPr>
          <p:nvPr>
            <p:ph idx="1"/>
          </p:nvPr>
        </p:nvSpPr>
        <p:spPr>
          <a:xfrm>
            <a:off x="551793" y="1072056"/>
            <a:ext cx="10802007" cy="5104907"/>
          </a:xfrm>
        </p:spPr>
        <p:txBody>
          <a:bodyPr/>
          <a:lstStyle/>
          <a:p>
            <a:pPr marL="0" indent="0">
              <a:buNone/>
            </a:pPr>
            <a:endParaRPr lang="en-US" cap="all" dirty="0" smtClean="0"/>
          </a:p>
          <a:p>
            <a:pPr marL="0" indent="0">
              <a:buNone/>
            </a:pPr>
            <a:r>
              <a:rPr lang="en-US" cap="all" dirty="0" smtClean="0"/>
              <a:t>BASIC </a:t>
            </a:r>
            <a:r>
              <a:rPr lang="en-US" cap="all" dirty="0"/>
              <a:t>FORMAT FOR BOOKS</a:t>
            </a:r>
          </a:p>
          <a:p>
            <a:pPr marL="0" indent="0">
              <a:buNone/>
            </a:pPr>
            <a:r>
              <a:rPr lang="en-US" dirty="0"/>
              <a:t>Author, A. A. (Year of publication). </a:t>
            </a:r>
            <a:r>
              <a:rPr lang="en-US" i="1" dirty="0"/>
              <a:t>Title of work: Capital letter also for </a:t>
            </a:r>
            <a:r>
              <a:rPr lang="en-US" i="1" dirty="0" smtClean="0"/>
              <a:t>	subtitle</a:t>
            </a:r>
            <a:r>
              <a:rPr lang="en-US" dirty="0"/>
              <a:t>. Publisher Name. DOI (if available)</a:t>
            </a:r>
          </a:p>
          <a:p>
            <a:pPr marL="0" indent="0">
              <a:buNone/>
            </a:pPr>
            <a:r>
              <a:rPr lang="en-US" dirty="0" err="1"/>
              <a:t>Stoneman</a:t>
            </a:r>
            <a:r>
              <a:rPr lang="en-US" dirty="0"/>
              <a:t>, R. (2008). </a:t>
            </a:r>
            <a:r>
              <a:rPr lang="en-US" i="1" dirty="0"/>
              <a:t>Alexander the Great: A life in legend</a:t>
            </a:r>
            <a:r>
              <a:rPr lang="en-US" dirty="0"/>
              <a:t>. Yale </a:t>
            </a:r>
            <a:r>
              <a:rPr lang="en-US" dirty="0" smtClean="0"/>
              <a:t>	University </a:t>
            </a:r>
            <a:r>
              <a:rPr lang="en-US" dirty="0" smtClean="0"/>
              <a:t>	Press.</a:t>
            </a:r>
            <a:endParaRPr lang="en-US" dirty="0"/>
          </a:p>
          <a:p>
            <a:pPr marL="0" indent="0">
              <a:buNone/>
            </a:pPr>
            <a:r>
              <a:rPr lang="en-US" b="1" dirty="0" smtClean="0"/>
              <a:t>Author: </a:t>
            </a:r>
            <a:r>
              <a:rPr lang="en-US" b="1" dirty="0" err="1" smtClean="0"/>
              <a:t>Shristi</a:t>
            </a:r>
            <a:r>
              <a:rPr lang="en-US" b="1" dirty="0" smtClean="0"/>
              <a:t> Shrestha; Title: Traditional Modern Women; Publisher: </a:t>
            </a:r>
            <a:r>
              <a:rPr lang="en-US" b="1" dirty="0" err="1" smtClean="0"/>
              <a:t>Ekta</a:t>
            </a:r>
            <a:r>
              <a:rPr lang="en-US" b="1" dirty="0" smtClean="0"/>
              <a:t> Publication; Year: 2020</a:t>
            </a:r>
            <a:endParaRPr lang="en-US" b="1" dirty="0"/>
          </a:p>
          <a:p>
            <a:pPr marL="0" indent="0">
              <a:buNone/>
            </a:pPr>
            <a:endParaRPr lang="en-US" dirty="0"/>
          </a:p>
          <a:p>
            <a:pPr marL="0" indent="0">
              <a:buNone/>
            </a:pPr>
            <a:r>
              <a:rPr lang="en-US" dirty="0" smtClean="0"/>
              <a:t>Shrestha, S. (2020). </a:t>
            </a:r>
            <a:r>
              <a:rPr lang="en-US" i="1" dirty="0" smtClean="0"/>
              <a:t>Traditional modern women</a:t>
            </a:r>
            <a:r>
              <a:rPr lang="en-US" dirty="0" smtClean="0"/>
              <a:t>. </a:t>
            </a:r>
            <a:r>
              <a:rPr lang="en-US" dirty="0" err="1" smtClean="0"/>
              <a:t>Ekta</a:t>
            </a:r>
            <a:r>
              <a:rPr lang="en-US" dirty="0" smtClean="0"/>
              <a:t> Publication. </a:t>
            </a:r>
            <a:endParaRPr lang="en-US" dirty="0"/>
          </a:p>
        </p:txBody>
      </p:sp>
    </p:spTree>
    <p:extLst>
      <p:ext uri="{BB962C8B-B14F-4D97-AF65-F5344CB8AC3E}">
        <p14:creationId xmlns:p14="http://schemas.microsoft.com/office/powerpoint/2010/main" val="371313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817289"/>
          </a:xfrm>
        </p:spPr>
        <p:txBody>
          <a:bodyPr/>
          <a:lstStyle/>
          <a:p>
            <a:r>
              <a:rPr lang="en-US" dirty="0" smtClean="0"/>
              <a:t>Edited Book, No Author</a:t>
            </a:r>
            <a:endParaRPr lang="en-US" dirty="0"/>
          </a:p>
        </p:txBody>
      </p:sp>
      <p:sp>
        <p:nvSpPr>
          <p:cNvPr id="3" name="Content Placeholder 2"/>
          <p:cNvSpPr>
            <a:spLocks noGrp="1"/>
          </p:cNvSpPr>
          <p:nvPr>
            <p:ph idx="1"/>
          </p:nvPr>
        </p:nvSpPr>
        <p:spPr>
          <a:xfrm>
            <a:off x="838200" y="1135117"/>
            <a:ext cx="10515600" cy="5041846"/>
          </a:xfrm>
        </p:spPr>
        <p:txBody>
          <a:bodyPr/>
          <a:lstStyle/>
          <a:p>
            <a:r>
              <a:rPr lang="en-US" dirty="0"/>
              <a:t>Editor, E. E. (Ed.). (Year of publication). </a:t>
            </a:r>
            <a:r>
              <a:rPr lang="en-US" i="1" dirty="0"/>
              <a:t>Title of work: Capital letter also </a:t>
            </a:r>
            <a:r>
              <a:rPr lang="en-US" i="1" dirty="0" smtClean="0"/>
              <a:t>	for </a:t>
            </a:r>
            <a:r>
              <a:rPr lang="en-US" i="1" dirty="0"/>
              <a:t>subtitle</a:t>
            </a:r>
            <a:r>
              <a:rPr lang="en-US" dirty="0"/>
              <a:t>. Publisher. DOI (if available)</a:t>
            </a:r>
          </a:p>
          <a:p>
            <a:r>
              <a:rPr lang="en-US" dirty="0"/>
              <a:t>Leitch, M. G., &amp; Rushton, C. J. (Eds.). (2019). </a:t>
            </a:r>
            <a:r>
              <a:rPr lang="en-US" i="1" dirty="0"/>
              <a:t>A new companion to </a:t>
            </a:r>
            <a:r>
              <a:rPr lang="en-US" i="1" dirty="0" smtClean="0"/>
              <a:t>	Malory</a:t>
            </a:r>
            <a:r>
              <a:rPr lang="en-US" dirty="0"/>
              <a:t>. D. S. Brewer</a:t>
            </a:r>
            <a:r>
              <a:rPr lang="en-US" dirty="0" smtClean="0"/>
              <a:t>.</a:t>
            </a:r>
          </a:p>
          <a:p>
            <a:pPr marL="0" indent="0">
              <a:buNone/>
            </a:pPr>
            <a:r>
              <a:rPr lang="en-US" dirty="0" smtClean="0"/>
              <a:t>Editor: Ram </a:t>
            </a:r>
            <a:r>
              <a:rPr lang="en-US" dirty="0" err="1" smtClean="0"/>
              <a:t>Karki</a:t>
            </a:r>
            <a:r>
              <a:rPr lang="en-US" dirty="0" smtClean="0"/>
              <a:t>; Title: Capital Punishment in Nepal. Publisher: </a:t>
            </a:r>
            <a:r>
              <a:rPr lang="en-US" dirty="0" err="1" smtClean="0"/>
              <a:t>Janak</a:t>
            </a:r>
            <a:r>
              <a:rPr lang="en-US" dirty="0" smtClean="0"/>
              <a:t> </a:t>
            </a:r>
            <a:r>
              <a:rPr lang="en-US" dirty="0" err="1" smtClean="0"/>
              <a:t>Prakashan</a:t>
            </a:r>
            <a:r>
              <a:rPr lang="en-US" dirty="0" smtClean="0"/>
              <a:t>; Date: 2021</a:t>
            </a:r>
          </a:p>
          <a:p>
            <a:pPr marL="0" indent="0">
              <a:buNone/>
            </a:pPr>
            <a:endParaRPr lang="en-US" dirty="0"/>
          </a:p>
          <a:p>
            <a:pPr marL="0" indent="0">
              <a:buNone/>
            </a:pPr>
            <a:r>
              <a:rPr lang="en-US" dirty="0" err="1" smtClean="0"/>
              <a:t>Karki</a:t>
            </a:r>
            <a:r>
              <a:rPr lang="en-US" dirty="0" smtClean="0"/>
              <a:t>, R. (Ed.). (2021). </a:t>
            </a:r>
            <a:r>
              <a:rPr lang="en-US" i="1" dirty="0" smtClean="0"/>
              <a:t>Capital punishment in Nepal</a:t>
            </a:r>
            <a:r>
              <a:rPr lang="en-US" dirty="0" smtClean="0"/>
              <a:t>. </a:t>
            </a:r>
            <a:r>
              <a:rPr lang="en-US" dirty="0" err="1" smtClean="0"/>
              <a:t>Janak</a:t>
            </a:r>
            <a:r>
              <a:rPr lang="en-US" dirty="0" smtClean="0"/>
              <a:t> </a:t>
            </a:r>
            <a:r>
              <a:rPr lang="en-US" dirty="0" err="1" smtClean="0"/>
              <a:t>Prakashan</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8091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Edited Book with an author or authors</a:t>
            </a:r>
            <a:endParaRPr lang="en-US" dirty="0"/>
          </a:p>
        </p:txBody>
      </p:sp>
      <p:sp>
        <p:nvSpPr>
          <p:cNvPr id="3" name="Content Placeholder 2"/>
          <p:cNvSpPr>
            <a:spLocks noGrp="1"/>
          </p:cNvSpPr>
          <p:nvPr>
            <p:ph idx="1"/>
          </p:nvPr>
        </p:nvSpPr>
        <p:spPr/>
        <p:txBody>
          <a:bodyPr/>
          <a:lstStyle/>
          <a:p>
            <a:r>
              <a:rPr lang="en-US" dirty="0"/>
              <a:t>Author, A. A. (Year of publication). </a:t>
            </a:r>
            <a:r>
              <a:rPr lang="en-US" i="1" dirty="0"/>
              <a:t>Title of work: Capital letter also for </a:t>
            </a:r>
            <a:r>
              <a:rPr lang="en-US" i="1" dirty="0" smtClean="0"/>
              <a:t>	subtitle</a:t>
            </a:r>
            <a:r>
              <a:rPr lang="en-US" dirty="0"/>
              <a:t> (E. Editor, Ed.). Publisher. DOI (if available)</a:t>
            </a:r>
          </a:p>
          <a:p>
            <a:r>
              <a:rPr lang="en-US" dirty="0"/>
              <a:t>Malory, T. (2017). </a:t>
            </a:r>
            <a:r>
              <a:rPr lang="en-US" i="1" dirty="0"/>
              <a:t>Le </a:t>
            </a:r>
            <a:r>
              <a:rPr lang="en-US" i="1" dirty="0" err="1"/>
              <a:t>morte</a:t>
            </a:r>
            <a:r>
              <a:rPr lang="en-US" i="1" dirty="0"/>
              <a:t> </a:t>
            </a:r>
            <a:r>
              <a:rPr lang="en-US" i="1" dirty="0" err="1"/>
              <a:t>darthur</a:t>
            </a:r>
            <a:r>
              <a:rPr lang="en-US" dirty="0"/>
              <a:t> (P. J. C. Field, Ed.). D. S. Brewer. </a:t>
            </a:r>
            <a:r>
              <a:rPr lang="en-US" dirty="0" smtClean="0"/>
              <a:t>	</a:t>
            </a:r>
            <a:endParaRPr lang="en-US" dirty="0"/>
          </a:p>
        </p:txBody>
      </p:sp>
    </p:spTree>
    <p:extLst>
      <p:ext uri="{BB962C8B-B14F-4D97-AF65-F5344CB8AC3E}">
        <p14:creationId xmlns:p14="http://schemas.microsoft.com/office/powerpoint/2010/main" val="32554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 other than the first</a:t>
            </a:r>
            <a:endParaRPr lang="en-US" dirty="0"/>
          </a:p>
        </p:txBody>
      </p:sp>
      <p:sp>
        <p:nvSpPr>
          <p:cNvPr id="3" name="Content Placeholder 2"/>
          <p:cNvSpPr>
            <a:spLocks noGrp="1"/>
          </p:cNvSpPr>
          <p:nvPr>
            <p:ph idx="1"/>
          </p:nvPr>
        </p:nvSpPr>
        <p:spPr/>
        <p:txBody>
          <a:bodyPr/>
          <a:lstStyle/>
          <a:p>
            <a:r>
              <a:rPr lang="en-US" dirty="0"/>
              <a:t>Author, A. A. (Year of publication). </a:t>
            </a:r>
            <a:r>
              <a:rPr lang="en-US" i="1" dirty="0"/>
              <a:t>Title of work: Capital letter also for </a:t>
            </a:r>
            <a:r>
              <a:rPr lang="en-US" i="1" dirty="0" smtClean="0"/>
              <a:t>	subtitle</a:t>
            </a:r>
            <a:r>
              <a:rPr lang="en-US" dirty="0"/>
              <a:t> (# edition). Publisher. DOI (if available)</a:t>
            </a:r>
          </a:p>
          <a:p>
            <a:r>
              <a:rPr lang="en-US" dirty="0"/>
              <a:t>Belcher, W. (2019). </a:t>
            </a:r>
            <a:r>
              <a:rPr lang="en-US" i="1" dirty="0"/>
              <a:t>Writing your journal article in twelve weeks: A </a:t>
            </a:r>
            <a:r>
              <a:rPr lang="en-US" i="1" dirty="0" smtClean="0"/>
              <a:t>	guide </a:t>
            </a:r>
            <a:r>
              <a:rPr lang="en-US" i="1" dirty="0"/>
              <a:t>to academic publishing success</a:t>
            </a:r>
            <a:r>
              <a:rPr lang="en-US" dirty="0"/>
              <a:t> (2nd ed.). University of </a:t>
            </a:r>
            <a:r>
              <a:rPr lang="en-US" dirty="0" smtClean="0"/>
              <a:t>	Chicago </a:t>
            </a:r>
            <a:r>
              <a:rPr lang="en-US" dirty="0"/>
              <a:t>Press.</a:t>
            </a:r>
          </a:p>
          <a:p>
            <a:pPr marL="0" indent="0">
              <a:buNone/>
            </a:pPr>
            <a:endParaRPr lang="en-US" dirty="0"/>
          </a:p>
        </p:txBody>
      </p:sp>
    </p:spTree>
    <p:extLst>
      <p:ext uri="{BB962C8B-B14F-4D97-AF65-F5344CB8AC3E}">
        <p14:creationId xmlns:p14="http://schemas.microsoft.com/office/powerpoint/2010/main" val="248549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Article in periodicals</a:t>
            </a:r>
            <a:endParaRPr lang="en-US" dirty="0"/>
          </a:p>
        </p:txBody>
      </p:sp>
      <p:sp>
        <p:nvSpPr>
          <p:cNvPr id="3" name="Content Placeholder 2"/>
          <p:cNvSpPr>
            <a:spLocks noGrp="1"/>
          </p:cNvSpPr>
          <p:nvPr>
            <p:ph idx="1"/>
          </p:nvPr>
        </p:nvSpPr>
        <p:spPr/>
        <p:txBody>
          <a:bodyPr/>
          <a:lstStyle/>
          <a:p>
            <a:pPr marL="0" indent="0">
              <a:buNone/>
            </a:pPr>
            <a:r>
              <a:rPr lang="en-US" dirty="0"/>
              <a:t>If a DOI has been assigned to the article that you are using, you should include this after the page numbers for the article. If no DOI has been assigned and you are accessing the periodical online, use the URL of the website from which you are retrieving the periodical</a:t>
            </a:r>
            <a:r>
              <a:rPr lang="en-US" dirty="0" smtClean="0"/>
              <a:t>.</a:t>
            </a:r>
          </a:p>
          <a:p>
            <a:pPr marL="0" indent="0">
              <a:buNone/>
            </a:pPr>
            <a:endParaRPr lang="en-US" dirty="0"/>
          </a:p>
          <a:p>
            <a:pPr marL="0" indent="0">
              <a:buNone/>
            </a:pPr>
            <a:r>
              <a:rPr lang="en-US" dirty="0"/>
              <a:t>Author, A. A., Author, B. B., &amp; Author, C. C. (Year). Title of article. </a:t>
            </a:r>
            <a:r>
              <a:rPr lang="en-US" i="1" dirty="0"/>
              <a:t>Title of </a:t>
            </a:r>
            <a:r>
              <a:rPr lang="en-US" i="1" dirty="0" smtClean="0"/>
              <a:t>	Periodical</a:t>
            </a:r>
            <a:r>
              <a:rPr lang="en-US" dirty="0"/>
              <a:t>,</a:t>
            </a:r>
            <a:r>
              <a:rPr lang="en-US" i="1" dirty="0"/>
              <a:t> volume number</a:t>
            </a:r>
            <a:r>
              <a:rPr lang="en-US" dirty="0"/>
              <a:t>(issue number), pages. </a:t>
            </a:r>
            <a:r>
              <a:rPr lang="en-US" dirty="0" smtClean="0"/>
              <a:t>	https</a:t>
            </a:r>
            <a:r>
              <a:rPr lang="en-US" dirty="0"/>
              <a:t>://doi.org/xx.xxx/yyyy</a:t>
            </a:r>
          </a:p>
        </p:txBody>
      </p:sp>
    </p:spTree>
    <p:extLst>
      <p:ext uri="{BB962C8B-B14F-4D97-AF65-F5344CB8AC3E}">
        <p14:creationId xmlns:p14="http://schemas.microsoft.com/office/powerpoint/2010/main" val="28012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199" y="1825625"/>
            <a:ext cx="11001703" cy="4351338"/>
          </a:xfrm>
        </p:spPr>
        <p:txBody>
          <a:bodyPr/>
          <a:lstStyle/>
          <a:p>
            <a:r>
              <a:rPr lang="en-US" cap="all" dirty="0" smtClean="0"/>
              <a:t>ARTICLE IN PRINT JOURNAL</a:t>
            </a:r>
          </a:p>
          <a:p>
            <a:pPr marL="0" indent="0">
              <a:buNone/>
            </a:pPr>
            <a:r>
              <a:rPr lang="en-US" dirty="0" smtClean="0"/>
              <a:t>Scruton</a:t>
            </a:r>
            <a:r>
              <a:rPr lang="en-US" dirty="0"/>
              <a:t>, R. (1996). The eclipse of listening. </a:t>
            </a:r>
            <a:r>
              <a:rPr lang="en-US" i="1" dirty="0"/>
              <a:t>The New Criterion, 15</a:t>
            </a:r>
            <a:r>
              <a:rPr lang="en-US" dirty="0"/>
              <a:t>(3), 5</a:t>
            </a:r>
            <a:r>
              <a:rPr lang="en-US" dirty="0" smtClean="0"/>
              <a:t>–	13</a:t>
            </a:r>
            <a:r>
              <a:rPr lang="en-US" dirty="0"/>
              <a:t>.</a:t>
            </a:r>
          </a:p>
          <a:p>
            <a:r>
              <a:rPr lang="en-US" cap="all" dirty="0"/>
              <a:t>ARTICLE IN ELECTRONIC </a:t>
            </a:r>
            <a:r>
              <a:rPr lang="en-US" cap="all" dirty="0" smtClean="0"/>
              <a:t>JOURNAL</a:t>
            </a:r>
          </a:p>
          <a:p>
            <a:pPr marL="0" indent="0">
              <a:buNone/>
            </a:pPr>
            <a:r>
              <a:rPr lang="en-US" dirty="0" err="1"/>
              <a:t>Baniya</a:t>
            </a:r>
            <a:r>
              <a:rPr lang="en-US" dirty="0"/>
              <a:t>, S., &amp; </a:t>
            </a:r>
            <a:r>
              <a:rPr lang="en-US" dirty="0" err="1"/>
              <a:t>Weech</a:t>
            </a:r>
            <a:r>
              <a:rPr lang="en-US" dirty="0"/>
              <a:t>, S. (2019). Data and experience design: Negotiating </a:t>
            </a:r>
            <a:r>
              <a:rPr lang="en-US" dirty="0" smtClean="0"/>
              <a:t>	community-oriented </a:t>
            </a:r>
            <a:r>
              <a:rPr lang="en-US" dirty="0"/>
              <a:t>digital research with </a:t>
            </a:r>
            <a:r>
              <a:rPr lang="en-US" dirty="0" smtClean="0"/>
              <a:t>service-	learning</a:t>
            </a:r>
            <a:r>
              <a:rPr lang="en-US" dirty="0"/>
              <a:t>. </a:t>
            </a:r>
            <a:r>
              <a:rPr lang="en-US" i="1" dirty="0"/>
              <a:t>Purdue </a:t>
            </a:r>
            <a:r>
              <a:rPr lang="en-US" i="1" dirty="0" smtClean="0"/>
              <a:t>	Journal </a:t>
            </a:r>
            <a:r>
              <a:rPr lang="en-US" i="1" dirty="0"/>
              <a:t>of Service-Learning and International </a:t>
            </a:r>
            <a:r>
              <a:rPr lang="en-US" i="1" dirty="0" smtClean="0"/>
              <a:t>Engagement</a:t>
            </a:r>
            <a:r>
              <a:rPr lang="en-US" dirty="0"/>
              <a:t>,</a:t>
            </a:r>
            <a:r>
              <a:rPr lang="en-US" i="1" dirty="0"/>
              <a:t> 6</a:t>
            </a:r>
            <a:r>
              <a:rPr lang="en-US" dirty="0"/>
              <a:t>(1), 11</a:t>
            </a:r>
            <a:r>
              <a:rPr lang="en-US" dirty="0" smtClean="0"/>
              <a:t>–	16</a:t>
            </a:r>
            <a:r>
              <a:rPr lang="en-US" dirty="0"/>
              <a:t>. </a:t>
            </a:r>
            <a:r>
              <a:rPr lang="en-US" b="1" u="sng" dirty="0">
                <a:hlinkClick r:id="rId2"/>
              </a:rPr>
              <a:t>https://doi.org/10.5703/1288284316979</a:t>
            </a:r>
            <a:endParaRPr lang="en-US" cap="all" dirty="0"/>
          </a:p>
        </p:txBody>
      </p:sp>
    </p:spTree>
    <p:extLst>
      <p:ext uri="{BB962C8B-B14F-4D97-AF65-F5344CB8AC3E}">
        <p14:creationId xmlns:p14="http://schemas.microsoft.com/office/powerpoint/2010/main" val="5000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35" y="206099"/>
            <a:ext cx="10515600" cy="887205"/>
          </a:xfrm>
        </p:spPr>
        <p:txBody>
          <a:bodyPr/>
          <a:lstStyle/>
          <a:p>
            <a:r>
              <a:rPr lang="en-US" dirty="0" smtClean="0"/>
              <a:t>Newspaper article</a:t>
            </a:r>
            <a:endParaRPr lang="en-US" dirty="0"/>
          </a:p>
        </p:txBody>
      </p:sp>
      <p:sp>
        <p:nvSpPr>
          <p:cNvPr id="3" name="Content Placeholder 2"/>
          <p:cNvSpPr>
            <a:spLocks noGrp="1"/>
          </p:cNvSpPr>
          <p:nvPr>
            <p:ph idx="1"/>
          </p:nvPr>
        </p:nvSpPr>
        <p:spPr>
          <a:xfrm>
            <a:off x="0" y="1371600"/>
            <a:ext cx="12006470" cy="5287617"/>
          </a:xfrm>
        </p:spPr>
        <p:txBody>
          <a:bodyPr/>
          <a:lstStyle/>
          <a:p>
            <a:pPr marL="0" indent="0">
              <a:buNone/>
            </a:pPr>
            <a:r>
              <a:rPr lang="en-US" dirty="0"/>
              <a:t>Carey, B. (2019, March 22). Can we get better at forgetting? </a:t>
            </a:r>
            <a:r>
              <a:rPr lang="en-US" i="1" dirty="0"/>
              <a:t>The New </a:t>
            </a:r>
            <a:r>
              <a:rPr lang="en-US" i="1" dirty="0" smtClean="0"/>
              <a:t>York 	Times</a:t>
            </a:r>
            <a:r>
              <a:rPr lang="en-US" dirty="0" smtClean="0"/>
              <a:t>. </a:t>
            </a:r>
            <a:r>
              <a:rPr lang="en-US" dirty="0" smtClean="0">
                <a:hlinkClick r:id="rId2"/>
              </a:rPr>
              <a:t>https://www.nytimes.com/2019/03/22/health/memory-forgetting-</a:t>
            </a:r>
            <a:r>
              <a:rPr lang="en-US" dirty="0" smtClean="0"/>
              <a:t>	psychology.html</a:t>
            </a:r>
          </a:p>
          <a:p>
            <a:pPr marL="0" indent="0">
              <a:buNone/>
            </a:pPr>
            <a:r>
              <a:rPr lang="en-US" dirty="0"/>
              <a:t> </a:t>
            </a:r>
            <a:r>
              <a:rPr lang="en-US" b="1" dirty="0" smtClean="0"/>
              <a:t>For the newspaper article that has a URL. </a:t>
            </a:r>
            <a:r>
              <a:rPr lang="en-US" b="1" dirty="0"/>
              <a:t>If volume, issue, and/or page numbers for the article are missing, omit these elements from the reference.</a:t>
            </a:r>
            <a:endParaRPr lang="en-US" b="1" dirty="0" smtClean="0"/>
          </a:p>
          <a:p>
            <a:pPr marL="0" indent="0">
              <a:buNone/>
            </a:pPr>
            <a:endParaRPr lang="en-US" dirty="0"/>
          </a:p>
          <a:p>
            <a:pPr marL="0" indent="0">
              <a:buNone/>
            </a:pPr>
            <a:r>
              <a:rPr lang="en-US" dirty="0"/>
              <a:t>Harlan, C. (2013, April 2). North Korea vows to restart shuttered nuclear reactor </a:t>
            </a:r>
            <a:r>
              <a:rPr lang="en-US" dirty="0" smtClean="0"/>
              <a:t>	that </a:t>
            </a:r>
            <a:r>
              <a:rPr lang="en-US" dirty="0"/>
              <a:t>can make bomb-grade plutonium. </a:t>
            </a:r>
            <a:r>
              <a:rPr lang="en-US" i="1" dirty="0"/>
              <a:t>The Washington Post</a:t>
            </a:r>
            <a:r>
              <a:rPr lang="en-US" dirty="0"/>
              <a:t>, A1, A4</a:t>
            </a:r>
            <a:r>
              <a:rPr lang="en-US" dirty="0" smtClean="0"/>
              <a:t>.</a:t>
            </a:r>
          </a:p>
          <a:p>
            <a:pPr marL="0" indent="0">
              <a:buNone/>
            </a:pPr>
            <a:r>
              <a:rPr lang="en-US" b="1" dirty="0" smtClean="0"/>
              <a:t>For a print version of the newspaper article provide </a:t>
            </a:r>
            <a:r>
              <a:rPr lang="en-US" b="1" dirty="0"/>
              <a:t>the page or pages of the article after the newspaper </a:t>
            </a:r>
            <a:r>
              <a:rPr lang="en-US" b="1" dirty="0" smtClean="0"/>
              <a:t>title. Do </a:t>
            </a:r>
            <a:r>
              <a:rPr lang="en-US" b="1" dirty="0"/>
              <a:t>not include the abbreviations “p.” or “pp.” before the page(s).</a:t>
            </a:r>
          </a:p>
        </p:txBody>
      </p:sp>
    </p:spTree>
    <p:extLst>
      <p:ext uri="{BB962C8B-B14F-4D97-AF65-F5344CB8AC3E}">
        <p14:creationId xmlns:p14="http://schemas.microsoft.com/office/powerpoint/2010/main" val="83579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In-text citation</a:t>
            </a:r>
            <a:endParaRPr lang="en-US" dirty="0"/>
          </a:p>
        </p:txBody>
      </p:sp>
      <p:sp>
        <p:nvSpPr>
          <p:cNvPr id="3" name="Content Placeholder 2"/>
          <p:cNvSpPr>
            <a:spLocks noGrp="1"/>
          </p:cNvSpPr>
          <p:nvPr>
            <p:ph idx="1"/>
          </p:nvPr>
        </p:nvSpPr>
        <p:spPr/>
        <p:txBody>
          <a:bodyPr/>
          <a:lstStyle/>
          <a:p>
            <a:pPr fontAlgn="t"/>
            <a:r>
              <a:rPr lang="en-US" b="1" i="1" dirty="0"/>
              <a:t>Parenthetical citations</a:t>
            </a:r>
            <a:r>
              <a:rPr lang="en-US" dirty="0"/>
              <a:t>: (Carey, 2019; Harlan, 2013; </a:t>
            </a:r>
            <a:r>
              <a:rPr lang="en-US" dirty="0" err="1"/>
              <a:t>Stobbe</a:t>
            </a:r>
            <a:r>
              <a:rPr lang="en-US" dirty="0"/>
              <a:t>, 2020)</a:t>
            </a:r>
          </a:p>
          <a:p>
            <a:pPr fontAlgn="t"/>
            <a:r>
              <a:rPr lang="en-US" b="1" i="1" dirty="0"/>
              <a:t>Narrative citations</a:t>
            </a:r>
            <a:r>
              <a:rPr lang="en-US" dirty="0"/>
              <a:t>: Carey (2019), Harlan (2013), and </a:t>
            </a:r>
            <a:r>
              <a:rPr lang="en-US" dirty="0" err="1"/>
              <a:t>Stobbe</a:t>
            </a:r>
            <a:r>
              <a:rPr lang="en-US" dirty="0"/>
              <a:t> (2020)</a:t>
            </a:r>
          </a:p>
          <a:p>
            <a:pPr marL="0" indent="0">
              <a:buNone/>
            </a:pPr>
            <a:endParaRPr lang="en-US" dirty="0"/>
          </a:p>
        </p:txBody>
      </p:sp>
    </p:spTree>
    <p:extLst>
      <p:ext uri="{BB962C8B-B14F-4D97-AF65-F5344CB8AC3E}">
        <p14:creationId xmlns:p14="http://schemas.microsoft.com/office/powerpoint/2010/main" val="27901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Stobbe</a:t>
            </a:r>
            <a:r>
              <a:rPr lang="en-US" dirty="0"/>
              <a:t>, M. (2020, January 8). Cancer death rate in U.S. sees largest </a:t>
            </a:r>
            <a:r>
              <a:rPr lang="en-US" dirty="0" smtClean="0"/>
              <a:t>	one-year </a:t>
            </a:r>
            <a:r>
              <a:rPr lang="en-US" dirty="0"/>
              <a:t>drop ever. </a:t>
            </a:r>
            <a:r>
              <a:rPr lang="en-US" i="1" dirty="0"/>
              <a:t>Chicago Tribune</a:t>
            </a:r>
            <a:r>
              <a:rPr lang="en-US" dirty="0" smtClean="0"/>
              <a:t>.</a:t>
            </a:r>
          </a:p>
          <a:p>
            <a:pPr marL="0" indent="0">
              <a:buNone/>
            </a:pPr>
            <a:r>
              <a:rPr lang="en-US" dirty="0"/>
              <a:t>If the newspaper article is from an academic research database, provide the title of the newspaper and any volume, issue, and/or page numbers that are available for the article. </a:t>
            </a:r>
            <a:endParaRPr lang="en-US" dirty="0" smtClean="0"/>
          </a:p>
          <a:p>
            <a:pPr marL="0" indent="0">
              <a:buNone/>
            </a:pPr>
            <a:r>
              <a:rPr lang="en-US" dirty="0" smtClean="0"/>
              <a:t>Do </a:t>
            </a:r>
            <a:r>
              <a:rPr lang="en-US" dirty="0"/>
              <a:t>not include </a:t>
            </a:r>
            <a:r>
              <a:rPr lang="en-US" u="sng" dirty="0">
                <a:hlinkClick r:id="rId2"/>
              </a:rPr>
              <a:t>database information</a:t>
            </a:r>
            <a:r>
              <a:rPr lang="en-US" dirty="0"/>
              <a:t> in the reference. If the article does not have volume, issue, or page numbers available, the reference in this case ends with the title of the newspaper</a:t>
            </a:r>
          </a:p>
        </p:txBody>
      </p:sp>
    </p:spTree>
    <p:extLst>
      <p:ext uri="{BB962C8B-B14F-4D97-AF65-F5344CB8AC3E}">
        <p14:creationId xmlns:p14="http://schemas.microsoft.com/office/powerpoint/2010/main" val="18199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list: Author/Authors</a:t>
            </a:r>
            <a:endParaRPr lang="en-US" dirty="0"/>
          </a:p>
        </p:txBody>
      </p:sp>
      <p:sp>
        <p:nvSpPr>
          <p:cNvPr id="3" name="Content Placeholder 2"/>
          <p:cNvSpPr>
            <a:spLocks noGrp="1"/>
          </p:cNvSpPr>
          <p:nvPr>
            <p:ph idx="1"/>
          </p:nvPr>
        </p:nvSpPr>
        <p:spPr/>
        <p:txBody>
          <a:bodyPr/>
          <a:lstStyle/>
          <a:p>
            <a:pPr marL="0" indent="0">
              <a:buNone/>
            </a:pPr>
            <a:r>
              <a:rPr lang="en-US" b="1" cap="all" dirty="0"/>
              <a:t>SINGLE AUTHOR</a:t>
            </a:r>
            <a:endParaRPr lang="en-US" cap="all" dirty="0"/>
          </a:p>
          <a:p>
            <a:r>
              <a:rPr lang="en-US" dirty="0"/>
              <a:t>Last name first, followed by author initials.</a:t>
            </a:r>
          </a:p>
          <a:p>
            <a:pPr marL="0" indent="0">
              <a:buNone/>
            </a:pPr>
            <a:r>
              <a:rPr lang="en-US" dirty="0"/>
              <a:t>Ahmed, S. (2012). </a:t>
            </a:r>
            <a:r>
              <a:rPr lang="en-US" i="1" dirty="0"/>
              <a:t>On being included: Racism and diversity in </a:t>
            </a:r>
            <a:r>
              <a:rPr lang="en-US" i="1" dirty="0" smtClean="0"/>
              <a:t>	institutional </a:t>
            </a:r>
            <a:r>
              <a:rPr lang="en-US" i="1" dirty="0"/>
              <a:t>life</a:t>
            </a:r>
            <a:r>
              <a:rPr lang="en-US" dirty="0"/>
              <a:t>. Duke University Press.</a:t>
            </a:r>
          </a:p>
          <a:p>
            <a:pPr marL="0" indent="0">
              <a:buNone/>
            </a:pPr>
            <a:endParaRPr lang="en-US" dirty="0"/>
          </a:p>
        </p:txBody>
      </p:sp>
    </p:spTree>
    <p:extLst>
      <p:ext uri="{BB962C8B-B14F-4D97-AF65-F5344CB8AC3E}">
        <p14:creationId xmlns:p14="http://schemas.microsoft.com/office/powerpoint/2010/main" val="33244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cap="all" dirty="0"/>
              <a:t>TWO AUTHORS</a:t>
            </a:r>
            <a:endParaRPr lang="en-US" cap="all" dirty="0"/>
          </a:p>
          <a:p>
            <a:pPr marL="0" indent="0">
              <a:buNone/>
            </a:pPr>
            <a:r>
              <a:rPr lang="en-US" dirty="0"/>
              <a:t>List by their last names and initials. Separate author names with a comma. Use the ampersand instead of "and."</a:t>
            </a:r>
          </a:p>
          <a:p>
            <a:pPr marL="0" indent="0">
              <a:buNone/>
            </a:pPr>
            <a:r>
              <a:rPr lang="en-US" dirty="0"/>
              <a:t>Soto, C. J., &amp; John, O. P. (2017). The next big five inventory (BFI-2): </a:t>
            </a:r>
            <a:r>
              <a:rPr lang="en-US" dirty="0" smtClean="0"/>
              <a:t>	Developing </a:t>
            </a:r>
            <a:r>
              <a:rPr lang="en-US" dirty="0"/>
              <a:t>and assessing a hierarchical model with 15 facets to </a:t>
            </a:r>
            <a:r>
              <a:rPr lang="en-US" dirty="0" smtClean="0"/>
              <a:t>	enhance </a:t>
            </a:r>
            <a:r>
              <a:rPr lang="en-US" dirty="0"/>
              <a:t>bandwidth, fidelity, and predictive power. </a:t>
            </a:r>
            <a:r>
              <a:rPr lang="en-US" i="1" dirty="0"/>
              <a:t>Journal of </a:t>
            </a:r>
            <a:r>
              <a:rPr lang="en-US" i="1" dirty="0" smtClean="0"/>
              <a:t>	Personality </a:t>
            </a:r>
            <a:r>
              <a:rPr lang="en-US" i="1" dirty="0"/>
              <a:t>and Social Psychology</a:t>
            </a:r>
            <a:r>
              <a:rPr lang="en-US" dirty="0"/>
              <a:t>, </a:t>
            </a:r>
            <a:r>
              <a:rPr lang="en-US" i="1" dirty="0"/>
              <a:t>113</a:t>
            </a:r>
            <a:r>
              <a:rPr lang="en-US" dirty="0"/>
              <a:t>(1), </a:t>
            </a:r>
            <a:r>
              <a:rPr lang="en-US" dirty="0" smtClean="0"/>
              <a:t>117-	143</a:t>
            </a:r>
            <a:r>
              <a:rPr lang="en-US" dirty="0"/>
              <a:t>. </a:t>
            </a:r>
            <a:r>
              <a:rPr lang="en-US" b="1" u="sng" dirty="0">
                <a:hlinkClick r:id="rId2"/>
              </a:rPr>
              <a:t>http://dx.doi.org/10.1037/pspp0000096</a:t>
            </a:r>
            <a:endParaRPr lang="en-US" dirty="0"/>
          </a:p>
          <a:p>
            <a:pPr marL="0" indent="0">
              <a:buNone/>
            </a:pPr>
            <a:endParaRPr lang="en-US" dirty="0"/>
          </a:p>
        </p:txBody>
      </p:sp>
    </p:spTree>
    <p:extLst>
      <p:ext uri="{BB962C8B-B14F-4D97-AF65-F5344CB8AC3E}">
        <p14:creationId xmlns:p14="http://schemas.microsoft.com/office/powerpoint/2010/main" val="332785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cap="all" dirty="0"/>
              <a:t>THREE TO TWENTY AUTHORS</a:t>
            </a:r>
            <a:endParaRPr lang="en-US" cap="all" dirty="0"/>
          </a:p>
          <a:p>
            <a:r>
              <a:rPr lang="en-US" dirty="0"/>
              <a:t>List by last names and initials; commas separate author names, while the last author name is preceded again by ampersand.</a:t>
            </a:r>
          </a:p>
          <a:p>
            <a:pPr marL="0" indent="0">
              <a:buNone/>
            </a:pPr>
            <a:r>
              <a:rPr lang="en-US" dirty="0"/>
              <a:t>Nguyen, T., </a:t>
            </a:r>
            <a:r>
              <a:rPr lang="en-US" dirty="0" err="1"/>
              <a:t>Carnevale</a:t>
            </a:r>
            <a:r>
              <a:rPr lang="en-US" dirty="0"/>
              <a:t>, J. J., </a:t>
            </a:r>
            <a:r>
              <a:rPr lang="en-US" dirty="0" err="1"/>
              <a:t>Scholer</a:t>
            </a:r>
            <a:r>
              <a:rPr lang="en-US" dirty="0"/>
              <a:t>, A. A., </a:t>
            </a:r>
            <a:r>
              <a:rPr lang="en-US" dirty="0" err="1"/>
              <a:t>Miele</a:t>
            </a:r>
            <a:r>
              <a:rPr lang="en-US" dirty="0"/>
              <a:t>, D. B., &amp; Fujita, K. </a:t>
            </a:r>
            <a:r>
              <a:rPr lang="en-US" dirty="0" smtClean="0"/>
              <a:t>	(</a:t>
            </a:r>
            <a:r>
              <a:rPr lang="en-US" dirty="0"/>
              <a:t>2019). </a:t>
            </a:r>
            <a:r>
              <a:rPr lang="en-US" dirty="0" err="1"/>
              <a:t>Metamotivational</a:t>
            </a:r>
            <a:r>
              <a:rPr lang="en-US" dirty="0"/>
              <a:t> knowledge of the role of high-level and </a:t>
            </a:r>
            <a:r>
              <a:rPr lang="en-US" dirty="0" smtClean="0"/>
              <a:t>	low-level </a:t>
            </a:r>
            <a:r>
              <a:rPr lang="en-US" dirty="0"/>
              <a:t>construal in goal-relevant task performance. </a:t>
            </a:r>
            <a:r>
              <a:rPr lang="en-US" i="1" dirty="0"/>
              <a:t>Journal of </a:t>
            </a:r>
            <a:r>
              <a:rPr lang="en-US" i="1" dirty="0" smtClean="0"/>
              <a:t>	Personality </a:t>
            </a:r>
            <a:r>
              <a:rPr lang="en-US" i="1" dirty="0"/>
              <a:t>and Social Psychology, 117</a:t>
            </a:r>
            <a:r>
              <a:rPr lang="en-US" dirty="0"/>
              <a:t>(5), </a:t>
            </a:r>
            <a:r>
              <a:rPr lang="en-US" dirty="0" smtClean="0"/>
              <a:t>879-	899</a:t>
            </a:r>
            <a:r>
              <a:rPr lang="en-US" dirty="0"/>
              <a:t>. </a:t>
            </a:r>
            <a:r>
              <a:rPr lang="en-US" b="1" u="sng" dirty="0">
                <a:hlinkClick r:id="rId2"/>
              </a:rPr>
              <a:t>http://dx.doi.org/10.1037/pspa0000166</a:t>
            </a:r>
            <a:endParaRPr lang="en-US" dirty="0"/>
          </a:p>
        </p:txBody>
      </p:sp>
    </p:spTree>
    <p:extLst>
      <p:ext uri="{BB962C8B-B14F-4D97-AF65-F5344CB8AC3E}">
        <p14:creationId xmlns:p14="http://schemas.microsoft.com/office/powerpoint/2010/main" val="2792506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t>MORE THAN TWENTY AUTHORS</a:t>
            </a:r>
            <a:endParaRPr lang="en-US" cap="all" dirty="0"/>
          </a:p>
        </p:txBody>
      </p:sp>
      <p:sp>
        <p:nvSpPr>
          <p:cNvPr id="3" name="Content Placeholder 2"/>
          <p:cNvSpPr>
            <a:spLocks noGrp="1"/>
          </p:cNvSpPr>
          <p:nvPr>
            <p:ph idx="1"/>
          </p:nvPr>
        </p:nvSpPr>
        <p:spPr/>
        <p:txBody>
          <a:bodyPr>
            <a:normAutofit fontScale="92500" lnSpcReduction="10000"/>
          </a:bodyPr>
          <a:lstStyle/>
          <a:p>
            <a:r>
              <a:rPr lang="en-US" dirty="0"/>
              <a:t>List by last names and initials; commas separate author names. After the first 19 authors’ names, use an ellipsis in place of the remaining author names. Then, end with the final author's name (do not place an ampersand before it). There should be no more than twenty names in the citation in total.</a:t>
            </a:r>
          </a:p>
          <a:p>
            <a:pPr marL="0" indent="0">
              <a:buNone/>
            </a:pPr>
            <a:r>
              <a:rPr lang="en-US" dirty="0" err="1"/>
              <a:t>Pegion</a:t>
            </a:r>
            <a:r>
              <a:rPr lang="en-US" dirty="0"/>
              <a:t>, K., Kirtman, B. P., Becker, E., Collins, D. C., </a:t>
            </a:r>
            <a:r>
              <a:rPr lang="en-US" dirty="0" err="1"/>
              <a:t>LaJoie</a:t>
            </a:r>
            <a:r>
              <a:rPr lang="en-US" dirty="0"/>
              <a:t>, E., </a:t>
            </a:r>
            <a:r>
              <a:rPr lang="en-US" dirty="0" err="1"/>
              <a:t>Burgman</a:t>
            </a:r>
            <a:r>
              <a:rPr lang="en-US" dirty="0"/>
              <a:t>, </a:t>
            </a:r>
            <a:r>
              <a:rPr lang="en-US" dirty="0" smtClean="0"/>
              <a:t>	R</a:t>
            </a:r>
            <a:r>
              <a:rPr lang="en-US" dirty="0"/>
              <a:t>., Bell, R., </a:t>
            </a:r>
            <a:r>
              <a:rPr lang="en-US" dirty="0" err="1"/>
              <a:t>DelSole</a:t>
            </a:r>
            <a:r>
              <a:rPr lang="en-US" dirty="0"/>
              <a:t>, R., Min, D., Zhu, Y., Li, W., </a:t>
            </a:r>
            <a:r>
              <a:rPr lang="en-US" dirty="0" err="1"/>
              <a:t>Sinsky</a:t>
            </a:r>
            <a:r>
              <a:rPr lang="en-US" dirty="0"/>
              <a:t>, E., Guan, H., </a:t>
            </a:r>
            <a:r>
              <a:rPr lang="en-US" dirty="0" smtClean="0"/>
              <a:t>	</a:t>
            </a:r>
            <a:r>
              <a:rPr lang="en-US" dirty="0" err="1" smtClean="0"/>
              <a:t>Gottschalck</a:t>
            </a:r>
            <a:r>
              <a:rPr lang="en-US" dirty="0"/>
              <a:t>, J., Metzger, E. J., Barton, N. P., </a:t>
            </a:r>
            <a:r>
              <a:rPr lang="en-US" dirty="0" err="1"/>
              <a:t>Achuthavarier</a:t>
            </a:r>
            <a:r>
              <a:rPr lang="en-US" dirty="0"/>
              <a:t>, D., </a:t>
            </a:r>
            <a:r>
              <a:rPr lang="en-US" dirty="0" smtClean="0"/>
              <a:t>	</a:t>
            </a:r>
            <a:r>
              <a:rPr lang="en-US" dirty="0" err="1" smtClean="0"/>
              <a:t>Marshak</a:t>
            </a:r>
            <a:r>
              <a:rPr lang="en-US" dirty="0"/>
              <a:t>, J., </a:t>
            </a:r>
            <a:r>
              <a:rPr lang="en-US" dirty="0" err="1"/>
              <a:t>Koster</a:t>
            </a:r>
            <a:r>
              <a:rPr lang="en-US" dirty="0"/>
              <a:t>, R., . . .  Kim, H. (2019). The </a:t>
            </a:r>
            <a:r>
              <a:rPr lang="en-US" dirty="0" err="1"/>
              <a:t>subseasonal</a:t>
            </a:r>
            <a:r>
              <a:rPr lang="en-US" dirty="0"/>
              <a:t> </a:t>
            </a:r>
            <a:r>
              <a:rPr lang="en-US" dirty="0" smtClean="0"/>
              <a:t>	experiment </a:t>
            </a:r>
            <a:r>
              <a:rPr lang="en-US" dirty="0"/>
              <a:t>(</a:t>
            </a:r>
            <a:r>
              <a:rPr lang="en-US" dirty="0" err="1"/>
              <a:t>SubX</a:t>
            </a:r>
            <a:r>
              <a:rPr lang="en-US" dirty="0"/>
              <a:t>): A </a:t>
            </a:r>
            <a:r>
              <a:rPr lang="en-US" dirty="0" err="1"/>
              <a:t>multimodel</a:t>
            </a:r>
            <a:r>
              <a:rPr lang="en-US" dirty="0"/>
              <a:t> </a:t>
            </a:r>
            <a:r>
              <a:rPr lang="en-US" dirty="0" err="1"/>
              <a:t>subseasonal</a:t>
            </a:r>
            <a:r>
              <a:rPr lang="en-US" dirty="0"/>
              <a:t> prediction </a:t>
            </a:r>
            <a:r>
              <a:rPr lang="en-US" dirty="0" smtClean="0"/>
              <a:t>	experiment</a:t>
            </a:r>
            <a:r>
              <a:rPr lang="en-US" dirty="0"/>
              <a:t>. </a:t>
            </a:r>
            <a:r>
              <a:rPr lang="en-US" i="1" dirty="0"/>
              <a:t>Bulletin of the American Meteorological Society</a:t>
            </a:r>
            <a:r>
              <a:rPr lang="en-US" dirty="0"/>
              <a:t>, </a:t>
            </a:r>
            <a:r>
              <a:rPr lang="en-US" i="1" dirty="0"/>
              <a:t>100</a:t>
            </a:r>
            <a:r>
              <a:rPr lang="en-US" dirty="0"/>
              <a:t>(10), </a:t>
            </a:r>
            <a:r>
              <a:rPr lang="en-US" dirty="0" smtClean="0"/>
              <a:t>	2043-2061</a:t>
            </a:r>
            <a:r>
              <a:rPr lang="en-US" dirty="0"/>
              <a:t>. </a:t>
            </a:r>
            <a:r>
              <a:rPr lang="en-US" b="1" u="sng" dirty="0">
                <a:hlinkClick r:id="rId2"/>
              </a:rPr>
              <a:t>https://doi.org/10.1175/BAMS-D-18-0270.1</a:t>
            </a:r>
            <a:endParaRPr lang="en-US" dirty="0"/>
          </a:p>
        </p:txBody>
      </p:sp>
    </p:spTree>
    <p:extLst>
      <p:ext uri="{BB962C8B-B14F-4D97-AF65-F5344CB8AC3E}">
        <p14:creationId xmlns:p14="http://schemas.microsoft.com/office/powerpoint/2010/main" val="2817061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682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work by one author citation</a:t>
            </a:r>
            <a:endParaRPr lang="en-US" dirty="0"/>
          </a:p>
        </p:txBody>
      </p:sp>
      <p:sp>
        <p:nvSpPr>
          <p:cNvPr id="3" name="Content Placeholder 2"/>
          <p:cNvSpPr>
            <a:spLocks noGrp="1"/>
          </p:cNvSpPr>
          <p:nvPr>
            <p:ph idx="1"/>
          </p:nvPr>
        </p:nvSpPr>
        <p:spPr/>
        <p:txBody>
          <a:bodyPr/>
          <a:lstStyle/>
          <a:p>
            <a:pPr marL="0" indent="0">
              <a:buNone/>
            </a:pPr>
            <a:r>
              <a:rPr lang="en-US" dirty="0" smtClean="0"/>
              <a:t>As Ahmed (2016) mentions . . . </a:t>
            </a:r>
          </a:p>
          <a:p>
            <a:pPr marL="0" indent="0">
              <a:buNone/>
            </a:pPr>
            <a:r>
              <a:rPr lang="en-US" dirty="0" smtClean="0"/>
              <a:t>The condition of at-risk students in the Kathmandu Valley . . . (Ahmed, 2016). </a:t>
            </a:r>
            <a:endParaRPr lang="en-US" dirty="0"/>
          </a:p>
        </p:txBody>
      </p:sp>
    </p:spTree>
    <p:extLst>
      <p:ext uri="{BB962C8B-B14F-4D97-AF65-F5344CB8AC3E}">
        <p14:creationId xmlns:p14="http://schemas.microsoft.com/office/powerpoint/2010/main" val="288640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work by two authors</a:t>
            </a:r>
            <a:endParaRPr lang="en-US" dirty="0"/>
          </a:p>
        </p:txBody>
      </p:sp>
      <p:sp>
        <p:nvSpPr>
          <p:cNvPr id="3" name="Content Placeholder 2"/>
          <p:cNvSpPr>
            <a:spLocks noGrp="1"/>
          </p:cNvSpPr>
          <p:nvPr>
            <p:ph idx="1"/>
          </p:nvPr>
        </p:nvSpPr>
        <p:spPr/>
        <p:txBody>
          <a:bodyPr/>
          <a:lstStyle/>
          <a:p>
            <a:pPr marL="0" indent="0">
              <a:buNone/>
            </a:pPr>
            <a:r>
              <a:rPr lang="en-US" dirty="0" smtClean="0"/>
              <a:t>Research by Wegener and Petty (1994) supports . . . </a:t>
            </a:r>
          </a:p>
          <a:p>
            <a:pPr marL="0" indent="0">
              <a:buNone/>
            </a:pPr>
            <a:r>
              <a:rPr lang="en-US" dirty="0" smtClean="0"/>
              <a:t>(Wegener &amp; Petty, 1994)</a:t>
            </a:r>
            <a:endParaRPr lang="en-US" dirty="0"/>
          </a:p>
        </p:txBody>
      </p:sp>
    </p:spTree>
    <p:extLst>
      <p:ext uri="{BB962C8B-B14F-4D97-AF65-F5344CB8AC3E}">
        <p14:creationId xmlns:p14="http://schemas.microsoft.com/office/powerpoint/2010/main" val="4182407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work by three or more authors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Kernis</a:t>
            </a:r>
            <a:r>
              <a:rPr lang="en-US" dirty="0" smtClean="0"/>
              <a:t> et al., 1993)</a:t>
            </a:r>
          </a:p>
          <a:p>
            <a:pPr marL="0" indent="0">
              <a:buNone/>
            </a:pPr>
            <a:r>
              <a:rPr lang="en-US" dirty="0" err="1" smtClean="0"/>
              <a:t>Kernis</a:t>
            </a:r>
            <a:r>
              <a:rPr lang="en-US" dirty="0" smtClean="0"/>
              <a:t> et al. (1993) suggest . . . </a:t>
            </a:r>
            <a:endParaRPr lang="en-US" dirty="0"/>
          </a:p>
        </p:txBody>
      </p:sp>
    </p:spTree>
    <p:extLst>
      <p:ext uri="{BB962C8B-B14F-4D97-AF65-F5344CB8AC3E}">
        <p14:creationId xmlns:p14="http://schemas.microsoft.com/office/powerpoint/2010/main" val="769512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US" dirty="0" smtClean="0"/>
              <a:t>Unknown Author</a:t>
            </a:r>
            <a:endParaRPr lang="en-US" dirty="0"/>
          </a:p>
        </p:txBody>
      </p:sp>
      <p:sp>
        <p:nvSpPr>
          <p:cNvPr id="3" name="Content Placeholder 2"/>
          <p:cNvSpPr>
            <a:spLocks noGrp="1"/>
          </p:cNvSpPr>
          <p:nvPr>
            <p:ph idx="1"/>
          </p:nvPr>
        </p:nvSpPr>
        <p:spPr>
          <a:xfrm>
            <a:off x="838200" y="1040524"/>
            <a:ext cx="10515600" cy="5136439"/>
          </a:xfrm>
        </p:spPr>
        <p:txBody>
          <a:bodyPr/>
          <a:lstStyle/>
          <a:p>
            <a:r>
              <a:rPr lang="en-US" dirty="0"/>
              <a:t>If the work does not have an author, cite the source by its title in the signal phrase or use the first word or two in the parentheses. </a:t>
            </a:r>
            <a:endParaRPr lang="en-US" dirty="0" smtClean="0"/>
          </a:p>
          <a:p>
            <a:r>
              <a:rPr lang="en-US" dirty="0" smtClean="0"/>
              <a:t>Titles </a:t>
            </a:r>
            <a:r>
              <a:rPr lang="en-US" dirty="0"/>
              <a:t>of books and reports are italicized; titles of articles, chapters, and web pages are in quotation marks. </a:t>
            </a:r>
            <a:endParaRPr lang="en-US" dirty="0" smtClean="0"/>
          </a:p>
          <a:p>
            <a:r>
              <a:rPr lang="en-US" dirty="0" smtClean="0"/>
              <a:t>APA </a:t>
            </a:r>
            <a:r>
              <a:rPr lang="en-US" dirty="0"/>
              <a:t>style calls for capitalizing important words in titles when they are written in the text (but not when they are written in reference lists).</a:t>
            </a:r>
          </a:p>
          <a:p>
            <a:pPr marL="0" indent="0">
              <a:buNone/>
            </a:pPr>
            <a:endParaRPr lang="en-US" dirty="0" smtClean="0"/>
          </a:p>
          <a:p>
            <a:pPr marL="0" indent="0">
              <a:buNone/>
            </a:pPr>
            <a:r>
              <a:rPr lang="en-US" dirty="0" smtClean="0"/>
              <a:t>A </a:t>
            </a:r>
            <a:r>
              <a:rPr lang="en-US" dirty="0"/>
              <a:t>similar study was done of students learning to format research papers ("Using Citations," 2001).</a:t>
            </a:r>
          </a:p>
          <a:p>
            <a:pPr marL="0" indent="0">
              <a:buNone/>
            </a:pPr>
            <a:endParaRPr lang="en-US" dirty="0"/>
          </a:p>
        </p:txBody>
      </p:sp>
    </p:spTree>
    <p:extLst>
      <p:ext uri="{BB962C8B-B14F-4D97-AF65-F5344CB8AC3E}">
        <p14:creationId xmlns:p14="http://schemas.microsoft.com/office/powerpoint/2010/main" val="260945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as an Author</a:t>
            </a:r>
            <a:endParaRPr lang="en-US" dirty="0"/>
          </a:p>
        </p:txBody>
      </p:sp>
      <p:sp>
        <p:nvSpPr>
          <p:cNvPr id="3" name="Content Placeholder 2"/>
          <p:cNvSpPr>
            <a:spLocks noGrp="1"/>
          </p:cNvSpPr>
          <p:nvPr>
            <p:ph idx="1"/>
          </p:nvPr>
        </p:nvSpPr>
        <p:spPr/>
        <p:txBody>
          <a:bodyPr/>
          <a:lstStyle/>
          <a:p>
            <a:pPr marL="0" indent="0">
              <a:buNone/>
            </a:pPr>
            <a:r>
              <a:rPr lang="en-US" dirty="0"/>
              <a:t>If the author is an organization or a government agency, mention the organization in the signal phrase or in the parenthetical citation the first </a:t>
            </a:r>
            <a:r>
              <a:rPr lang="en-US" dirty="0" smtClean="0"/>
              <a:t>time </a:t>
            </a:r>
            <a:r>
              <a:rPr lang="en-US" dirty="0"/>
              <a:t>you cite the source, just as you would an individual person</a:t>
            </a:r>
            <a:r>
              <a:rPr lang="en-US" dirty="0" smtClean="0"/>
              <a:t>.</a:t>
            </a:r>
            <a:endParaRPr lang="en-US" dirty="0"/>
          </a:p>
          <a:p>
            <a:pPr marL="0" indent="0">
              <a:buNone/>
            </a:pPr>
            <a:r>
              <a:rPr lang="en-US" dirty="0"/>
              <a:t>According to the American Psychological Association (2000</a:t>
            </a:r>
            <a:r>
              <a:rPr lang="en-US" dirty="0" smtClean="0"/>
              <a:t>),...</a:t>
            </a:r>
          </a:p>
          <a:p>
            <a:pPr marL="0" indent="0">
              <a:buNone/>
            </a:pPr>
            <a:endParaRPr lang="en-US" dirty="0"/>
          </a:p>
          <a:p>
            <a:pPr marL="0" indent="0">
              <a:buNone/>
            </a:pPr>
            <a:r>
              <a:rPr lang="en-US" dirty="0"/>
              <a:t>First citation: (Mothers Against Drunk Driving [MADD], 2000)</a:t>
            </a:r>
          </a:p>
          <a:p>
            <a:pPr marL="0" indent="0">
              <a:buNone/>
            </a:pPr>
            <a:r>
              <a:rPr lang="en-US" dirty="0"/>
              <a:t>Second citation: (MADD, 2000)</a:t>
            </a:r>
          </a:p>
          <a:p>
            <a:pPr marL="0" indent="0">
              <a:buNone/>
            </a:pPr>
            <a:endParaRPr lang="en-US" dirty="0"/>
          </a:p>
        </p:txBody>
      </p:sp>
    </p:spTree>
    <p:extLst>
      <p:ext uri="{BB962C8B-B14F-4D97-AF65-F5344CB8AC3E}">
        <p14:creationId xmlns:p14="http://schemas.microsoft.com/office/powerpoint/2010/main" val="127045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or more works in the same parentheses</a:t>
            </a:r>
            <a:endParaRPr lang="en-US" dirty="0"/>
          </a:p>
        </p:txBody>
      </p:sp>
      <p:sp>
        <p:nvSpPr>
          <p:cNvPr id="3" name="Content Placeholder 2"/>
          <p:cNvSpPr>
            <a:spLocks noGrp="1"/>
          </p:cNvSpPr>
          <p:nvPr>
            <p:ph idx="1"/>
          </p:nvPr>
        </p:nvSpPr>
        <p:spPr/>
        <p:txBody>
          <a:bodyPr/>
          <a:lstStyle/>
          <a:p>
            <a:r>
              <a:rPr lang="en-US" dirty="0"/>
              <a:t>When your parenthetical citation includes two or more works, order them the same way they appear in the reference list (viz., alphabetically), separated by a semi-colon.</a:t>
            </a:r>
          </a:p>
          <a:p>
            <a:pPr marL="0" indent="0">
              <a:buNone/>
            </a:pPr>
            <a:r>
              <a:rPr lang="en-US" dirty="0" smtClean="0"/>
              <a:t>	(</a:t>
            </a:r>
            <a:r>
              <a:rPr lang="en-US" dirty="0"/>
              <a:t>Berndt, 2002; Harlow, 1983)</a:t>
            </a:r>
          </a:p>
          <a:p>
            <a:r>
              <a:rPr lang="en-US" dirty="0"/>
              <a:t>If you cite multiple works by the same author in the same parenthetical citation, give the author’s name only once and follow with dates. No date citations go first, then years, then in-press citations.</a:t>
            </a:r>
          </a:p>
          <a:p>
            <a:pPr marL="0" indent="0">
              <a:buNone/>
            </a:pPr>
            <a:r>
              <a:rPr lang="en-US" dirty="0" smtClean="0"/>
              <a:t>	(</a:t>
            </a:r>
            <a:r>
              <a:rPr lang="en-US" dirty="0"/>
              <a:t>Smith, </a:t>
            </a:r>
            <a:r>
              <a:rPr lang="en-US" dirty="0" err="1"/>
              <a:t>n.d.</a:t>
            </a:r>
            <a:r>
              <a:rPr lang="en-US" dirty="0"/>
              <a:t>, 1995, 2002, in press)</a:t>
            </a:r>
          </a:p>
          <a:p>
            <a:pPr marL="0" indent="0">
              <a:buNone/>
            </a:pPr>
            <a:endParaRPr lang="en-US" dirty="0"/>
          </a:p>
        </p:txBody>
      </p:sp>
    </p:spTree>
    <p:extLst>
      <p:ext uri="{BB962C8B-B14F-4D97-AF65-F5344CB8AC3E}">
        <p14:creationId xmlns:p14="http://schemas.microsoft.com/office/powerpoint/2010/main" val="36982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indirect sources</a:t>
            </a:r>
            <a:endParaRPr lang="en-US" dirty="0"/>
          </a:p>
        </p:txBody>
      </p:sp>
      <p:sp>
        <p:nvSpPr>
          <p:cNvPr id="3" name="Content Placeholder 2"/>
          <p:cNvSpPr>
            <a:spLocks noGrp="1"/>
          </p:cNvSpPr>
          <p:nvPr>
            <p:ph idx="1"/>
          </p:nvPr>
        </p:nvSpPr>
        <p:spPr/>
        <p:txBody>
          <a:bodyPr/>
          <a:lstStyle/>
          <a:p>
            <a:r>
              <a:rPr lang="en-US" dirty="0"/>
              <a:t>Johnson argued that...  (as cited in Smith, 2003, p. 102).</a:t>
            </a:r>
          </a:p>
          <a:p>
            <a:r>
              <a:rPr lang="en-US" dirty="0"/>
              <a:t>(Johnson, 1985, as cited in Smith, 2003, p. 102).</a:t>
            </a:r>
          </a:p>
          <a:p>
            <a:pPr marL="0" indent="0">
              <a:buNone/>
            </a:pPr>
            <a:endParaRPr lang="en-US" dirty="0"/>
          </a:p>
        </p:txBody>
      </p:sp>
    </p:spTree>
    <p:extLst>
      <p:ext uri="{BB962C8B-B14F-4D97-AF65-F5344CB8AC3E}">
        <p14:creationId xmlns:p14="http://schemas.microsoft.com/office/powerpoint/2010/main" val="273110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1934</Words>
  <Application>Microsoft Office PowerPoint</Application>
  <PresentationFormat>Widescreen</PresentationFormat>
  <Paragraphs>100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Citation and Referencing</vt:lpstr>
      <vt:lpstr>In-text citation</vt:lpstr>
      <vt:lpstr>A work by one author citation</vt:lpstr>
      <vt:lpstr>A work by two authors</vt:lpstr>
      <vt:lpstr>A work by three or more authors</vt:lpstr>
      <vt:lpstr>Unknown Author</vt:lpstr>
      <vt:lpstr>Organization as an Author</vt:lpstr>
      <vt:lpstr>Two or more works in the same parentheses</vt:lpstr>
      <vt:lpstr>Citing indirect sources</vt:lpstr>
      <vt:lpstr>In-text citation (Quotation)</vt:lpstr>
      <vt:lpstr>PowerPoint Presentation</vt:lpstr>
      <vt:lpstr>PowerPoint Presentation</vt:lpstr>
      <vt:lpstr>Reference list: Books</vt:lpstr>
      <vt:lpstr>Edited Book, No Author</vt:lpstr>
      <vt:lpstr>Edited Book with an author or authors</vt:lpstr>
      <vt:lpstr>Edition other than the first</vt:lpstr>
      <vt:lpstr>References: Article in periodicals</vt:lpstr>
      <vt:lpstr>PowerPoint Presentation</vt:lpstr>
      <vt:lpstr>Newspaper article</vt:lpstr>
      <vt:lpstr>PowerPoint Presentation</vt:lpstr>
      <vt:lpstr>Reference list: Author/Authors</vt:lpstr>
      <vt:lpstr>PowerPoint Presentation</vt:lpstr>
      <vt:lpstr>PowerPoint Presentation</vt:lpstr>
      <vt:lpstr>MORE THAN TWENTY AUTHORS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17</cp:revision>
  <dcterms:created xsi:type="dcterms:W3CDTF">2023-11-23T00:09:03Z</dcterms:created>
  <dcterms:modified xsi:type="dcterms:W3CDTF">2024-02-21T15:08:46Z</dcterms:modified>
</cp:coreProperties>
</file>