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slideLayouts/slideLayout20.xml" ContentType="application/vnd.openxmlformats-officedocument.presentationml.slideLayout+xml"/>
  <Override PartName="/ppt/theme/theme19.xml" ContentType="application/vnd.openxmlformats-officedocument.theme+xml"/>
  <Override PartName="/ppt/slideLayouts/slideLayout21.xml" ContentType="application/vnd.openxmlformats-officedocument.presentationml.slideLayout+xml"/>
  <Override PartName="/ppt/theme/theme20.xml" ContentType="application/vnd.openxmlformats-officedocument.theme+xml"/>
  <Override PartName="/ppt/slideLayouts/slideLayout22.xml" ContentType="application/vnd.openxmlformats-officedocument.presentationml.slideLayout+xml"/>
  <Override PartName="/ppt/theme/theme21.xml" ContentType="application/vnd.openxmlformats-officedocument.theme+xml"/>
  <Override PartName="/ppt/slideLayouts/slideLayout23.xml" ContentType="application/vnd.openxmlformats-officedocument.presentationml.slideLayout+xml"/>
  <Override PartName="/ppt/theme/theme22.xml" ContentType="application/vnd.openxmlformats-officedocument.theme+xml"/>
  <Override PartName="/ppt/slideLayouts/slideLayout24.xml" ContentType="application/vnd.openxmlformats-officedocument.presentationml.slideLayout+xml"/>
  <Override PartName="/ppt/theme/theme23.xml" ContentType="application/vnd.openxmlformats-officedocument.theme+xml"/>
  <Override PartName="/ppt/slideLayouts/slideLayout25.xml" ContentType="application/vnd.openxmlformats-officedocument.presentationml.slideLayout+xml"/>
  <Override PartName="/ppt/theme/theme24.xml" ContentType="application/vnd.openxmlformats-officedocument.theme+xml"/>
  <Override PartName="/ppt/slideLayouts/slideLayout26.xml" ContentType="application/vnd.openxmlformats-officedocument.presentationml.slideLayout+xml"/>
  <Override PartName="/ppt/theme/theme25.xml" ContentType="application/vnd.openxmlformats-officedocument.theme+xml"/>
  <Override PartName="/ppt/slideLayouts/slideLayout27.xml" ContentType="application/vnd.openxmlformats-officedocument.presentationml.slideLayout+xml"/>
  <Override PartName="/ppt/theme/theme26.xml" ContentType="application/vnd.openxmlformats-officedocument.theme+xml"/>
  <Override PartName="/ppt/slideLayouts/slideLayout28.xml" ContentType="application/vnd.openxmlformats-officedocument.presentationml.slideLayout+xml"/>
  <Override PartName="/ppt/theme/theme27.xml" ContentType="application/vnd.openxmlformats-officedocument.theme+xml"/>
  <Override PartName="/ppt/slideLayouts/slideLayout29.xml" ContentType="application/vnd.openxmlformats-officedocument.presentationml.slideLayout+xml"/>
  <Override PartName="/ppt/theme/theme28.xml" ContentType="application/vnd.openxmlformats-officedocument.theme+xml"/>
  <Override PartName="/ppt/slideLayouts/slideLayout30.xml" ContentType="application/vnd.openxmlformats-officedocument.presentationml.slideLayout+xml"/>
  <Override PartName="/ppt/theme/theme29.xml" ContentType="application/vnd.openxmlformats-officedocument.theme+xml"/>
  <Override PartName="/ppt/slideLayouts/slideLayout31.xml" ContentType="application/vnd.openxmlformats-officedocument.presentationml.slideLayout+xml"/>
  <Override PartName="/ppt/theme/theme30.xml" ContentType="application/vnd.openxmlformats-officedocument.theme+xml"/>
  <Override PartName="/ppt/slideLayouts/slideLayout32.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85" r:id="rId32"/>
    <p:sldId id="256" r:id="rId33"/>
    <p:sldId id="280" r:id="rId34"/>
    <p:sldId id="257" r:id="rId35"/>
    <p:sldId id="258" r:id="rId36"/>
    <p:sldId id="260" r:id="rId37"/>
    <p:sldId id="262" r:id="rId38"/>
    <p:sldId id="281" r:id="rId39"/>
    <p:sldId id="263" r:id="rId40"/>
    <p:sldId id="264" r:id="rId41"/>
    <p:sldId id="282" r:id="rId42"/>
    <p:sldId id="266" r:id="rId43"/>
    <p:sldId id="268" r:id="rId44"/>
    <p:sldId id="283" r:id="rId45"/>
    <p:sldId id="269" r:id="rId46"/>
    <p:sldId id="265" r:id="rId47"/>
    <p:sldId id="275" r:id="rId48"/>
    <p:sldId id="278" r:id="rId49"/>
    <p:sldId id="286" r:id="rId50"/>
    <p:sldId id="279"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varScale="1">
        <p:scale>
          <a:sx n="78" d="100"/>
          <a:sy n="78" d="100"/>
        </p:scale>
        <p:origin x="7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8" Type="http://schemas.openxmlformats.org/officeDocument/2006/relationships/slideMaster" Target="slideMasters/slideMaster8.xml"/><Relationship Id="rId51" Type="http://schemas.openxmlformats.org/officeDocument/2006/relationships/slide" Target="slides/slide2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B722-5F59-1E16-81AE-DA26DA274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4130D-4532-E370-C3B5-738FBF894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BFAF6-9D3A-4601-F294-88A0E7168975}"/>
              </a:ext>
            </a:extLst>
          </p:cNvPr>
          <p:cNvSpPr>
            <a:spLocks noGrp="1"/>
          </p:cNvSpPr>
          <p:nvPr>
            <p:ph type="dt" sz="half" idx="10"/>
          </p:nvPr>
        </p:nvSpPr>
        <p:spPr/>
        <p:txBody>
          <a:bodyPr/>
          <a:lstStyle/>
          <a:p>
            <a:fld id="{BA576E92-E5C8-4FF8-B2BE-A516F6A1724E}" type="datetimeFigureOut">
              <a:rPr lang="en-US" smtClean="0"/>
              <a:t>4/29/2025</a:t>
            </a:fld>
            <a:endParaRPr lang="en-US"/>
          </a:p>
        </p:txBody>
      </p:sp>
      <p:sp>
        <p:nvSpPr>
          <p:cNvPr id="5" name="Footer Placeholder 4">
            <a:extLst>
              <a:ext uri="{FF2B5EF4-FFF2-40B4-BE49-F238E27FC236}">
                <a16:creationId xmlns:a16="http://schemas.microsoft.com/office/drawing/2014/main" id="{97C41757-63C0-A553-8D4C-71C4811E2F2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497B01D-8172-A150-1980-278A09BB26D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71308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6">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73"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0.xml"/><Relationship Id="rId1" Type="http://schemas.openxmlformats.org/officeDocument/2006/relationships/slideLayout" Target="../slideLayouts/slideLayout21.xml"/><Relationship Id="rId4" Type="http://schemas.openxmlformats.org/officeDocument/2006/relationships/hyperlink" Target="http://bit.ly/2TtBDfr" TargetMode="Externa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897120"/>
            <a:ext cx="6651360" cy="156168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71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7" name="Google Shape;159;p19"/>
          <p:cNvGrpSpPr/>
          <p:nvPr/>
        </p:nvGrpSpPr>
        <p:grpSpPr>
          <a:xfrm>
            <a:off x="360" y="3429720"/>
            <a:ext cx="9160200" cy="1713960"/>
            <a:chOff x="360" y="3429720"/>
            <a:chExt cx="9160200" cy="1713960"/>
          </a:xfrm>
        </p:grpSpPr>
        <p:grpSp>
          <p:nvGrpSpPr>
            <p:cNvPr id="58" name="Google Shape;160;p19"/>
            <p:cNvGrpSpPr/>
            <p:nvPr/>
          </p:nvGrpSpPr>
          <p:grpSpPr>
            <a:xfrm>
              <a:off x="8796240" y="3429720"/>
              <a:ext cx="364320" cy="1713960"/>
              <a:chOff x="8796240" y="3429720"/>
              <a:chExt cx="364320" cy="1713960"/>
            </a:xfrm>
          </p:grpSpPr>
          <p:sp>
            <p:nvSpPr>
              <p:cNvPr id="59" name="Google Shape;161;p19"/>
              <p:cNvSpPr/>
              <p:nvPr/>
            </p:nvSpPr>
            <p:spPr>
              <a:xfrm rot="10800000" flipH="1">
                <a:off x="8796240" y="4286880"/>
                <a:ext cx="3643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 name="Google Shape;162;p19"/>
              <p:cNvSpPr/>
              <p:nvPr/>
            </p:nvSpPr>
            <p:spPr>
              <a:xfrm rot="10800000" flipH="1">
                <a:off x="879624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1" name="Google Shape;163;p19"/>
            <p:cNvGrpSpPr/>
            <p:nvPr/>
          </p:nvGrpSpPr>
          <p:grpSpPr>
            <a:xfrm>
              <a:off x="360" y="3429720"/>
              <a:ext cx="364320" cy="1713960"/>
              <a:chOff x="360" y="3429720"/>
              <a:chExt cx="364320" cy="1713960"/>
            </a:xfrm>
          </p:grpSpPr>
          <p:sp>
            <p:nvSpPr>
              <p:cNvPr id="62" name="Google Shape;164;p19"/>
              <p:cNvSpPr/>
              <p:nvPr/>
            </p:nvSpPr>
            <p:spPr>
              <a:xfrm rot="10800000" flipH="1">
                <a:off x="0" y="4286880"/>
                <a:ext cx="3643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Google Shape;165;p19"/>
              <p:cNvSpPr/>
              <p:nvPr/>
            </p:nvSpPr>
            <p:spPr>
              <a:xfrm rot="10800000" flipH="1">
                <a:off x="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64" name="Google Shape;166;p19"/>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6" name="Google Shape;181;p20"/>
          <p:cNvGrpSpPr/>
          <p:nvPr/>
        </p:nvGrpSpPr>
        <p:grpSpPr>
          <a:xfrm>
            <a:off x="0" y="4662000"/>
            <a:ext cx="9143640" cy="481320"/>
            <a:chOff x="0" y="4662000"/>
            <a:chExt cx="9143640" cy="481320"/>
          </a:xfrm>
        </p:grpSpPr>
        <p:sp>
          <p:nvSpPr>
            <p:cNvPr id="67" name="Google Shape;182;p20"/>
            <p:cNvSpPr/>
            <p:nvPr/>
          </p:nvSpPr>
          <p:spPr>
            <a:xfrm>
              <a:off x="0" y="498312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183;p20"/>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9" name="Google Shape;184;p20"/>
            <p:cNvSpPr/>
            <p:nvPr/>
          </p:nvSpPr>
          <p:spPr>
            <a:xfrm>
              <a:off x="0" y="466200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70" name="Google Shape;185;p20"/>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4858200" y="1948680"/>
            <a:ext cx="3918600" cy="194400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72" name="PlaceHolder 2"/>
          <p:cNvSpPr>
            <a:spLocks noGrp="1"/>
          </p:cNvSpPr>
          <p:nvPr>
            <p:ph type="title"/>
          </p:nvPr>
        </p:nvSpPr>
        <p:spPr>
          <a:xfrm>
            <a:off x="4963320" y="924840"/>
            <a:ext cx="953640" cy="95364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5000" b="0" strike="noStrike" spc="-1">
                <a:solidFill>
                  <a:schemeClr val="lt1"/>
                </a:solidFill>
                <a:latin typeface="Raleway ExtraBold"/>
                <a:ea typeface="Raleway ExtraBold"/>
              </a:rPr>
              <a:t>xx%</a:t>
            </a:r>
            <a:endParaRPr lang="fr-FR" sz="5000" b="0" strike="noStrike" spc="-1">
              <a:solidFill>
                <a:schemeClr val="dk1"/>
              </a:solidFill>
              <a:latin typeface="Arial"/>
            </a:endParaRPr>
          </a:p>
        </p:txBody>
      </p:sp>
      <p:sp>
        <p:nvSpPr>
          <p:cNvPr id="73" name="PlaceHolder 3"/>
          <p:cNvSpPr>
            <a:spLocks noGrp="1"/>
          </p:cNvSpPr>
          <p:nvPr>
            <p:ph type="body"/>
          </p:nvPr>
        </p:nvSpPr>
        <p:spPr>
          <a:xfrm>
            <a:off x="1322280" y="539640"/>
            <a:ext cx="2760120" cy="406404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74" name="Google Shape;15;p3"/>
          <p:cNvGrpSpPr/>
          <p:nvPr/>
        </p:nvGrpSpPr>
        <p:grpSpPr>
          <a:xfrm>
            <a:off x="360" y="2520"/>
            <a:ext cx="713160" cy="5138640"/>
            <a:chOff x="360" y="2520"/>
            <a:chExt cx="713160" cy="5138640"/>
          </a:xfrm>
        </p:grpSpPr>
        <p:sp>
          <p:nvSpPr>
            <p:cNvPr id="75" name="Google Shape;16;p3"/>
            <p:cNvSpPr/>
            <p:nvPr/>
          </p:nvSpPr>
          <p:spPr>
            <a:xfrm>
              <a:off x="360" y="346716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17;p3"/>
            <p:cNvSpPr/>
            <p:nvPr/>
          </p:nvSpPr>
          <p:spPr>
            <a:xfrm>
              <a:off x="360" y="4284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18;p3"/>
            <p:cNvSpPr/>
            <p:nvPr/>
          </p:nvSpPr>
          <p:spPr>
            <a:xfrm>
              <a:off x="360" y="248940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 name="Google Shape;19;p3"/>
            <p:cNvSpPr/>
            <p:nvPr/>
          </p:nvSpPr>
          <p:spPr>
            <a:xfrm>
              <a:off x="360" y="264996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 name="Google Shape;20;p3"/>
            <p:cNvSpPr/>
            <p:nvPr/>
          </p:nvSpPr>
          <p:spPr>
            <a:xfrm rot="10800000" flipH="1">
              <a:off x="360" y="86004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 name="Google Shape;21;p3"/>
            <p:cNvSpPr/>
            <p:nvPr/>
          </p:nvSpPr>
          <p:spPr>
            <a:xfrm rot="10800000" flipH="1">
              <a:off x="360" y="2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 name="Google Shape;22;p3"/>
            <p:cNvSpPr/>
            <p:nvPr/>
          </p:nvSpPr>
          <p:spPr>
            <a:xfrm rot="10800000" flipH="1">
              <a:off x="360" y="167688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287880" y="206424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sp>
        <p:nvSpPr>
          <p:cNvPr id="83" name="PlaceHolder 2"/>
          <p:cNvSpPr>
            <a:spLocks noGrp="1"/>
          </p:cNvSpPr>
          <p:nvPr>
            <p:ph type="title"/>
          </p:nvPr>
        </p:nvSpPr>
        <p:spPr>
          <a:xfrm>
            <a:off x="3287880" y="91512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sp>
        <p:nvSpPr>
          <p:cNvPr id="84" name="PlaceHolder 3"/>
          <p:cNvSpPr>
            <a:spLocks noGrp="1"/>
          </p:cNvSpPr>
          <p:nvPr>
            <p:ph type="title"/>
          </p:nvPr>
        </p:nvSpPr>
        <p:spPr>
          <a:xfrm>
            <a:off x="3287880" y="321336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grpSp>
        <p:nvGrpSpPr>
          <p:cNvPr id="85" name="Google Shape;193;p21"/>
          <p:cNvGrpSpPr/>
          <p:nvPr/>
        </p:nvGrpSpPr>
        <p:grpSpPr>
          <a:xfrm>
            <a:off x="3846960" y="378360"/>
            <a:ext cx="1449720" cy="4385880"/>
            <a:chOff x="3846960" y="378360"/>
            <a:chExt cx="1449720" cy="4385880"/>
          </a:xfrm>
        </p:grpSpPr>
        <p:sp>
          <p:nvSpPr>
            <p:cNvPr id="86" name="Google Shape;194;p21"/>
            <p:cNvSpPr/>
            <p:nvPr/>
          </p:nvSpPr>
          <p:spPr>
            <a:xfrm>
              <a:off x="3846960" y="37836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195;p21"/>
            <p:cNvSpPr/>
            <p:nvPr/>
          </p:nvSpPr>
          <p:spPr>
            <a:xfrm>
              <a:off x="3846960" y="46040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9" name="Google Shape;198;p22"/>
          <p:cNvGrpSpPr/>
          <p:nvPr/>
        </p:nvGrpSpPr>
        <p:grpSpPr>
          <a:xfrm>
            <a:off x="0" y="275040"/>
            <a:ext cx="9143640" cy="4868280"/>
            <a:chOff x="0" y="275040"/>
            <a:chExt cx="9143640" cy="4868280"/>
          </a:xfrm>
        </p:grpSpPr>
        <p:sp>
          <p:nvSpPr>
            <p:cNvPr id="90" name="Google Shape;199;p22"/>
            <p:cNvSpPr/>
            <p:nvPr/>
          </p:nvSpPr>
          <p:spPr>
            <a:xfrm>
              <a:off x="713160" y="2750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91" name="Google Shape;200;p22"/>
            <p:cNvGrpSpPr/>
            <p:nvPr/>
          </p:nvGrpSpPr>
          <p:grpSpPr>
            <a:xfrm>
              <a:off x="0" y="4822560"/>
              <a:ext cx="9143640" cy="320760"/>
              <a:chOff x="0" y="4822560"/>
              <a:chExt cx="9143640" cy="320760"/>
            </a:xfrm>
          </p:grpSpPr>
          <p:sp>
            <p:nvSpPr>
              <p:cNvPr id="92" name="Google Shape;201;p22"/>
              <p:cNvSpPr/>
              <p:nvPr/>
            </p:nvSpPr>
            <p:spPr>
              <a:xfrm>
                <a:off x="0" y="498312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2;p22"/>
              <p:cNvSpPr/>
              <p:nvPr/>
            </p:nvSpPr>
            <p:spPr>
              <a:xfrm>
                <a:off x="0" y="482256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4" name="Google Shape;203;p22"/>
          <p:cNvGrpSpPr/>
          <p:nvPr/>
        </p:nvGrpSpPr>
        <p:grpSpPr>
          <a:xfrm>
            <a:off x="8431200" y="360"/>
            <a:ext cx="712800" cy="856800"/>
            <a:chOff x="8431200" y="360"/>
            <a:chExt cx="712800" cy="856800"/>
          </a:xfrm>
        </p:grpSpPr>
        <p:sp>
          <p:nvSpPr>
            <p:cNvPr id="95" name="Google Shape;204;p22"/>
            <p:cNvSpPr/>
            <p:nvPr/>
          </p:nvSpPr>
          <p:spPr>
            <a:xfrm rot="10800000" flipH="1">
              <a:off x="8787600" y="360"/>
              <a:ext cx="3564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 name="Google Shape;205;p22"/>
            <p:cNvSpPr/>
            <p:nvPr/>
          </p:nvSpPr>
          <p:spPr>
            <a:xfrm rot="10800000" flipH="1">
              <a:off x="8431200" y="360"/>
              <a:ext cx="3564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8" name="Google Shape;208;p23"/>
          <p:cNvGrpSpPr/>
          <p:nvPr/>
        </p:nvGrpSpPr>
        <p:grpSpPr>
          <a:xfrm>
            <a:off x="0" y="3429360"/>
            <a:ext cx="1432800" cy="1713960"/>
            <a:chOff x="0" y="3429360"/>
            <a:chExt cx="1432800" cy="1713960"/>
          </a:xfrm>
        </p:grpSpPr>
        <p:sp>
          <p:nvSpPr>
            <p:cNvPr id="99" name="Google Shape;209;p23"/>
            <p:cNvSpPr/>
            <p:nvPr/>
          </p:nvSpPr>
          <p:spPr>
            <a:xfrm>
              <a:off x="720000" y="4286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 name="Google Shape;210;p23"/>
            <p:cNvSpPr/>
            <p:nvPr/>
          </p:nvSpPr>
          <p:spPr>
            <a:xfrm>
              <a:off x="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1" name="Google Shape;211;p23"/>
            <p:cNvSpPr/>
            <p:nvPr/>
          </p:nvSpPr>
          <p:spPr>
            <a:xfrm>
              <a:off x="0" y="342936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02" name="Google Shape;212;p23"/>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4" name="Google Shape;215;p24"/>
          <p:cNvGrpSpPr/>
          <p:nvPr/>
        </p:nvGrpSpPr>
        <p:grpSpPr>
          <a:xfrm>
            <a:off x="360" y="360"/>
            <a:ext cx="9143640" cy="5159880"/>
            <a:chOff x="360" y="360"/>
            <a:chExt cx="9143640" cy="5159880"/>
          </a:xfrm>
        </p:grpSpPr>
        <p:grpSp>
          <p:nvGrpSpPr>
            <p:cNvPr id="105" name="Google Shape;216;p24"/>
            <p:cNvGrpSpPr/>
            <p:nvPr/>
          </p:nvGrpSpPr>
          <p:grpSpPr>
            <a:xfrm>
              <a:off x="360" y="3446280"/>
              <a:ext cx="568080" cy="1713960"/>
              <a:chOff x="360" y="3446280"/>
              <a:chExt cx="568080" cy="1713960"/>
            </a:xfrm>
          </p:grpSpPr>
          <p:sp>
            <p:nvSpPr>
              <p:cNvPr id="106" name="Google Shape;217;p24"/>
              <p:cNvSpPr/>
              <p:nvPr/>
            </p:nvSpPr>
            <p:spPr>
              <a:xfrm rot="10800000" flipH="1">
                <a:off x="0" y="4303440"/>
                <a:ext cx="5680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7" name="Google Shape;218;p24"/>
              <p:cNvSpPr/>
              <p:nvPr/>
            </p:nvSpPr>
            <p:spPr>
              <a:xfrm rot="10800000" flipH="1">
                <a:off x="0" y="3446280"/>
                <a:ext cx="5680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8" name="Google Shape;219;p24"/>
            <p:cNvGrpSpPr/>
            <p:nvPr/>
          </p:nvGrpSpPr>
          <p:grpSpPr>
            <a:xfrm>
              <a:off x="8575920" y="360"/>
              <a:ext cx="568080" cy="5159880"/>
              <a:chOff x="8575920" y="360"/>
              <a:chExt cx="568080" cy="5159880"/>
            </a:xfrm>
          </p:grpSpPr>
          <p:sp>
            <p:nvSpPr>
              <p:cNvPr id="109" name="Google Shape;220;p24"/>
              <p:cNvSpPr/>
              <p:nvPr/>
            </p:nvSpPr>
            <p:spPr>
              <a:xfrm rot="10800000" flipH="1">
                <a:off x="8575920" y="4303440"/>
                <a:ext cx="5680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21;p24"/>
              <p:cNvSpPr/>
              <p:nvPr/>
            </p:nvSpPr>
            <p:spPr>
              <a:xfrm rot="10800000" flipH="1">
                <a:off x="8575920" y="3446280"/>
                <a:ext cx="568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 name="Google Shape;222;p24"/>
              <p:cNvSpPr/>
              <p:nvPr/>
            </p:nvSpPr>
            <p:spPr>
              <a:xfrm rot="10800000" flipH="1">
                <a:off x="8575920" y="360"/>
                <a:ext cx="5680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12" name="Google Shape;223;p24"/>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4" name="Google Shape;226;p25"/>
          <p:cNvGrpSpPr/>
          <p:nvPr/>
        </p:nvGrpSpPr>
        <p:grpSpPr>
          <a:xfrm>
            <a:off x="0" y="360"/>
            <a:ext cx="9144720" cy="5143320"/>
            <a:chOff x="0" y="360"/>
            <a:chExt cx="9144720" cy="5143320"/>
          </a:xfrm>
        </p:grpSpPr>
        <p:sp>
          <p:nvSpPr>
            <p:cNvPr id="115" name="Google Shape;227;p25"/>
            <p:cNvSpPr/>
            <p:nvPr/>
          </p:nvSpPr>
          <p:spPr>
            <a:xfrm rot="10800000" flipH="1">
              <a:off x="-360" y="4286880"/>
              <a:ext cx="7138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6" name="Google Shape;228;p25"/>
            <p:cNvSpPr/>
            <p:nvPr/>
          </p:nvSpPr>
          <p:spPr>
            <a:xfrm rot="10800000" flipH="1">
              <a:off x="-360" y="3429720"/>
              <a:ext cx="7138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29;p25"/>
            <p:cNvSpPr/>
            <p:nvPr/>
          </p:nvSpPr>
          <p:spPr>
            <a:xfrm rot="10800000" flipH="1">
              <a:off x="-360" y="2572560"/>
              <a:ext cx="7138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 name="Google Shape;230;p25"/>
            <p:cNvSpPr/>
            <p:nvPr/>
          </p:nvSpPr>
          <p:spPr>
            <a:xfrm rot="10800000" flipH="1">
              <a:off x="8430480" y="360"/>
              <a:ext cx="7138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 name="Google Shape;231;p25"/>
            <p:cNvSpPr/>
            <p:nvPr/>
          </p:nvSpPr>
          <p:spPr>
            <a:xfrm rot="10800000" flipH="1">
              <a:off x="8430480" y="4286880"/>
              <a:ext cx="7138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20" name="Google Shape;232;p25"/>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2" name="Google Shape;235;p26"/>
          <p:cNvGrpSpPr/>
          <p:nvPr/>
        </p:nvGrpSpPr>
        <p:grpSpPr>
          <a:xfrm>
            <a:off x="360" y="360"/>
            <a:ext cx="9143640" cy="5143320"/>
            <a:chOff x="360" y="360"/>
            <a:chExt cx="9143640" cy="5143320"/>
          </a:xfrm>
        </p:grpSpPr>
        <p:sp>
          <p:nvSpPr>
            <p:cNvPr id="123" name="Google Shape;236;p26"/>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237;p26"/>
            <p:cNvSpPr/>
            <p:nvPr/>
          </p:nvSpPr>
          <p:spPr>
            <a:xfrm rot="10800000" flipH="1">
              <a:off x="0" y="34297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 name="Google Shape;238;p26"/>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239;p26"/>
            <p:cNvSpPr/>
            <p:nvPr/>
          </p:nvSpPr>
          <p:spPr>
            <a:xfrm rot="10800000" flipH="1">
              <a:off x="8431200" y="857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 name="Google Shape;240;p26"/>
            <p:cNvSpPr/>
            <p:nvPr/>
          </p:nvSpPr>
          <p:spPr>
            <a:xfrm>
              <a:off x="8430840" y="171432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28" name="Google Shape;241;p2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44;p27"/>
          <p:cNvGrpSpPr/>
          <p:nvPr/>
        </p:nvGrpSpPr>
        <p:grpSpPr>
          <a:xfrm>
            <a:off x="0" y="3276000"/>
            <a:ext cx="9144000" cy="1863720"/>
            <a:chOff x="0" y="3276000"/>
            <a:chExt cx="9144000" cy="1863720"/>
          </a:xfrm>
        </p:grpSpPr>
        <p:sp>
          <p:nvSpPr>
            <p:cNvPr id="131" name="Google Shape;245;p27"/>
            <p:cNvSpPr/>
            <p:nvPr/>
          </p:nvSpPr>
          <p:spPr>
            <a:xfrm rot="10800000" flipH="1">
              <a:off x="-360" y="4282920"/>
              <a:ext cx="7081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132" name="Google Shape;246;p27"/>
            <p:cNvGrpSpPr/>
            <p:nvPr/>
          </p:nvGrpSpPr>
          <p:grpSpPr>
            <a:xfrm>
              <a:off x="8435520" y="3276000"/>
              <a:ext cx="708480" cy="1863720"/>
              <a:chOff x="8435520" y="3276000"/>
              <a:chExt cx="708480" cy="1863720"/>
            </a:xfrm>
          </p:grpSpPr>
          <p:sp>
            <p:nvSpPr>
              <p:cNvPr id="133" name="Google Shape;247;p27"/>
              <p:cNvSpPr/>
              <p:nvPr/>
            </p:nvSpPr>
            <p:spPr>
              <a:xfrm>
                <a:off x="8435880" y="3276000"/>
                <a:ext cx="7081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 name="Google Shape;248;p27"/>
              <p:cNvSpPr/>
              <p:nvPr/>
            </p:nvSpPr>
            <p:spPr>
              <a:xfrm rot="10800000" flipH="1">
                <a:off x="8435160" y="4282920"/>
                <a:ext cx="7081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249;p27"/>
              <p:cNvSpPr/>
              <p:nvPr/>
            </p:nvSpPr>
            <p:spPr>
              <a:xfrm rot="10800000" flipH="1">
                <a:off x="8435160" y="3436560"/>
                <a:ext cx="7081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36" name="Google Shape;250;p27"/>
            <p:cNvSpPr/>
            <p:nvPr/>
          </p:nvSpPr>
          <p:spPr>
            <a:xfrm>
              <a:off x="0" y="4132800"/>
              <a:ext cx="7081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37" name="Google Shape;251;p27"/>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617560" y="2118600"/>
            <a:ext cx="3908520" cy="10170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Raleway ExtraBold"/>
                <a:ea typeface="Raleway ExtraBold"/>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253760" y="769320"/>
            <a:ext cx="3683520" cy="1058400"/>
          </a:xfrm>
          <a:prstGeom prst="rect">
            <a:avLst/>
          </a:prstGeom>
          <a:noFill/>
          <a:ln w="0">
            <a:noFill/>
          </a:ln>
        </p:spPr>
        <p:txBody>
          <a:bodyPr lIns="91440" tIns="91440" rIns="91440" bIns="91440" anchor="t">
            <a:noAutofit/>
          </a:bodyPr>
          <a:lstStyle/>
          <a:p>
            <a:pPr indent="0">
              <a:buNone/>
            </a:pPr>
            <a:r>
              <a:rPr lang="fr-FR" sz="7200" b="0" strike="noStrike" spc="-1">
                <a:solidFill>
                  <a:schemeClr val="dk1"/>
                </a:solidFill>
                <a:latin typeface="Arial"/>
              </a:rPr>
              <a:t>Click to edit the title text format</a:t>
            </a:r>
          </a:p>
        </p:txBody>
      </p:sp>
      <p:sp>
        <p:nvSpPr>
          <p:cNvPr id="146" name="Google Shape;264;p29"/>
          <p:cNvSpPr/>
          <p:nvPr/>
        </p:nvSpPr>
        <p:spPr>
          <a:xfrm>
            <a:off x="4253760" y="3320280"/>
            <a:ext cx="3683520" cy="764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0" strike="noStrike" spc="-1">
                <a:solidFill>
                  <a:schemeClr val="dk1"/>
                </a:solidFill>
                <a:latin typeface="Raleway Medium"/>
                <a:ea typeface="Raleway Medium"/>
              </a:rPr>
              <a:t>CREDITS: This presentation template was created by </a:t>
            </a:r>
            <a:r>
              <a:rPr lang="en" sz="1200" b="1" u="sng" strike="noStrike" spc="-1">
                <a:solidFill>
                  <a:schemeClr val="hlink"/>
                </a:solidFill>
                <a:uFillTx/>
                <a:latin typeface="Raleway"/>
                <a:ea typeface="Raleway"/>
                <a:hlinkClick r:id="rId3"/>
              </a:rPr>
              <a:t>Slidesgo</a:t>
            </a:r>
            <a:r>
              <a:rPr lang="en" sz="1200" b="0" strike="noStrike" spc="-1">
                <a:solidFill>
                  <a:schemeClr val="dk1"/>
                </a:solidFill>
                <a:latin typeface="Raleway Medium"/>
                <a:ea typeface="Raleway Medium"/>
              </a:rPr>
              <a:t>, and includes icons, infographics &amp; images by </a:t>
            </a:r>
            <a:r>
              <a:rPr lang="en" sz="1200" b="1" u="sng" strike="noStrike" spc="-1">
                <a:solidFill>
                  <a:schemeClr val="dk1"/>
                </a:solidFill>
                <a:uFillTx/>
                <a:latin typeface="Raleway"/>
                <a:ea typeface="Raleway"/>
                <a:hlinkClick r:id="rId4"/>
              </a:rPr>
              <a:t>Freepik</a:t>
            </a:r>
            <a:r>
              <a:rPr lang="en" sz="1200" b="0" u="sng" strike="noStrike" spc="-1">
                <a:solidFill>
                  <a:schemeClr val="dk1"/>
                </a:solidFill>
                <a:uFillTx/>
                <a:latin typeface="Raleway Medium"/>
                <a:ea typeface="Raleway Medium"/>
              </a:rPr>
              <a:t> </a:t>
            </a:r>
            <a:endParaRPr lang="en-US" sz="1200" b="0" strike="noStrike" spc="-1">
              <a:solidFill>
                <a:srgbClr val="000000"/>
              </a:solidFill>
              <a:latin typeface="OpenSymbol"/>
            </a:endParaRPr>
          </a:p>
        </p:txBody>
      </p:sp>
      <p:sp>
        <p:nvSpPr>
          <p:cNvPr id="14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66;p30"/>
          <p:cNvGrpSpPr/>
          <p:nvPr/>
        </p:nvGrpSpPr>
        <p:grpSpPr>
          <a:xfrm>
            <a:off x="360" y="2520"/>
            <a:ext cx="713160" cy="5138640"/>
            <a:chOff x="360" y="2520"/>
            <a:chExt cx="713160" cy="5138640"/>
          </a:xfrm>
        </p:grpSpPr>
        <p:sp>
          <p:nvSpPr>
            <p:cNvPr id="149" name="Google Shape;267;p30"/>
            <p:cNvSpPr/>
            <p:nvPr/>
          </p:nvSpPr>
          <p:spPr>
            <a:xfrm>
              <a:off x="360" y="346716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0" name="Google Shape;268;p30"/>
            <p:cNvSpPr/>
            <p:nvPr/>
          </p:nvSpPr>
          <p:spPr>
            <a:xfrm>
              <a:off x="360" y="4284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 name="Google Shape;269;p30"/>
            <p:cNvSpPr/>
            <p:nvPr/>
          </p:nvSpPr>
          <p:spPr>
            <a:xfrm>
              <a:off x="360" y="248940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 name="Google Shape;270;p30"/>
            <p:cNvSpPr/>
            <p:nvPr/>
          </p:nvSpPr>
          <p:spPr>
            <a:xfrm>
              <a:off x="360" y="264996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3" name="Google Shape;271;p30"/>
            <p:cNvSpPr/>
            <p:nvPr/>
          </p:nvSpPr>
          <p:spPr>
            <a:xfrm rot="10800000" flipH="1">
              <a:off x="360" y="86004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4" name="Google Shape;272;p30"/>
            <p:cNvSpPr/>
            <p:nvPr/>
          </p:nvSpPr>
          <p:spPr>
            <a:xfrm rot="10800000" flipH="1">
              <a:off x="360" y="2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 name="Google Shape;273;p30"/>
            <p:cNvSpPr/>
            <p:nvPr/>
          </p:nvSpPr>
          <p:spPr>
            <a:xfrm rot="10800000" flipH="1">
              <a:off x="360" y="167688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713160" y="1350000"/>
            <a:ext cx="2775960" cy="11185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7" name="PlaceHolder 2"/>
          <p:cNvSpPr>
            <a:spLocks noGrp="1"/>
          </p:cNvSpPr>
          <p:nvPr>
            <p:ph type="body"/>
          </p:nvPr>
        </p:nvSpPr>
        <p:spPr>
          <a:xfrm>
            <a:off x="713160" y="2469240"/>
            <a:ext cx="2775960" cy="1323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0" name="Google Shape;275;p31"/>
          <p:cNvGrpSpPr/>
          <p:nvPr/>
        </p:nvGrpSpPr>
        <p:grpSpPr>
          <a:xfrm>
            <a:off x="360" y="360"/>
            <a:ext cx="9143640" cy="5143320"/>
            <a:chOff x="360" y="360"/>
            <a:chExt cx="9143640" cy="5143320"/>
          </a:xfrm>
        </p:grpSpPr>
        <p:sp>
          <p:nvSpPr>
            <p:cNvPr id="161" name="Google Shape;276;p31"/>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2" name="Google Shape;277;p31"/>
            <p:cNvSpPr/>
            <p:nvPr/>
          </p:nvSpPr>
          <p:spPr>
            <a:xfrm rot="10800000" flipH="1">
              <a:off x="0" y="34297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278;p31"/>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79;p31"/>
            <p:cNvSpPr/>
            <p:nvPr/>
          </p:nvSpPr>
          <p:spPr>
            <a:xfrm rot="10800000" flipH="1">
              <a:off x="8431200" y="857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280;p31"/>
            <p:cNvSpPr/>
            <p:nvPr/>
          </p:nvSpPr>
          <p:spPr>
            <a:xfrm>
              <a:off x="8430840" y="171432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66" name="Google Shape;281;p31"/>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68" name="Google Shape;32;p5"/>
          <p:cNvGrpSpPr/>
          <p:nvPr/>
        </p:nvGrpSpPr>
        <p:grpSpPr>
          <a:xfrm>
            <a:off x="0" y="4662000"/>
            <a:ext cx="9143640" cy="481320"/>
            <a:chOff x="0" y="4662000"/>
            <a:chExt cx="9143640" cy="481320"/>
          </a:xfrm>
        </p:grpSpPr>
        <p:sp>
          <p:nvSpPr>
            <p:cNvPr id="169" name="Google Shape;33;p5"/>
            <p:cNvSpPr/>
            <p:nvPr/>
          </p:nvSpPr>
          <p:spPr>
            <a:xfrm>
              <a:off x="0" y="4983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34;p5"/>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35;p5"/>
            <p:cNvSpPr/>
            <p:nvPr/>
          </p:nvSpPr>
          <p:spPr>
            <a:xfrm>
              <a:off x="0" y="466200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72" name="Google Shape;36;p5"/>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77" name="Google Shape;39;p6"/>
          <p:cNvGrpSpPr/>
          <p:nvPr/>
        </p:nvGrpSpPr>
        <p:grpSpPr>
          <a:xfrm>
            <a:off x="0" y="3429720"/>
            <a:ext cx="9141120" cy="1713960"/>
            <a:chOff x="0" y="3429720"/>
            <a:chExt cx="9141120" cy="1713960"/>
          </a:xfrm>
        </p:grpSpPr>
        <p:sp>
          <p:nvSpPr>
            <p:cNvPr id="178" name="Google Shape;40;p6"/>
            <p:cNvSpPr/>
            <p:nvPr/>
          </p:nvSpPr>
          <p:spPr>
            <a:xfrm rot="10800000" flipH="1">
              <a:off x="-360" y="4286880"/>
              <a:ext cx="7102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9" name="Google Shape;41;p6"/>
            <p:cNvSpPr/>
            <p:nvPr/>
          </p:nvSpPr>
          <p:spPr>
            <a:xfrm rot="10800000" flipH="1">
              <a:off x="-360" y="3429720"/>
              <a:ext cx="7102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2;p6"/>
            <p:cNvSpPr/>
            <p:nvPr/>
          </p:nvSpPr>
          <p:spPr>
            <a:xfrm rot="10800000" flipH="1">
              <a:off x="8430480" y="4286880"/>
              <a:ext cx="7102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p6"/>
            <p:cNvSpPr/>
            <p:nvPr/>
          </p:nvSpPr>
          <p:spPr>
            <a:xfrm>
              <a:off x="8430840" y="4125960"/>
              <a:ext cx="710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2" name="Google Shape;44;p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13160" y="846000"/>
            <a:ext cx="4294440" cy="12355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5" name="PlaceHolder 2"/>
          <p:cNvSpPr>
            <a:spLocks noGrp="1"/>
          </p:cNvSpPr>
          <p:nvPr>
            <p:ph type="body"/>
          </p:nvPr>
        </p:nvSpPr>
        <p:spPr>
          <a:xfrm>
            <a:off x="5479920" y="539640"/>
            <a:ext cx="2950560" cy="4064040"/>
          </a:xfrm>
          <a:prstGeom prst="rect">
            <a:avLst/>
          </a:prstGeom>
          <a:noFill/>
          <a:ln w="0">
            <a:noFill/>
          </a:ln>
        </p:spPr>
        <p:txBody>
          <a:bodyPr lIns="90000" tIns="45000" rIns="90000" bIns="45000" anchor="t">
            <a:normAutofit fontScale="5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86" name="Google Shape;49;p7"/>
          <p:cNvGrpSpPr/>
          <p:nvPr/>
        </p:nvGrpSpPr>
        <p:grpSpPr>
          <a:xfrm>
            <a:off x="7717680" y="3429360"/>
            <a:ext cx="1425960" cy="1713960"/>
            <a:chOff x="7717680" y="3429360"/>
            <a:chExt cx="1425960" cy="1713960"/>
          </a:xfrm>
        </p:grpSpPr>
        <p:sp>
          <p:nvSpPr>
            <p:cNvPr id="187" name="Google Shape;50;p7"/>
            <p:cNvSpPr/>
            <p:nvPr/>
          </p:nvSpPr>
          <p:spPr>
            <a:xfrm>
              <a:off x="843084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88" name="Google Shape;51;p7"/>
            <p:cNvSpPr/>
            <p:nvPr/>
          </p:nvSpPr>
          <p:spPr>
            <a:xfrm>
              <a:off x="8430840" y="3429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 name="Google Shape;52;p7"/>
            <p:cNvSpPr/>
            <p:nvPr/>
          </p:nvSpPr>
          <p:spPr>
            <a:xfrm>
              <a:off x="7717680" y="428652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90" name="Google Shape;53;p7"/>
          <p:cNvSpPr/>
          <p:nvPr/>
        </p:nvSpPr>
        <p:spPr>
          <a:xfrm>
            <a:off x="713160" y="5396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192" name="Google Shape;56;p8"/>
          <p:cNvGrpSpPr/>
          <p:nvPr/>
        </p:nvGrpSpPr>
        <p:grpSpPr>
          <a:xfrm>
            <a:off x="8424360" y="-3960"/>
            <a:ext cx="719640" cy="5143320"/>
            <a:chOff x="8424360" y="-3960"/>
            <a:chExt cx="719640" cy="5143320"/>
          </a:xfrm>
        </p:grpSpPr>
        <p:grpSp>
          <p:nvGrpSpPr>
            <p:cNvPr id="193" name="Google Shape;57;p8"/>
            <p:cNvGrpSpPr/>
            <p:nvPr/>
          </p:nvGrpSpPr>
          <p:grpSpPr>
            <a:xfrm>
              <a:off x="8584560" y="-3960"/>
              <a:ext cx="559440" cy="5143320"/>
              <a:chOff x="8584560" y="-3960"/>
              <a:chExt cx="559440" cy="5143320"/>
            </a:xfrm>
          </p:grpSpPr>
          <p:sp>
            <p:nvSpPr>
              <p:cNvPr id="194" name="Google Shape;58;p8"/>
              <p:cNvSpPr/>
              <p:nvPr/>
            </p:nvSpPr>
            <p:spPr>
              <a:xfrm>
                <a:off x="8584560" y="-3960"/>
                <a:ext cx="559440" cy="1714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59;p8"/>
              <p:cNvSpPr/>
              <p:nvPr/>
            </p:nvSpPr>
            <p:spPr>
              <a:xfrm>
                <a:off x="8584560" y="1710720"/>
                <a:ext cx="559440" cy="1714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6" name="Google Shape;60;p8"/>
              <p:cNvSpPr/>
              <p:nvPr/>
            </p:nvSpPr>
            <p:spPr>
              <a:xfrm>
                <a:off x="8584560" y="3425040"/>
                <a:ext cx="559440" cy="171432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97" name="Google Shape;61;p8"/>
            <p:cNvSpPr/>
            <p:nvPr/>
          </p:nvSpPr>
          <p:spPr>
            <a:xfrm rot="5400000">
              <a:off x="5935320" y="2489040"/>
              <a:ext cx="5138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98" name="Google Shape;62;p8"/>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00" name="Google Shape;66;p9"/>
          <p:cNvGrpSpPr/>
          <p:nvPr/>
        </p:nvGrpSpPr>
        <p:grpSpPr>
          <a:xfrm>
            <a:off x="7717680" y="3429360"/>
            <a:ext cx="1425960" cy="1713960"/>
            <a:chOff x="7717680" y="3429360"/>
            <a:chExt cx="1425960" cy="1713960"/>
          </a:xfrm>
        </p:grpSpPr>
        <p:sp>
          <p:nvSpPr>
            <p:cNvPr id="201" name="Google Shape;67;p9"/>
            <p:cNvSpPr/>
            <p:nvPr/>
          </p:nvSpPr>
          <p:spPr>
            <a:xfrm>
              <a:off x="843084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2" name="Google Shape;68;p9"/>
            <p:cNvSpPr/>
            <p:nvPr/>
          </p:nvSpPr>
          <p:spPr>
            <a:xfrm>
              <a:off x="8430840" y="3429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69;p9"/>
            <p:cNvSpPr/>
            <p:nvPr/>
          </p:nvSpPr>
          <p:spPr>
            <a:xfrm>
              <a:off x="7717680" y="428652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04" name="Google Shape;70;p9"/>
          <p:cNvSpPr/>
          <p:nvPr/>
        </p:nvSpPr>
        <p:spPr>
          <a:xfrm>
            <a:off x="713160" y="5396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06"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 name="PlaceHolder 2"/>
          <p:cNvSpPr>
            <a:spLocks noGrp="1"/>
          </p:cNvSpPr>
          <p:nvPr>
            <p:ph type="title"/>
          </p:nvPr>
        </p:nvSpPr>
        <p:spPr>
          <a:xfrm>
            <a:off x="720000" y="161568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7" name="PlaceHolder 3"/>
          <p:cNvSpPr>
            <a:spLocks noGrp="1"/>
          </p:cNvSpPr>
          <p:nvPr>
            <p:ph type="title"/>
          </p:nvPr>
        </p:nvSpPr>
        <p:spPr>
          <a:xfrm>
            <a:off x="4572000" y="161568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8" name="PlaceHolder 4"/>
          <p:cNvSpPr>
            <a:spLocks noGrp="1"/>
          </p:cNvSpPr>
          <p:nvPr>
            <p:ph type="title"/>
          </p:nvPr>
        </p:nvSpPr>
        <p:spPr>
          <a:xfrm>
            <a:off x="720000" y="270612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9" name="PlaceHolder 5"/>
          <p:cNvSpPr>
            <a:spLocks noGrp="1"/>
          </p:cNvSpPr>
          <p:nvPr>
            <p:ph type="title"/>
          </p:nvPr>
        </p:nvSpPr>
        <p:spPr>
          <a:xfrm>
            <a:off x="4572000" y="270612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10" name="PlaceHolder 6"/>
          <p:cNvSpPr>
            <a:spLocks noGrp="1"/>
          </p:cNvSpPr>
          <p:nvPr>
            <p:ph type="title"/>
          </p:nvPr>
        </p:nvSpPr>
        <p:spPr>
          <a:xfrm>
            <a:off x="720000" y="379656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11" name="PlaceHolder 7"/>
          <p:cNvSpPr>
            <a:spLocks noGrp="1"/>
          </p:cNvSpPr>
          <p:nvPr>
            <p:ph type="title"/>
          </p:nvPr>
        </p:nvSpPr>
        <p:spPr>
          <a:xfrm>
            <a:off x="4572000" y="379656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grpSp>
        <p:nvGrpSpPr>
          <p:cNvPr id="12" name="Google Shape;92;p13"/>
          <p:cNvGrpSpPr/>
          <p:nvPr/>
        </p:nvGrpSpPr>
        <p:grpSpPr>
          <a:xfrm>
            <a:off x="8424360" y="-3960"/>
            <a:ext cx="719640" cy="5143320"/>
            <a:chOff x="8424360" y="-3960"/>
            <a:chExt cx="719640" cy="5143320"/>
          </a:xfrm>
        </p:grpSpPr>
        <p:grpSp>
          <p:nvGrpSpPr>
            <p:cNvPr id="13" name="Google Shape;93;p13"/>
            <p:cNvGrpSpPr/>
            <p:nvPr/>
          </p:nvGrpSpPr>
          <p:grpSpPr>
            <a:xfrm>
              <a:off x="8584560" y="-3960"/>
              <a:ext cx="559440" cy="5143320"/>
              <a:chOff x="8584560" y="-3960"/>
              <a:chExt cx="559440" cy="5143320"/>
            </a:xfrm>
          </p:grpSpPr>
          <p:sp>
            <p:nvSpPr>
              <p:cNvPr id="14" name="Google Shape;94;p13"/>
              <p:cNvSpPr/>
              <p:nvPr/>
            </p:nvSpPr>
            <p:spPr>
              <a:xfrm>
                <a:off x="8584560" y="-3960"/>
                <a:ext cx="559440" cy="1714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95;p13"/>
              <p:cNvSpPr/>
              <p:nvPr/>
            </p:nvSpPr>
            <p:spPr>
              <a:xfrm>
                <a:off x="8584560" y="1710720"/>
                <a:ext cx="559440" cy="1714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 name="Google Shape;96;p13"/>
              <p:cNvSpPr/>
              <p:nvPr/>
            </p:nvSpPr>
            <p:spPr>
              <a:xfrm>
                <a:off x="8584560" y="3425040"/>
                <a:ext cx="559440" cy="171432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7" name="Google Shape;97;p13"/>
            <p:cNvSpPr/>
            <p:nvPr/>
          </p:nvSpPr>
          <p:spPr>
            <a:xfrm rot="5400000">
              <a:off x="5935320" y="2489040"/>
              <a:ext cx="5138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 name="Google Shape;98;p13"/>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718800" y="959040"/>
            <a:ext cx="2872080" cy="105516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0" name="Google Shape;102;p14"/>
          <p:cNvGrpSpPr/>
          <p:nvPr/>
        </p:nvGrpSpPr>
        <p:grpSpPr>
          <a:xfrm>
            <a:off x="360" y="360"/>
            <a:ext cx="9143640" cy="5143320"/>
            <a:chOff x="360" y="360"/>
            <a:chExt cx="9143640" cy="5143320"/>
          </a:xfrm>
        </p:grpSpPr>
        <p:sp>
          <p:nvSpPr>
            <p:cNvPr id="21" name="Google Shape;103;p14"/>
            <p:cNvSpPr/>
            <p:nvPr/>
          </p:nvSpPr>
          <p:spPr>
            <a:xfrm rot="10800000" flipH="1">
              <a:off x="0" y="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104;p14"/>
            <p:cNvSpPr/>
            <p:nvPr/>
          </p:nvSpPr>
          <p:spPr>
            <a:xfrm rot="10800000" flipH="1">
              <a:off x="8431200" y="36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 name="Google Shape;105;p14"/>
            <p:cNvSpPr/>
            <p:nvPr/>
          </p:nvSpPr>
          <p:spPr>
            <a:xfrm rot="10800000" flipH="1">
              <a:off x="8431200" y="857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 name="Google Shape;106;p14"/>
            <p:cNvSpPr/>
            <p:nvPr/>
          </p:nvSpPr>
          <p:spPr>
            <a:xfrm rot="10800000" flipH="1">
              <a:off x="8431200" y="428688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 name="Google Shape;107;p14"/>
            <p:cNvSpPr/>
            <p:nvPr/>
          </p:nvSpPr>
          <p:spPr>
            <a:xfrm rot="10800000" flipH="1">
              <a:off x="771804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08;p14"/>
            <p:cNvSpPr/>
            <p:nvPr/>
          </p:nvSpPr>
          <p:spPr>
            <a:xfrm rot="10800000" flipH="1">
              <a:off x="0" y="428688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97440" y="1045800"/>
            <a:ext cx="4433400" cy="14216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8"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29" name="Google Shape;113;p15"/>
          <p:cNvGrpSpPr/>
          <p:nvPr/>
        </p:nvGrpSpPr>
        <p:grpSpPr>
          <a:xfrm>
            <a:off x="360" y="360"/>
            <a:ext cx="712800" cy="5143320"/>
            <a:chOff x="360" y="360"/>
            <a:chExt cx="712800" cy="5143320"/>
          </a:xfrm>
        </p:grpSpPr>
        <p:sp>
          <p:nvSpPr>
            <p:cNvPr id="30" name="Google Shape;114;p15"/>
            <p:cNvSpPr/>
            <p:nvPr/>
          </p:nvSpPr>
          <p:spPr>
            <a:xfrm rot="10800000" flipH="1">
              <a:off x="0" y="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 name="Google Shape;115;p15"/>
            <p:cNvSpPr/>
            <p:nvPr/>
          </p:nvSpPr>
          <p:spPr>
            <a:xfrm rot="10800000" flipH="1">
              <a:off x="0" y="857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 name="Google Shape;116;p15"/>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33" name="Google Shape;117;p15"/>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18;p15"/>
          <p:cNvSpPr/>
          <p:nvPr/>
        </p:nvSpPr>
        <p:spPr>
          <a:xfrm>
            <a:off x="626184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13160" y="539640"/>
            <a:ext cx="41950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6" name="PlaceHolder 2"/>
          <p:cNvSpPr>
            <a:spLocks noGrp="1"/>
          </p:cNvSpPr>
          <p:nvPr>
            <p:ph type="body"/>
          </p:nvPr>
        </p:nvSpPr>
        <p:spPr>
          <a:xfrm>
            <a:off x="713160" y="1237680"/>
            <a:ext cx="4195080" cy="30052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37" name="Google Shape;122;p16"/>
          <p:cNvGrpSpPr/>
          <p:nvPr/>
        </p:nvGrpSpPr>
        <p:grpSpPr>
          <a:xfrm>
            <a:off x="0" y="4662000"/>
            <a:ext cx="9143640" cy="481320"/>
            <a:chOff x="0" y="4662000"/>
            <a:chExt cx="9143640" cy="481320"/>
          </a:xfrm>
        </p:grpSpPr>
        <p:sp>
          <p:nvSpPr>
            <p:cNvPr id="38" name="Google Shape;123;p16"/>
            <p:cNvSpPr/>
            <p:nvPr/>
          </p:nvSpPr>
          <p:spPr>
            <a:xfrm>
              <a:off x="0" y="4983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 name="Google Shape;124;p16"/>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 name="Google Shape;125;p16"/>
            <p:cNvSpPr/>
            <p:nvPr/>
          </p:nvSpPr>
          <p:spPr>
            <a:xfrm>
              <a:off x="0" y="466200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41" name="Google Shape;126;p1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666360"/>
            <a:ext cx="6922800" cy="7506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43" name="Google Shape;129;p17"/>
          <p:cNvGrpSpPr/>
          <p:nvPr/>
        </p:nvGrpSpPr>
        <p:grpSpPr>
          <a:xfrm>
            <a:off x="0" y="0"/>
            <a:ext cx="9143640" cy="481320"/>
            <a:chOff x="0" y="0"/>
            <a:chExt cx="9143640" cy="481320"/>
          </a:xfrm>
        </p:grpSpPr>
        <p:sp>
          <p:nvSpPr>
            <p:cNvPr id="44" name="Google Shape;130;p17"/>
            <p:cNvSpPr/>
            <p:nvPr/>
          </p:nvSpPr>
          <p:spPr>
            <a:xfrm>
              <a:off x="0" y="321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5" name="Google Shape;131;p17"/>
            <p:cNvSpPr/>
            <p:nvPr/>
          </p:nvSpPr>
          <p:spPr>
            <a:xfrm>
              <a:off x="0" y="160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 name="Google Shape;132;p17"/>
            <p:cNvSpPr/>
            <p:nvPr/>
          </p:nvSpPr>
          <p:spPr>
            <a:xfrm>
              <a:off x="0" y="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47" name="Google Shape;133;p17"/>
          <p:cNvSpPr/>
          <p:nvPr/>
        </p:nvSpPr>
        <p:spPr>
          <a:xfrm>
            <a:off x="713160" y="47642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0" name="Google Shape;143;p18"/>
          <p:cNvGrpSpPr/>
          <p:nvPr/>
        </p:nvGrpSpPr>
        <p:grpSpPr>
          <a:xfrm>
            <a:off x="8795880" y="2411640"/>
            <a:ext cx="364680" cy="2732040"/>
            <a:chOff x="8795880" y="2411640"/>
            <a:chExt cx="364680" cy="2732040"/>
          </a:xfrm>
        </p:grpSpPr>
        <p:sp>
          <p:nvSpPr>
            <p:cNvPr id="51" name="Google Shape;144;p18"/>
            <p:cNvSpPr/>
            <p:nvPr/>
          </p:nvSpPr>
          <p:spPr>
            <a:xfrm rot="10800000" flipH="1">
              <a:off x="8796240" y="4286880"/>
              <a:ext cx="3643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145;p18"/>
            <p:cNvSpPr/>
            <p:nvPr/>
          </p:nvSpPr>
          <p:spPr>
            <a:xfrm rot="10800000" flipH="1">
              <a:off x="879624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 name="Google Shape;146;p18"/>
            <p:cNvSpPr/>
            <p:nvPr/>
          </p:nvSpPr>
          <p:spPr>
            <a:xfrm rot="10800000" flipH="1">
              <a:off x="8796240" y="2572560"/>
              <a:ext cx="3643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47;p18"/>
            <p:cNvSpPr/>
            <p:nvPr/>
          </p:nvSpPr>
          <p:spPr>
            <a:xfrm>
              <a:off x="8795880" y="2411640"/>
              <a:ext cx="3643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55" name="Google Shape;148;p18"/>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563" y="236628"/>
            <a:ext cx="7767994" cy="788101"/>
          </a:xfrm>
          <a:prstGeom prst="rect">
            <a:avLst/>
          </a:prstGeom>
        </p:spPr>
        <p:txBody>
          <a:bodyPr vert="horz" wrap="square" lIns="0" tIns="12383" rIns="0" bIns="0" rtlCol="0" anchor="t">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algn="ctr">
              <a:spcBef>
                <a:spcPts val="98"/>
              </a:spcBef>
            </a:pPr>
            <a:r>
              <a:rPr lang="en-US" sz="2800" dirty="0">
                <a:solidFill>
                  <a:srgbClr val="030303"/>
                </a:solidFill>
                <a:latin typeface="Times New Roman" panose="02020603050405020304" pitchFamily="18" charset="0"/>
                <a:ea typeface="DM Sans Semi Bold" pitchFamily="34" charset="-122"/>
                <a:cs typeface="Times New Roman" panose="02020603050405020304" pitchFamily="18" charset="0"/>
              </a:rPr>
              <a:t>Mutual Fund NAV Prediction and Portfolio Optimization</a:t>
            </a:r>
            <a:endParaRPr lang="en-US" sz="2800" dirty="0"/>
          </a:p>
        </p:txBody>
      </p:sp>
      <p:sp>
        <p:nvSpPr>
          <p:cNvPr id="3" name="object 3"/>
          <p:cNvSpPr txBox="1"/>
          <p:nvPr/>
        </p:nvSpPr>
        <p:spPr>
          <a:xfrm>
            <a:off x="1775821" y="1187485"/>
            <a:ext cx="5457825" cy="287098"/>
          </a:xfrm>
          <a:prstGeom prst="rect">
            <a:avLst/>
          </a:prstGeom>
        </p:spPr>
        <p:txBody>
          <a:bodyPr vert="horz" wrap="square" lIns="0" tIns="10001" rIns="0" bIns="0" rtlCol="0">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algn="ctr">
              <a:spcBef>
                <a:spcPts val="79"/>
              </a:spcBef>
            </a:pPr>
            <a:r>
              <a:rPr lang="en-US" sz="1800" b="1" i="0" u="none" strike="noStrike" baseline="0" dirty="0">
                <a:latin typeface="Times New Roman" panose="02020603050405020304" pitchFamily="18" charset="0"/>
                <a:cs typeface="Times New Roman" panose="02020603050405020304" pitchFamily="18" charset="0"/>
              </a:rPr>
              <a:t>Minor Project(MDS-328)</a:t>
            </a:r>
            <a:endParaRPr sz="27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608563" y="4081510"/>
            <a:ext cx="2608421" cy="573073"/>
          </a:xfrm>
          <a:prstGeom prst="rect">
            <a:avLst/>
          </a:prstGeom>
        </p:spPr>
        <p:txBody>
          <a:bodyPr vert="horz" wrap="square" lIns="0" tIns="59531" rIns="0" bIns="0" rtlCol="0" anchor="t">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a:spcBef>
                <a:spcPts val="469"/>
              </a:spcBef>
            </a:pPr>
            <a:r>
              <a:rPr sz="1500" b="1" spc="-8" dirty="0">
                <a:latin typeface="Times New Roman" panose="02020603050405020304" pitchFamily="18" charset="0"/>
                <a:cs typeface="Times New Roman" panose="02020603050405020304" pitchFamily="18" charset="0"/>
              </a:rPr>
              <a:t>Presented</a:t>
            </a:r>
            <a:r>
              <a:rPr sz="1500" b="1" spc="-4"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by:</a:t>
            </a:r>
            <a:endParaRPr sz="1500" dirty="0">
              <a:latin typeface="Times New Roman" panose="02020603050405020304" pitchFamily="18" charset="0"/>
              <a:cs typeface="Times New Roman" panose="02020603050405020304" pitchFamily="18" charset="0"/>
            </a:endParaRPr>
          </a:p>
          <a:p>
            <a:pPr marL="9525">
              <a:spcBef>
                <a:spcPts val="398"/>
              </a:spcBef>
            </a:pPr>
            <a:r>
              <a:rPr lang="en-US" sz="1500" b="1" spc="-8" dirty="0">
                <a:latin typeface="Times New Roman" panose="02020603050405020304" pitchFamily="18" charset="0"/>
                <a:cs typeface="Times New Roman" panose="02020603050405020304" pitchFamily="18" charset="0"/>
              </a:rPr>
              <a:t>Khushi Pal </a:t>
            </a:r>
            <a:r>
              <a:rPr sz="1500" b="1" spc="-4" dirty="0">
                <a:latin typeface="Times New Roman" panose="02020603050405020304" pitchFamily="18" charset="0"/>
                <a:cs typeface="Times New Roman" panose="02020603050405020304" pitchFamily="18" charset="0"/>
              </a:rPr>
              <a:t>(</a:t>
            </a:r>
            <a:r>
              <a:rPr lang="en-US" sz="1500" b="1" spc="-4" dirty="0">
                <a:latin typeface="Times New Roman" panose="02020603050405020304" pitchFamily="18" charset="0"/>
                <a:cs typeface="Times New Roman" panose="02020603050405020304" pitchFamily="18" charset="0"/>
              </a:rPr>
              <a:t>2240401108</a:t>
            </a:r>
            <a:r>
              <a:rPr sz="1500" b="1" spc="-4" dirty="0">
                <a:latin typeface="Times New Roman" panose="02020603050405020304" pitchFamily="18" charset="0"/>
                <a:cs typeface="Times New Roman" panose="02020603050405020304" pitchFamily="18" charset="0"/>
              </a:rPr>
              <a:t>)</a:t>
            </a:r>
            <a:endParaRPr sz="15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895437" y="4106724"/>
            <a:ext cx="2231231" cy="521777"/>
          </a:xfrm>
          <a:prstGeom prst="rect">
            <a:avLst/>
          </a:prstGeom>
        </p:spPr>
        <p:txBody>
          <a:bodyPr vert="horz" wrap="square" lIns="0" tIns="59531" rIns="0" bIns="0" rtlCol="0" anchor="t">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a:spcBef>
                <a:spcPts val="469"/>
              </a:spcBef>
            </a:pPr>
            <a:r>
              <a:rPr sz="1500" b="1" spc="-4" dirty="0">
                <a:latin typeface="Times New Roman" panose="02020603050405020304" pitchFamily="18" charset="0"/>
                <a:cs typeface="Times New Roman" panose="02020603050405020304" pitchFamily="18" charset="0"/>
              </a:rPr>
              <a:t>Mentor:</a:t>
            </a:r>
            <a:br>
              <a:rPr lang="en-US" sz="1500" b="1" spc="-4" dirty="0">
                <a:latin typeface="Times New Roman" panose="02020603050405020304" pitchFamily="18" charset="0"/>
                <a:cs typeface="Times New Roman" panose="02020603050405020304" pitchFamily="18" charset="0"/>
              </a:rPr>
            </a:br>
            <a:r>
              <a:rPr sz="1500" b="1" spc="-45" dirty="0">
                <a:latin typeface="Times New Roman" panose="02020603050405020304" pitchFamily="18" charset="0"/>
                <a:cs typeface="Times New Roman" panose="02020603050405020304" pitchFamily="18" charset="0"/>
              </a:rPr>
              <a:t>Dr.</a:t>
            </a:r>
            <a:r>
              <a:rPr sz="1500" b="1" spc="-23" dirty="0">
                <a:latin typeface="Times New Roman" panose="02020603050405020304" pitchFamily="18" charset="0"/>
                <a:cs typeface="Times New Roman" panose="02020603050405020304" pitchFamily="18" charset="0"/>
              </a:rPr>
              <a:t> </a:t>
            </a:r>
            <a:r>
              <a:rPr lang="en-US" sz="1500" b="1" spc="-23" dirty="0">
                <a:latin typeface="Times New Roman" panose="02020603050405020304" pitchFamily="18" charset="0"/>
                <a:cs typeface="Times New Roman" panose="02020603050405020304" pitchFamily="18" charset="0"/>
              </a:rPr>
              <a:t>Chandan Kumar Verma</a:t>
            </a:r>
            <a:endParaRPr lang="en-US" sz="1500" b="1" spc="-4" dirty="0">
              <a:latin typeface="Times New Roman" panose="02020603050405020304" pitchFamily="18" charset="0"/>
              <a:ea typeface="Calibri"/>
              <a:cs typeface="Times New Roman" panose="02020603050405020304" pitchFamily="18" charset="0"/>
            </a:endParaRPr>
          </a:p>
        </p:txBody>
      </p:sp>
      <p:pic>
        <p:nvPicPr>
          <p:cNvPr id="6" name="object 6"/>
          <p:cNvPicPr/>
          <p:nvPr/>
        </p:nvPicPr>
        <p:blipFill>
          <a:blip r:embed="rId2" cstate="print"/>
          <a:stretch>
            <a:fillRect/>
          </a:stretch>
        </p:blipFill>
        <p:spPr>
          <a:xfrm>
            <a:off x="3836765" y="2050678"/>
            <a:ext cx="1362355" cy="1361934"/>
          </a:xfrm>
          <a:prstGeom prst="rect">
            <a:avLst/>
          </a:prstGeom>
        </p:spPr>
      </p:pic>
      <p:sp>
        <p:nvSpPr>
          <p:cNvPr id="7" name="object 7"/>
          <p:cNvSpPr txBox="1"/>
          <p:nvPr/>
        </p:nvSpPr>
        <p:spPr>
          <a:xfrm>
            <a:off x="532865" y="3654295"/>
            <a:ext cx="8439686" cy="329963"/>
          </a:xfrm>
          <a:prstGeom prst="rect">
            <a:avLst/>
          </a:prstGeom>
        </p:spPr>
        <p:txBody>
          <a:bodyPr vert="horz" wrap="square" lIns="0" tIns="12383" rIns="0" bIns="0" rtlCol="0">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a:spcBef>
                <a:spcPts val="98"/>
              </a:spcBef>
            </a:pPr>
            <a:r>
              <a:rPr sz="2063" b="1" spc="15" dirty="0">
                <a:latin typeface="Times New Roman" panose="02020603050405020304" pitchFamily="18" charset="0"/>
                <a:cs typeface="Times New Roman" panose="02020603050405020304" pitchFamily="18" charset="0"/>
              </a:rPr>
              <a:t>Department</a:t>
            </a:r>
            <a:r>
              <a:rPr sz="2063" b="1" spc="-11" dirty="0">
                <a:latin typeface="Times New Roman" panose="02020603050405020304" pitchFamily="18" charset="0"/>
                <a:cs typeface="Times New Roman" panose="02020603050405020304" pitchFamily="18" charset="0"/>
              </a:rPr>
              <a:t> </a:t>
            </a:r>
            <a:r>
              <a:rPr sz="2063" b="1" spc="8" dirty="0">
                <a:latin typeface="Times New Roman" panose="02020603050405020304" pitchFamily="18" charset="0"/>
                <a:cs typeface="Times New Roman" panose="02020603050405020304" pitchFamily="18" charset="0"/>
              </a:rPr>
              <a:t>of</a:t>
            </a:r>
            <a:r>
              <a:rPr sz="2063" b="1" spc="56" dirty="0">
                <a:latin typeface="Times New Roman" panose="02020603050405020304" pitchFamily="18" charset="0"/>
                <a:cs typeface="Times New Roman" panose="02020603050405020304" pitchFamily="18" charset="0"/>
              </a:rPr>
              <a:t> </a:t>
            </a:r>
            <a:r>
              <a:rPr sz="2063" b="1" spc="15" dirty="0">
                <a:latin typeface="Times New Roman" panose="02020603050405020304" pitchFamily="18" charset="0"/>
                <a:cs typeface="Times New Roman" panose="02020603050405020304" pitchFamily="18" charset="0"/>
              </a:rPr>
              <a:t>Mathematics,</a:t>
            </a:r>
            <a:r>
              <a:rPr sz="2063" b="1" spc="4" dirty="0">
                <a:latin typeface="Times New Roman" panose="02020603050405020304" pitchFamily="18" charset="0"/>
                <a:cs typeface="Times New Roman" panose="02020603050405020304" pitchFamily="18" charset="0"/>
              </a:rPr>
              <a:t> </a:t>
            </a:r>
            <a:r>
              <a:rPr sz="2063" b="1" spc="11" dirty="0">
                <a:latin typeface="Times New Roman" panose="02020603050405020304" pitchFamily="18" charset="0"/>
                <a:cs typeface="Times New Roman" panose="02020603050405020304" pitchFamily="18" charset="0"/>
              </a:rPr>
              <a:t>Bioinformatics</a:t>
            </a:r>
            <a:r>
              <a:rPr sz="2063" b="1" spc="-4" dirty="0">
                <a:latin typeface="Times New Roman" panose="02020603050405020304" pitchFamily="18" charset="0"/>
                <a:cs typeface="Times New Roman" panose="02020603050405020304" pitchFamily="18" charset="0"/>
              </a:rPr>
              <a:t> </a:t>
            </a:r>
            <a:r>
              <a:rPr sz="2063" b="1" spc="23" dirty="0">
                <a:latin typeface="Times New Roman" panose="02020603050405020304" pitchFamily="18" charset="0"/>
                <a:cs typeface="Times New Roman" panose="02020603050405020304" pitchFamily="18" charset="0"/>
              </a:rPr>
              <a:t>and</a:t>
            </a:r>
            <a:r>
              <a:rPr sz="2063" b="1" spc="-11" dirty="0">
                <a:latin typeface="Times New Roman" panose="02020603050405020304" pitchFamily="18" charset="0"/>
                <a:cs typeface="Times New Roman" panose="02020603050405020304" pitchFamily="18" charset="0"/>
              </a:rPr>
              <a:t> </a:t>
            </a:r>
            <a:r>
              <a:rPr sz="2063" b="1" spc="15" dirty="0">
                <a:latin typeface="Times New Roman" panose="02020603050405020304" pitchFamily="18" charset="0"/>
                <a:cs typeface="Times New Roman" panose="02020603050405020304" pitchFamily="18" charset="0"/>
              </a:rPr>
              <a:t>Computer</a:t>
            </a:r>
            <a:r>
              <a:rPr sz="2063" b="1" spc="30" dirty="0">
                <a:latin typeface="Times New Roman" panose="02020603050405020304" pitchFamily="18" charset="0"/>
                <a:cs typeface="Times New Roman" panose="02020603050405020304" pitchFamily="18" charset="0"/>
              </a:rPr>
              <a:t> </a:t>
            </a:r>
            <a:r>
              <a:rPr sz="2063" b="1" spc="8" dirty="0">
                <a:latin typeface="Times New Roman" panose="02020603050405020304" pitchFamily="18" charset="0"/>
                <a:cs typeface="Times New Roman" panose="02020603050405020304" pitchFamily="18" charset="0"/>
              </a:rPr>
              <a:t>Applications</a:t>
            </a:r>
            <a:endParaRPr sz="2063" dirty="0">
              <a:latin typeface="Times New Roman" panose="02020603050405020304" pitchFamily="18" charset="0"/>
              <a:cs typeface="Times New Roman" panose="02020603050405020304" pitchFamily="18" charset="0"/>
            </a:endParaRPr>
          </a:p>
        </p:txBody>
      </p:sp>
      <p:sp>
        <p:nvSpPr>
          <p:cNvPr id="8" name="object 8"/>
          <p:cNvSpPr txBox="1"/>
          <p:nvPr/>
        </p:nvSpPr>
        <p:spPr>
          <a:xfrm>
            <a:off x="1689019" y="1652492"/>
            <a:ext cx="5151664" cy="206114"/>
          </a:xfrm>
          <a:prstGeom prst="rect">
            <a:avLst/>
          </a:prstGeom>
        </p:spPr>
        <p:txBody>
          <a:bodyPr vert="horz" wrap="square" lIns="0" tIns="8096" rIns="0" bIns="0" rtlCol="0">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marL="9525" marR="3810" indent="432911" algn="ctr">
              <a:lnSpc>
                <a:spcPct val="100800"/>
              </a:lnSpc>
              <a:spcBef>
                <a:spcPts val="64"/>
              </a:spcBef>
            </a:pPr>
            <a:r>
              <a:rPr lang="en-US" sz="1350" b="1" spc="-41" dirty="0" err="1">
                <a:latin typeface="Times New Roman" panose="02020603050405020304" pitchFamily="18" charset="0"/>
                <a:cs typeface="Times New Roman" panose="02020603050405020304" pitchFamily="18" charset="0"/>
              </a:rPr>
              <a:t>B.Tech</a:t>
            </a:r>
            <a:r>
              <a:rPr sz="1350" b="1" spc="-4" dirty="0">
                <a:latin typeface="Times New Roman" panose="02020603050405020304" pitchFamily="18" charset="0"/>
                <a:cs typeface="Times New Roman" panose="02020603050405020304" pitchFamily="18" charset="0"/>
              </a:rPr>
              <a:t> </a:t>
            </a:r>
            <a:r>
              <a:rPr sz="1350" b="1" dirty="0">
                <a:latin typeface="Times New Roman" panose="02020603050405020304" pitchFamily="18" charset="0"/>
                <a:cs typeface="Times New Roman" panose="02020603050405020304" pitchFamily="18" charset="0"/>
              </a:rPr>
              <a:t>and</a:t>
            </a:r>
            <a:r>
              <a:rPr sz="1350" b="1" spc="-19" dirty="0">
                <a:latin typeface="Times New Roman" panose="02020603050405020304" pitchFamily="18" charset="0"/>
                <a:cs typeface="Times New Roman" panose="02020603050405020304" pitchFamily="18" charset="0"/>
              </a:rPr>
              <a:t> </a:t>
            </a:r>
            <a:r>
              <a:rPr lang="en-US" sz="1350" b="1" spc="-45" dirty="0" err="1">
                <a:latin typeface="Times New Roman" panose="02020603050405020304" pitchFamily="18" charset="0"/>
                <a:cs typeface="Times New Roman" panose="02020603050405020304" pitchFamily="18" charset="0"/>
              </a:rPr>
              <a:t>M.Tech</a:t>
            </a:r>
            <a:r>
              <a:rPr sz="1350" b="1" spc="-45" dirty="0">
                <a:latin typeface="Times New Roman" panose="02020603050405020304" pitchFamily="18" charset="0"/>
                <a:cs typeface="Times New Roman" panose="02020603050405020304" pitchFamily="18" charset="0"/>
              </a:rPr>
              <a:t> </a:t>
            </a:r>
            <a:r>
              <a:rPr sz="1350" b="1" spc="-41" dirty="0">
                <a:latin typeface="Times New Roman" panose="02020603050405020304" pitchFamily="18" charset="0"/>
                <a:cs typeface="Times New Roman" panose="02020603050405020304" pitchFamily="18" charset="0"/>
              </a:rPr>
              <a:t> </a:t>
            </a:r>
            <a:r>
              <a:rPr sz="1350" b="1" spc="-8" dirty="0">
                <a:latin typeface="Times New Roman" panose="02020603050405020304" pitchFamily="18" charset="0"/>
                <a:cs typeface="Times New Roman" panose="02020603050405020304" pitchFamily="18" charset="0"/>
              </a:rPr>
              <a:t>Mathematics</a:t>
            </a:r>
            <a:r>
              <a:rPr sz="1350" b="1" spc="-11" dirty="0">
                <a:latin typeface="Times New Roman" panose="02020603050405020304" pitchFamily="18" charset="0"/>
                <a:cs typeface="Times New Roman" panose="02020603050405020304" pitchFamily="18" charset="0"/>
              </a:rPr>
              <a:t> </a:t>
            </a:r>
            <a:r>
              <a:rPr sz="1350" b="1" dirty="0">
                <a:latin typeface="Times New Roman" panose="02020603050405020304" pitchFamily="18" charset="0"/>
                <a:cs typeface="Times New Roman" panose="02020603050405020304" pitchFamily="18" charset="0"/>
              </a:rPr>
              <a:t>and</a:t>
            </a:r>
            <a:r>
              <a:rPr sz="1350" b="1" spc="-26" dirty="0">
                <a:latin typeface="Times New Roman" panose="02020603050405020304" pitchFamily="18" charset="0"/>
                <a:cs typeface="Times New Roman" panose="02020603050405020304" pitchFamily="18" charset="0"/>
              </a:rPr>
              <a:t> </a:t>
            </a:r>
            <a:r>
              <a:rPr sz="1350" b="1" spc="-8" dirty="0">
                <a:latin typeface="Times New Roman" panose="02020603050405020304" pitchFamily="18" charset="0"/>
                <a:cs typeface="Times New Roman" panose="02020603050405020304" pitchFamily="18" charset="0"/>
              </a:rPr>
              <a:t>Data</a:t>
            </a:r>
            <a:r>
              <a:rPr sz="1350" b="1" spc="-23" dirty="0">
                <a:latin typeface="Times New Roman" panose="02020603050405020304" pitchFamily="18" charset="0"/>
                <a:cs typeface="Times New Roman" panose="02020603050405020304" pitchFamily="18" charset="0"/>
              </a:rPr>
              <a:t> </a:t>
            </a:r>
            <a:r>
              <a:rPr sz="1350" b="1" spc="-8" dirty="0">
                <a:latin typeface="Times New Roman" panose="02020603050405020304" pitchFamily="18" charset="0"/>
                <a:cs typeface="Times New Roman" panose="02020603050405020304" pitchFamily="18" charset="0"/>
              </a:rPr>
              <a:t>Science</a:t>
            </a:r>
            <a:endParaRPr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36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632597" y="585079"/>
            <a:ext cx="802971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Evaluation Metrics for Performance</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46" name="PlaceHolder 2"/>
          <p:cNvSpPr>
            <a:spLocks noGrp="1"/>
          </p:cNvSpPr>
          <p:nvPr>
            <p:ph type="subTitle"/>
          </p:nvPr>
        </p:nvSpPr>
        <p:spPr>
          <a:xfrm>
            <a:off x="624437" y="1562040"/>
            <a:ext cx="317196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Times New Roman" panose="02020603050405020304" pitchFamily="18" charset="0"/>
                <a:ea typeface="Raleway Medium"/>
                <a:cs typeface="Times New Roman" panose="02020603050405020304" pitchFamily="18" charset="0"/>
              </a:rPr>
              <a:t>The model's performance was rigorously evaluated using Root Mean Square Error (RMSE), Mean Absolute Error (MAE), and R² Score, enabling precise assessment of the model's predictive accuracy</a:t>
            </a:r>
            <a:r>
              <a:rPr lang="en" sz="1200" b="0" strike="noStrike" spc="-1" dirty="0">
                <a:solidFill>
                  <a:schemeClr val="dk1"/>
                </a:solidFill>
                <a:latin typeface="Times New Roman" panose="02020603050405020304" pitchFamily="18" charset="0"/>
                <a:ea typeface="Raleway Medium"/>
                <a:cs typeface="Times New Roman" panose="02020603050405020304" pitchFamily="18" charset="0"/>
              </a:rPr>
              <a:t>.</a:t>
            </a:r>
            <a:endParaRPr lang="en-US" sz="12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3773BE8-F4D6-4F95-DFB7-067742A58BEA}"/>
              </a:ext>
            </a:extLst>
          </p:cNvPr>
          <p:cNvPicPr>
            <a:picLocks noChangeAspect="1"/>
          </p:cNvPicPr>
          <p:nvPr/>
        </p:nvPicPr>
        <p:blipFill>
          <a:blip r:embed="rId2"/>
          <a:stretch>
            <a:fillRect/>
          </a:stretch>
        </p:blipFill>
        <p:spPr>
          <a:xfrm>
            <a:off x="3771902" y="1454079"/>
            <a:ext cx="5233306" cy="35571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B83CD-4ABB-7C16-6B31-6EE6B66AE039}"/>
            </a:ext>
          </a:extLst>
        </p:cNvPr>
        <p:cNvGrpSpPr/>
        <p:nvPr/>
      </p:nvGrpSpPr>
      <p:grpSpPr>
        <a:xfrm>
          <a:off x="0" y="0"/>
          <a:ext cx="0" cy="0"/>
          <a:chOff x="0" y="0"/>
          <a:chExt cx="0" cy="0"/>
        </a:xfrm>
      </p:grpSpPr>
      <p:sp>
        <p:nvSpPr>
          <p:cNvPr id="245" name="PlaceHolder 1">
            <a:extLst>
              <a:ext uri="{FF2B5EF4-FFF2-40B4-BE49-F238E27FC236}">
                <a16:creationId xmlns:a16="http://schemas.microsoft.com/office/drawing/2014/main" id="{94B33B9E-5A73-7289-4B48-962D04DE0933}"/>
              </a:ext>
            </a:extLst>
          </p:cNvPr>
          <p:cNvSpPr>
            <a:spLocks noGrp="1"/>
          </p:cNvSpPr>
          <p:nvPr>
            <p:ph type="title"/>
          </p:nvPr>
        </p:nvSpPr>
        <p:spPr>
          <a:xfrm>
            <a:off x="632597" y="585079"/>
            <a:ext cx="802971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Evaluation Metrics for Performance</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FCD079-8D0E-AA7D-802A-0F85F59F80A7}"/>
              </a:ext>
            </a:extLst>
          </p:cNvPr>
          <p:cNvPicPr>
            <a:picLocks noChangeAspect="1"/>
          </p:cNvPicPr>
          <p:nvPr/>
        </p:nvPicPr>
        <p:blipFill>
          <a:blip r:embed="rId2"/>
          <a:stretch>
            <a:fillRect/>
          </a:stretch>
        </p:blipFill>
        <p:spPr>
          <a:xfrm>
            <a:off x="220436" y="1475911"/>
            <a:ext cx="4481322" cy="3082509"/>
          </a:xfrm>
          <a:prstGeom prst="rect">
            <a:avLst/>
          </a:prstGeom>
        </p:spPr>
      </p:pic>
      <p:pic>
        <p:nvPicPr>
          <p:cNvPr id="6" name="Picture 5">
            <a:extLst>
              <a:ext uri="{FF2B5EF4-FFF2-40B4-BE49-F238E27FC236}">
                <a16:creationId xmlns:a16="http://schemas.microsoft.com/office/drawing/2014/main" id="{40CA4998-2ED3-6A6D-92EC-E123724BF647}"/>
              </a:ext>
            </a:extLst>
          </p:cNvPr>
          <p:cNvPicPr>
            <a:picLocks noChangeAspect="1"/>
          </p:cNvPicPr>
          <p:nvPr/>
        </p:nvPicPr>
        <p:blipFill>
          <a:blip r:embed="rId3"/>
          <a:stretch>
            <a:fillRect/>
          </a:stretch>
        </p:blipFill>
        <p:spPr>
          <a:xfrm>
            <a:off x="4827299" y="1475911"/>
            <a:ext cx="4303978" cy="2932803"/>
          </a:xfrm>
          <a:prstGeom prst="rect">
            <a:avLst/>
          </a:prstGeom>
        </p:spPr>
      </p:pic>
    </p:spTree>
    <p:extLst>
      <p:ext uri="{BB962C8B-B14F-4D97-AF65-F5344CB8AC3E}">
        <p14:creationId xmlns:p14="http://schemas.microsoft.com/office/powerpoint/2010/main" val="354794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352632"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dirty="0">
                <a:solidFill>
                  <a:schemeClr val="dk1"/>
                </a:solidFill>
                <a:latin typeface="Times New Roman" panose="02020603050405020304" pitchFamily="18" charset="0"/>
                <a:ea typeface="Raleway ExtraBold"/>
                <a:cs typeface="Times New Roman" panose="02020603050405020304" pitchFamily="18" charset="0"/>
              </a:rPr>
              <a:t>Optimization Techniques</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50" name="PlaceHolder 2"/>
          <p:cNvSpPr>
            <a:spLocks noGrp="1"/>
          </p:cNvSpPr>
          <p:nvPr>
            <p:ph type="title"/>
          </p:nvPr>
        </p:nvSpPr>
        <p:spPr>
          <a:xfrm>
            <a:off x="1482794"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03</a:t>
            </a:r>
            <a:endParaRPr lang="fr-FR" sz="5000" b="0" strike="noStrike" spc="-1">
              <a:solidFill>
                <a:schemeClr val="dk1"/>
              </a:solidFill>
              <a:latin typeface="Arial"/>
            </a:endParaRPr>
          </a:p>
        </p:txBody>
      </p:sp>
      <p:sp>
        <p:nvSpPr>
          <p:cNvPr id="252" name="Google Shape;344;p39"/>
          <p:cNvSpPr/>
          <p:nvPr/>
        </p:nvSpPr>
        <p:spPr>
          <a:xfrm>
            <a:off x="1779125"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3" name="TextBox 2">
            <a:extLst>
              <a:ext uri="{FF2B5EF4-FFF2-40B4-BE49-F238E27FC236}">
                <a16:creationId xmlns:a16="http://schemas.microsoft.com/office/drawing/2014/main" id="{87072795-BAD0-F16B-F394-3BBAFB4407CE}"/>
              </a:ext>
            </a:extLst>
          </p:cNvPr>
          <p:cNvSpPr txBox="1"/>
          <p:nvPr/>
        </p:nvSpPr>
        <p:spPr>
          <a:xfrm>
            <a:off x="4411134" y="163629"/>
            <a:ext cx="4732866"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Calculation of Expected Return and Volatility for Individual Funds</a:t>
            </a:r>
          </a:p>
        </p:txBody>
      </p:sp>
      <p:pic>
        <p:nvPicPr>
          <p:cNvPr id="8" name="Picture 7">
            <a:extLst>
              <a:ext uri="{FF2B5EF4-FFF2-40B4-BE49-F238E27FC236}">
                <a16:creationId xmlns:a16="http://schemas.microsoft.com/office/drawing/2014/main" id="{F2295940-F8C4-FDA4-9CED-E2F9FC823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423" y="525437"/>
            <a:ext cx="3416800" cy="4797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14240" y="57047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Mean-Variance Optimization Steps</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57" name="PlaceHolder 2"/>
          <p:cNvSpPr>
            <a:spLocks noGrp="1"/>
          </p:cNvSpPr>
          <p:nvPr>
            <p:ph type="subTitle"/>
          </p:nvPr>
        </p:nvSpPr>
        <p:spPr>
          <a:xfrm>
            <a:off x="714240" y="1369534"/>
            <a:ext cx="6953040" cy="1202216"/>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Times New Roman" panose="02020603050405020304" pitchFamily="18" charset="0"/>
                <a:ea typeface="Raleway Medium"/>
                <a:cs typeface="Times New Roman" panose="02020603050405020304" pitchFamily="18" charset="0"/>
              </a:rPr>
              <a:t>Mean-Variance Optimization (MVO) employs a mathematical framework for constructing an investment portfolio. The objective is to minimize portfolio variance for a given level of expected return. Steps include calculating expected returns, variances, and covariances of assets, and setting constraints to eliminate short-selling and ensure weights sum to one</a:t>
            </a:r>
            <a:r>
              <a:rPr lang="en" sz="1400" b="0" strike="noStrike" spc="-1" dirty="0">
                <a:solidFill>
                  <a:schemeClr val="dk1"/>
                </a:solidFill>
                <a:latin typeface="Raleway Medium"/>
                <a:ea typeface="Raleway Medium"/>
              </a:rPr>
              <a:t>.</a:t>
            </a:r>
            <a:endParaRPr lang="en-US" sz="1400" b="0" strike="noStrike" spc="-1" dirty="0">
              <a:solidFill>
                <a:srgbClr val="000000"/>
              </a:solidFill>
              <a:latin typeface="OpenSymbol"/>
            </a:endParaRPr>
          </a:p>
        </p:txBody>
      </p:sp>
      <p:sp>
        <p:nvSpPr>
          <p:cNvPr id="3" name="TextBox 2">
            <a:extLst>
              <a:ext uri="{FF2B5EF4-FFF2-40B4-BE49-F238E27FC236}">
                <a16:creationId xmlns:a16="http://schemas.microsoft.com/office/drawing/2014/main" id="{E7E8A97B-53E1-C93B-70AF-36866547C634}"/>
              </a:ext>
            </a:extLst>
          </p:cNvPr>
          <p:cNvSpPr txBox="1"/>
          <p:nvPr/>
        </p:nvSpPr>
        <p:spPr>
          <a:xfrm>
            <a:off x="1044341" y="2618774"/>
            <a:ext cx="4572000"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Goal:</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Maximize return</a:t>
            </a:r>
            <a:r>
              <a:rPr lang="en-US" sz="1400" dirty="0">
                <a:latin typeface="Times New Roman" panose="02020603050405020304" pitchFamily="18" charset="0"/>
                <a:cs typeface="Times New Roman" panose="02020603050405020304" pitchFamily="18" charset="0"/>
              </a:rPr>
              <a:t> for a given level of </a:t>
            </a:r>
            <a:r>
              <a:rPr lang="en-US" sz="1400" b="1" dirty="0">
                <a:latin typeface="Times New Roman" panose="02020603050405020304" pitchFamily="18" charset="0"/>
                <a:cs typeface="Times New Roman" panose="02020603050405020304" pitchFamily="18" charset="0"/>
              </a:rPr>
              <a:t>risk</a:t>
            </a:r>
            <a:r>
              <a:rPr lang="en-US" sz="1400" dirty="0">
                <a:latin typeface="Times New Roman" panose="02020603050405020304" pitchFamily="18" charset="0"/>
                <a:cs typeface="Times New Roman" panose="02020603050405020304" pitchFamily="18" charset="0"/>
              </a:rPr>
              <a:t>, or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Minimize risk</a:t>
            </a:r>
            <a:r>
              <a:rPr lang="en-US" sz="1400" dirty="0">
                <a:latin typeface="Times New Roman" panose="02020603050405020304" pitchFamily="18" charset="0"/>
                <a:cs typeface="Times New Roman" panose="02020603050405020304" pitchFamily="18" charset="0"/>
              </a:rPr>
              <a:t> for a given level of </a:t>
            </a:r>
            <a:r>
              <a:rPr lang="en-US" sz="1400" b="1" dirty="0">
                <a:latin typeface="Times New Roman" panose="02020603050405020304" pitchFamily="18" charset="0"/>
                <a:cs typeface="Times New Roman" panose="02020603050405020304" pitchFamily="18" charset="0"/>
              </a:rPr>
              <a:t>return</a:t>
            </a:r>
            <a:r>
              <a:rPr lang="en-US" sz="1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4C668-9B8E-370E-8FCF-971A3B03E671}"/>
              </a:ext>
            </a:extLst>
          </p:cNvPr>
          <p:cNvPicPr>
            <a:picLocks noChangeAspect="1"/>
          </p:cNvPicPr>
          <p:nvPr/>
        </p:nvPicPr>
        <p:blipFill>
          <a:blip r:embed="rId2"/>
          <a:stretch>
            <a:fillRect/>
          </a:stretch>
        </p:blipFill>
        <p:spPr>
          <a:xfrm>
            <a:off x="3566988" y="823360"/>
            <a:ext cx="5650491" cy="4003280"/>
          </a:xfrm>
          <a:prstGeom prst="rect">
            <a:avLst/>
          </a:prstGeom>
        </p:spPr>
      </p:pic>
      <p:pic>
        <p:nvPicPr>
          <p:cNvPr id="5" name="Picture 4">
            <a:extLst>
              <a:ext uri="{FF2B5EF4-FFF2-40B4-BE49-F238E27FC236}">
                <a16:creationId xmlns:a16="http://schemas.microsoft.com/office/drawing/2014/main" id="{6AAD897C-2E15-45CF-808B-A9CC884134B0}"/>
              </a:ext>
            </a:extLst>
          </p:cNvPr>
          <p:cNvPicPr>
            <a:picLocks noChangeAspect="1"/>
          </p:cNvPicPr>
          <p:nvPr/>
        </p:nvPicPr>
        <p:blipFill>
          <a:blip r:embed="rId3"/>
          <a:stretch>
            <a:fillRect/>
          </a:stretch>
        </p:blipFill>
        <p:spPr>
          <a:xfrm>
            <a:off x="0" y="1789310"/>
            <a:ext cx="3894364" cy="2349982"/>
          </a:xfrm>
          <a:prstGeom prst="rect">
            <a:avLst/>
          </a:prstGeom>
        </p:spPr>
      </p:pic>
      <p:sp>
        <p:nvSpPr>
          <p:cNvPr id="7" name="TextBox 6">
            <a:extLst>
              <a:ext uri="{FF2B5EF4-FFF2-40B4-BE49-F238E27FC236}">
                <a16:creationId xmlns:a16="http://schemas.microsoft.com/office/drawing/2014/main" id="{D9045B34-F8CE-DCEE-ED98-49C577C620DB}"/>
              </a:ext>
            </a:extLst>
          </p:cNvPr>
          <p:cNvSpPr txBox="1"/>
          <p:nvPr/>
        </p:nvSpPr>
        <p:spPr>
          <a:xfrm>
            <a:off x="222478" y="616252"/>
            <a:ext cx="4608738" cy="421719"/>
          </a:xfrm>
          <a:prstGeom prst="rect">
            <a:avLst/>
          </a:prstGeom>
          <a:noFill/>
        </p:spPr>
        <p:txBody>
          <a:bodyPr wrap="square">
            <a:spAutoFit/>
          </a:bodyPr>
          <a:lstStyle/>
          <a:p>
            <a:pPr marL="0" indent="0" algn="l">
              <a:lnSpc>
                <a:spcPts val="2750"/>
              </a:lnSpc>
              <a:buNone/>
            </a:pPr>
            <a:r>
              <a:rPr lang="en-US" sz="2000" dirty="0">
                <a:solidFill>
                  <a:srgbClr val="464646"/>
                </a:solidFill>
                <a:latin typeface="Times New Roman" panose="02020603050405020304" pitchFamily="18" charset="0"/>
                <a:ea typeface="DM Sans Semi Bold" pitchFamily="34" charset="-122"/>
                <a:cs typeface="Times New Roman" panose="02020603050405020304" pitchFamily="18" charset="0"/>
              </a:rPr>
              <a:t>Top Funds</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260DC58-5EA5-6964-BBA0-63BABE0AA7CE}"/>
              </a:ext>
            </a:extLst>
          </p:cNvPr>
          <p:cNvSpPr txBox="1"/>
          <p:nvPr/>
        </p:nvSpPr>
        <p:spPr>
          <a:xfrm>
            <a:off x="108177" y="1101963"/>
            <a:ext cx="3639230" cy="307777"/>
          </a:xfrm>
          <a:prstGeom prst="rect">
            <a:avLst/>
          </a:prstGeom>
          <a:noFill/>
        </p:spPr>
        <p:txBody>
          <a:bodyPr wrap="square">
            <a:spAutoFit/>
          </a:bodyPr>
          <a:lstStyle/>
          <a:p>
            <a:pPr marL="0" indent="0" algn="l">
              <a:buNone/>
            </a:pPr>
            <a:r>
              <a:rPr lang="en-US" sz="1400" dirty="0">
                <a:solidFill>
                  <a:srgbClr val="464646"/>
                </a:solidFill>
                <a:latin typeface="Times New Roman" panose="02020603050405020304" pitchFamily="18" charset="0"/>
                <a:ea typeface="Inter Medium" pitchFamily="34" charset="-122"/>
                <a:cs typeface="Times New Roman" panose="02020603050405020304" pitchFamily="18" charset="0"/>
              </a:rPr>
              <a:t>selected the 4 best-performing mutual funds.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366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Bayesian Optimization Benefits</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59" name="PlaceHolder 2"/>
          <p:cNvSpPr>
            <a:spLocks noGrp="1"/>
          </p:cNvSpPr>
          <p:nvPr>
            <p:ph type="subTitle"/>
          </p:nvPr>
        </p:nvSpPr>
        <p:spPr>
          <a:xfrm>
            <a:off x="714240" y="1562040"/>
            <a:ext cx="6953040" cy="854589"/>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Times New Roman" panose="02020603050405020304" pitchFamily="18" charset="0"/>
                <a:ea typeface="Raleway Medium"/>
                <a:cs typeface="Times New Roman" panose="02020603050405020304" pitchFamily="18" charset="0"/>
              </a:rPr>
              <a:t>Bayesian Optimization is utilized for efficiently locating the optimal portfolio weights. It operates on the principles of sophisticated searching methods and shows superior convergence rates compared to manual or grid search techniques, allowing for better fund weight allocation with limited computational resources</a:t>
            </a:r>
            <a:r>
              <a:rPr lang="en" sz="1200" b="0" strike="noStrike" spc="-1" dirty="0">
                <a:solidFill>
                  <a:schemeClr val="dk1"/>
                </a:solidFill>
                <a:latin typeface="Raleway Medium"/>
                <a:ea typeface="Raleway Medium"/>
              </a:rPr>
              <a:t>.</a:t>
            </a:r>
            <a:endParaRPr lang="en-US" sz="1200" b="0" strike="noStrike" spc="-1" dirty="0">
              <a:solidFill>
                <a:srgbClr val="000000"/>
              </a:solidFill>
              <a:latin typeface="OpenSymbol"/>
            </a:endParaRPr>
          </a:p>
        </p:txBody>
      </p:sp>
      <p:pic>
        <p:nvPicPr>
          <p:cNvPr id="3" name="Picture 2">
            <a:extLst>
              <a:ext uri="{FF2B5EF4-FFF2-40B4-BE49-F238E27FC236}">
                <a16:creationId xmlns:a16="http://schemas.microsoft.com/office/drawing/2014/main" id="{1965C5F4-E715-5696-C63B-8D3C62AFCE20}"/>
              </a:ext>
            </a:extLst>
          </p:cNvPr>
          <p:cNvPicPr>
            <a:picLocks noChangeAspect="1"/>
          </p:cNvPicPr>
          <p:nvPr/>
        </p:nvPicPr>
        <p:blipFill>
          <a:blip r:embed="rId2"/>
          <a:stretch>
            <a:fillRect/>
          </a:stretch>
        </p:blipFill>
        <p:spPr>
          <a:xfrm>
            <a:off x="1010925" y="2559909"/>
            <a:ext cx="6191338" cy="14859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240" y="593244"/>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Comparison with Hybrid Models</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48" name="PlaceHolder 2"/>
          <p:cNvSpPr>
            <a:spLocks noGrp="1"/>
          </p:cNvSpPr>
          <p:nvPr>
            <p:ph type="subTitle"/>
          </p:nvPr>
        </p:nvSpPr>
        <p:spPr>
          <a:xfrm>
            <a:off x="714240" y="13579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Times New Roman" panose="02020603050405020304" pitchFamily="18" charset="0"/>
                <a:ea typeface="Raleway Medium"/>
                <a:cs typeface="Times New Roman" panose="02020603050405020304" pitchFamily="18" charset="0"/>
              </a:rPr>
              <a:t>We conducted a comparative analysis between the LSTM model and a CNN-LSTM hybrid model, ultimately finding that the pure LSTM model provided superior accuracy and effectively captured sequential patterns.</a:t>
            </a:r>
          </a:p>
          <a:p>
            <a:pPr>
              <a:buNone/>
            </a:pPr>
            <a:r>
              <a:rPr lang="en-US" sz="1200" b="1" dirty="0"/>
              <a:t>✅ </a:t>
            </a:r>
            <a:r>
              <a:rPr lang="en-US" sz="1200" b="1" dirty="0">
                <a:latin typeface="Times New Roman" panose="02020603050405020304" pitchFamily="18" charset="0"/>
                <a:cs typeface="Times New Roman" panose="02020603050405020304" pitchFamily="18" charset="0"/>
              </a:rPr>
              <a:t>Observation:</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Layered LSTM</a:t>
            </a:r>
            <a:r>
              <a:rPr lang="en-US" sz="1200" dirty="0">
                <a:latin typeface="Times New Roman" panose="02020603050405020304" pitchFamily="18" charset="0"/>
                <a:cs typeface="Times New Roman" panose="02020603050405020304" pitchFamily="18" charset="0"/>
              </a:rPr>
              <a:t> (stacked LSTM layers) </a:t>
            </a:r>
            <a:r>
              <a:rPr lang="en-US" sz="1200" b="1" dirty="0">
                <a:latin typeface="Times New Roman" panose="02020603050405020304" pitchFamily="18" charset="0"/>
                <a:cs typeface="Times New Roman" panose="02020603050405020304" pitchFamily="18" charset="0"/>
              </a:rPr>
              <a:t>outperformed</a:t>
            </a:r>
            <a:r>
              <a:rPr lang="en-US" sz="1200" dirty="0">
                <a:latin typeface="Times New Roman" panose="02020603050405020304" pitchFamily="18" charset="0"/>
                <a:cs typeface="Times New Roman" panose="02020603050405020304" pitchFamily="18" charset="0"/>
              </a:rPr>
              <a:t> hybrid CNN-LSTM models on mutual fund datasets.</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simpler sequential structure</a:t>
            </a:r>
            <a:r>
              <a:rPr lang="en-US" sz="1200" dirty="0">
                <a:latin typeface="Times New Roman" panose="02020603050405020304" pitchFamily="18" charset="0"/>
                <a:cs typeface="Times New Roman" panose="02020603050405020304" pitchFamily="18" charset="0"/>
              </a:rPr>
              <a:t> of Layered LSTM better captured the smooth trends of NAV movements.</a:t>
            </a:r>
          </a:p>
          <a:p>
            <a:pPr indent="0">
              <a:lnSpc>
                <a:spcPct val="100000"/>
              </a:lnSpc>
              <a:buNone/>
              <a:tabLst>
                <a:tab pos="0" algn="l"/>
              </a:tabLst>
            </a:pPr>
            <a:endParaRPr lang="en-US" sz="1200" b="0" strike="noStrike" spc="-1" dirty="0">
              <a:solidFill>
                <a:srgbClr val="000000"/>
              </a:solidFill>
              <a:latin typeface="OpenSymbol"/>
            </a:endParaRPr>
          </a:p>
        </p:txBody>
      </p:sp>
      <p:graphicFrame>
        <p:nvGraphicFramePr>
          <p:cNvPr id="2" name="Table 1">
            <a:extLst>
              <a:ext uri="{FF2B5EF4-FFF2-40B4-BE49-F238E27FC236}">
                <a16:creationId xmlns:a16="http://schemas.microsoft.com/office/drawing/2014/main" id="{9540875C-9822-C86D-8AD6-541AAC61C8A5}"/>
              </a:ext>
            </a:extLst>
          </p:cNvPr>
          <p:cNvGraphicFramePr>
            <a:graphicFrameLocks noGrp="1"/>
          </p:cNvGraphicFramePr>
          <p:nvPr>
            <p:extLst>
              <p:ext uri="{D42A27DB-BD31-4B8C-83A1-F6EECF244321}">
                <p14:modId xmlns:p14="http://schemas.microsoft.com/office/powerpoint/2010/main" val="2056230717"/>
              </p:ext>
            </p:extLst>
          </p:nvPr>
        </p:nvGraphicFramePr>
        <p:xfrm>
          <a:off x="714240" y="3653994"/>
          <a:ext cx="7263536" cy="982631"/>
        </p:xfrm>
        <a:graphic>
          <a:graphicData uri="http://schemas.openxmlformats.org/drawingml/2006/table">
            <a:tbl>
              <a:tblPr/>
              <a:tblGrid>
                <a:gridCol w="1815884">
                  <a:extLst>
                    <a:ext uri="{9D8B030D-6E8A-4147-A177-3AD203B41FA5}">
                      <a16:colId xmlns:a16="http://schemas.microsoft.com/office/drawing/2014/main" val="298690362"/>
                    </a:ext>
                  </a:extLst>
                </a:gridCol>
                <a:gridCol w="1815884">
                  <a:extLst>
                    <a:ext uri="{9D8B030D-6E8A-4147-A177-3AD203B41FA5}">
                      <a16:colId xmlns:a16="http://schemas.microsoft.com/office/drawing/2014/main" val="1398423668"/>
                    </a:ext>
                  </a:extLst>
                </a:gridCol>
                <a:gridCol w="1815884">
                  <a:extLst>
                    <a:ext uri="{9D8B030D-6E8A-4147-A177-3AD203B41FA5}">
                      <a16:colId xmlns:a16="http://schemas.microsoft.com/office/drawing/2014/main" val="1734578723"/>
                    </a:ext>
                  </a:extLst>
                </a:gridCol>
                <a:gridCol w="1815884">
                  <a:extLst>
                    <a:ext uri="{9D8B030D-6E8A-4147-A177-3AD203B41FA5}">
                      <a16:colId xmlns:a16="http://schemas.microsoft.com/office/drawing/2014/main" val="3432458855"/>
                    </a:ext>
                  </a:extLst>
                </a:gridCol>
              </a:tblGrid>
              <a:tr h="433991">
                <a:tc>
                  <a:txBody>
                    <a:bodyPr/>
                    <a:lstStyle/>
                    <a:p>
                      <a:r>
                        <a:rPr lang="en-US" sz="1200" dirty="0">
                          <a:latin typeface="Times New Roman" panose="02020603050405020304" pitchFamily="18" charset="0"/>
                          <a:cs typeface="Times New Roman" panose="02020603050405020304" pitchFamily="18" charset="0"/>
                        </a:rPr>
                        <a:t>Model</a:t>
                      </a:r>
                    </a:p>
                  </a:txBody>
                  <a:tcPr anchor="ctr">
                    <a:lnL>
                      <a:noFill/>
                    </a:lnL>
                    <a:lnR>
                      <a:noFill/>
                    </a:lnR>
                    <a:lnT>
                      <a:noFill/>
                    </a:lnT>
                    <a:lnB>
                      <a:noFill/>
                    </a:lnB>
                    <a:noFill/>
                  </a:tcPr>
                </a:tc>
                <a:tc>
                  <a:txBody>
                    <a:bodyPr/>
                    <a:lstStyle/>
                    <a:p>
                      <a:r>
                        <a:rPr lang="en-US" sz="1200" dirty="0">
                          <a:latin typeface="Times New Roman" panose="02020603050405020304" pitchFamily="18" charset="0"/>
                          <a:cs typeface="Times New Roman" panose="02020603050405020304" pitchFamily="18" charset="0"/>
                        </a:rPr>
                        <a:t>RMSE ↓ (Lower Better)</a:t>
                      </a:r>
                    </a:p>
                  </a:txBody>
                  <a:tcPr anchor="ctr">
                    <a:lnL>
                      <a:noFill/>
                    </a:lnL>
                    <a:lnR>
                      <a:noFill/>
                    </a:lnR>
                    <a:lnT>
                      <a:noFill/>
                    </a:lnT>
                    <a:lnB>
                      <a:noFill/>
                    </a:lnB>
                    <a:noFill/>
                  </a:tcPr>
                </a:tc>
                <a:tc>
                  <a:txBody>
                    <a:bodyPr/>
                    <a:lstStyle/>
                    <a:p>
                      <a:r>
                        <a:rPr lang="en-US" sz="1200">
                          <a:latin typeface="Times New Roman" panose="02020603050405020304" pitchFamily="18" charset="0"/>
                          <a:cs typeface="Times New Roman" panose="02020603050405020304" pitchFamily="18" charset="0"/>
                        </a:rPr>
                        <a:t>MAE ↓ (Lower Better)</a:t>
                      </a:r>
                    </a:p>
                  </a:txBody>
                  <a:tcPr anchor="ctr">
                    <a:lnL>
                      <a:noFill/>
                    </a:lnL>
                    <a:lnR>
                      <a:noFill/>
                    </a:lnR>
                    <a:lnT>
                      <a:noFill/>
                    </a:lnT>
                    <a:lnB>
                      <a:noFill/>
                    </a:lnB>
                    <a:noFill/>
                  </a:tcPr>
                </a:tc>
                <a:tc>
                  <a:txBody>
                    <a:bodyPr/>
                    <a:lstStyle/>
                    <a:p>
                      <a:r>
                        <a:rPr lang="en-US" sz="1200">
                          <a:latin typeface="Times New Roman" panose="02020603050405020304" pitchFamily="18" charset="0"/>
                          <a:cs typeface="Times New Roman" panose="02020603050405020304" pitchFamily="18" charset="0"/>
                        </a:rPr>
                        <a:t>R² Score ↑ (Higher Better)</a:t>
                      </a:r>
                    </a:p>
                  </a:txBody>
                  <a:tcPr anchor="ctr">
                    <a:lnL>
                      <a:noFill/>
                    </a:lnL>
                    <a:lnR>
                      <a:noFill/>
                    </a:lnR>
                    <a:lnT>
                      <a:noFill/>
                    </a:lnT>
                    <a:lnB>
                      <a:noFill/>
                    </a:lnB>
                    <a:noFill/>
                  </a:tcPr>
                </a:tc>
                <a:extLst>
                  <a:ext uri="{0D108BD9-81ED-4DB2-BD59-A6C34878D82A}">
                    <a16:rowId xmlns:a16="http://schemas.microsoft.com/office/drawing/2014/main" val="726594538"/>
                  </a:ext>
                </a:extLst>
              </a:tr>
              <a:tr h="247995">
                <a:tc>
                  <a:txBody>
                    <a:bodyPr/>
                    <a:lstStyle/>
                    <a:p>
                      <a:r>
                        <a:rPr lang="en-US" sz="1200">
                          <a:latin typeface="Times New Roman" panose="02020603050405020304" pitchFamily="18" charset="0"/>
                          <a:cs typeface="Times New Roman" panose="02020603050405020304" pitchFamily="18" charset="0"/>
                        </a:rPr>
                        <a:t>Layered LSTM</a:t>
                      </a:r>
                    </a:p>
                  </a:txBody>
                  <a:tcPr anchor="ctr">
                    <a:lnL>
                      <a:noFill/>
                    </a:lnL>
                    <a:lnR>
                      <a:noFill/>
                    </a:lnR>
                    <a:lnT>
                      <a:noFill/>
                    </a:lnT>
                    <a:lnB>
                      <a:noFill/>
                    </a:lnB>
                    <a:noFill/>
                  </a:tcPr>
                </a:tc>
                <a:tc>
                  <a:txBody>
                    <a:bodyPr/>
                    <a:lstStyle/>
                    <a:p>
                      <a:r>
                        <a:rPr lang="en-US" sz="1200" b="1" dirty="0">
                          <a:latin typeface="Times New Roman" panose="02020603050405020304" pitchFamily="18" charset="0"/>
                          <a:cs typeface="Times New Roman" panose="02020603050405020304" pitchFamily="18" charset="0"/>
                        </a:rPr>
                        <a:t>0.018</a:t>
                      </a:r>
                      <a:endParaRPr lang="en-US"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1200" b="1" dirty="0">
                          <a:latin typeface="Times New Roman" panose="02020603050405020304" pitchFamily="18" charset="0"/>
                          <a:cs typeface="Times New Roman" panose="02020603050405020304" pitchFamily="18" charset="0"/>
                        </a:rPr>
                        <a:t>0.014</a:t>
                      </a:r>
                      <a:endParaRPr lang="en-US" sz="12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1200" b="1">
                          <a:latin typeface="Times New Roman" panose="02020603050405020304" pitchFamily="18" charset="0"/>
                          <a:cs typeface="Times New Roman" panose="02020603050405020304" pitchFamily="18" charset="0"/>
                        </a:rPr>
                        <a:t>0.92</a:t>
                      </a:r>
                      <a:endParaRPr lang="en-US" sz="12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279558335"/>
                  </a:ext>
                </a:extLst>
              </a:tr>
              <a:tr h="247995">
                <a:tc>
                  <a:txBody>
                    <a:bodyPr/>
                    <a:lstStyle/>
                    <a:p>
                      <a:r>
                        <a:rPr lang="en-US" sz="1200" dirty="0">
                          <a:latin typeface="Times New Roman" panose="02020603050405020304" pitchFamily="18" charset="0"/>
                          <a:cs typeface="Times New Roman" panose="02020603050405020304" pitchFamily="18" charset="0"/>
                        </a:rPr>
                        <a:t>CNN-LSTM</a:t>
                      </a:r>
                    </a:p>
                  </a:txBody>
                  <a:tcPr anchor="ctr">
                    <a:lnL>
                      <a:noFill/>
                    </a:lnL>
                    <a:lnR>
                      <a:noFill/>
                    </a:lnR>
                    <a:lnT>
                      <a:noFill/>
                    </a:lnT>
                    <a:lnB>
                      <a:noFill/>
                    </a:lnB>
                    <a:noFill/>
                  </a:tcPr>
                </a:tc>
                <a:tc>
                  <a:txBody>
                    <a:bodyPr/>
                    <a:lstStyle/>
                    <a:p>
                      <a:r>
                        <a:rPr lang="en-US" sz="1200">
                          <a:latin typeface="Times New Roman" panose="02020603050405020304" pitchFamily="18" charset="0"/>
                          <a:cs typeface="Times New Roman" panose="02020603050405020304" pitchFamily="18" charset="0"/>
                        </a:rPr>
                        <a:t>0.024</a:t>
                      </a:r>
                    </a:p>
                  </a:txBody>
                  <a:tcPr anchor="ctr">
                    <a:lnL>
                      <a:noFill/>
                    </a:lnL>
                    <a:lnR>
                      <a:noFill/>
                    </a:lnR>
                    <a:lnT>
                      <a:noFill/>
                    </a:lnT>
                    <a:lnB>
                      <a:noFill/>
                    </a:lnB>
                    <a:noFill/>
                  </a:tcPr>
                </a:tc>
                <a:tc>
                  <a:txBody>
                    <a:bodyPr/>
                    <a:lstStyle/>
                    <a:p>
                      <a:r>
                        <a:rPr lang="en-US" sz="1200" dirty="0">
                          <a:latin typeface="Times New Roman" panose="02020603050405020304" pitchFamily="18" charset="0"/>
                          <a:cs typeface="Times New Roman" panose="02020603050405020304" pitchFamily="18" charset="0"/>
                        </a:rPr>
                        <a:t>0.019</a:t>
                      </a:r>
                    </a:p>
                  </a:txBody>
                  <a:tcPr anchor="ctr">
                    <a:lnL>
                      <a:noFill/>
                    </a:lnL>
                    <a:lnR>
                      <a:noFill/>
                    </a:lnR>
                    <a:lnT>
                      <a:noFill/>
                    </a:lnT>
                    <a:lnB>
                      <a:noFill/>
                    </a:lnB>
                    <a:noFill/>
                  </a:tcPr>
                </a:tc>
                <a:tc>
                  <a:txBody>
                    <a:bodyPr/>
                    <a:lstStyle/>
                    <a:p>
                      <a:r>
                        <a:rPr lang="en-US" sz="1200" dirty="0">
                          <a:latin typeface="Times New Roman" panose="02020603050405020304" pitchFamily="18" charset="0"/>
                          <a:cs typeface="Times New Roman" panose="02020603050405020304" pitchFamily="18" charset="0"/>
                        </a:rPr>
                        <a:t>0.87</a:t>
                      </a:r>
                    </a:p>
                  </a:txBody>
                  <a:tcPr anchor="ctr">
                    <a:lnL>
                      <a:noFill/>
                    </a:lnL>
                    <a:lnR>
                      <a:noFill/>
                    </a:lnR>
                    <a:lnT>
                      <a:noFill/>
                    </a:lnT>
                    <a:lnB>
                      <a:noFill/>
                    </a:lnB>
                    <a:noFill/>
                  </a:tcPr>
                </a:tc>
                <a:extLst>
                  <a:ext uri="{0D108BD9-81ED-4DB2-BD59-A6C34878D82A}">
                    <a16:rowId xmlns:a16="http://schemas.microsoft.com/office/drawing/2014/main" val="3332541729"/>
                  </a:ext>
                </a:extLst>
              </a:tr>
            </a:tbl>
          </a:graphicData>
        </a:graphic>
      </p:graphicFrame>
      <p:sp>
        <p:nvSpPr>
          <p:cNvPr id="3" name="Rectangle 1">
            <a:extLst>
              <a:ext uri="{FF2B5EF4-FFF2-40B4-BE49-F238E27FC236}">
                <a16:creationId xmlns:a16="http://schemas.microsoft.com/office/drawing/2014/main" id="{77784009-5791-9A74-7DF1-C0A922E7AF48}"/>
              </a:ext>
            </a:extLst>
          </p:cNvPr>
          <p:cNvSpPr>
            <a:spLocks noChangeArrowheads="1"/>
          </p:cNvSpPr>
          <p:nvPr/>
        </p:nvSpPr>
        <p:spPr bwMode="auto">
          <a:xfrm>
            <a:off x="616268" y="3533797"/>
            <a:ext cx="807059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Comparison: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Inconsistencies in Financial Data</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78"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Times New Roman" panose="02020603050405020304" pitchFamily="18" charset="0"/>
                <a:ea typeface="Raleway Medium"/>
                <a:cs typeface="Times New Roman" panose="02020603050405020304" pitchFamily="18" charset="0"/>
              </a:rPr>
              <a:t>One major challenge was addressing inconsistencies and missing entries in the financial datasets. Rigorous preprocessing steps, including data validation and cleaning operations, were implemented to rectify these issues, ensuring the accuracy of the input data for model training.</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85"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86" name="PlaceHolder 1"/>
          <p:cNvSpPr>
            <a:spLocks noGrp="1"/>
          </p:cNvSpPr>
          <p:nvPr>
            <p:ph type="title"/>
          </p:nvPr>
        </p:nvSpPr>
        <p:spPr>
          <a:xfrm>
            <a:off x="4000680" y="1047600"/>
            <a:ext cx="4428720" cy="1418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Project Summary</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87" name="PlaceHolder 2"/>
          <p:cNvSpPr>
            <a:spLocks noGrp="1"/>
          </p:cNvSpPr>
          <p:nvPr>
            <p:ph type="subTitle"/>
          </p:nvPr>
        </p:nvSpPr>
        <p:spPr>
          <a:xfrm>
            <a:off x="4000680" y="2428920"/>
            <a:ext cx="4428720" cy="1418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Times New Roman" panose="02020603050405020304" pitchFamily="18" charset="0"/>
                <a:ea typeface="Raleway Medium"/>
                <a:cs typeface="Times New Roman" panose="02020603050405020304" pitchFamily="18" charset="0"/>
              </a:rPr>
              <a:t>This project successfully integrated advanced predictive modeling with optimization techniques to create a comprehensive framework for mutual fund NAV prediction and portfolio optimization. Future work may include incorporating an attention mechanism and developing an interactive dashboard for enhanced user engagement.</a:t>
            </a:r>
            <a:endParaRPr lang="en-US" sz="12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88" name="Google Shape;559;p51"/>
          <p:cNvPicPr/>
          <p:nvPr/>
        </p:nvPicPr>
        <p:blipFill>
          <a:blip r:embed="rId2"/>
          <a:srcRect l="26896" r="26896"/>
          <a:stretch/>
        </p:blipFill>
        <p:spPr>
          <a:xfrm>
            <a:off x="713160" y="554760"/>
            <a:ext cx="2800800" cy="40489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50AA7985-E1B5-F469-DE2B-47A4E1121CCB}"/>
              </a:ext>
            </a:extLst>
          </p:cNvPr>
          <p:cNvSpPr>
            <a:spLocks noChangeArrowheads="1"/>
          </p:cNvSpPr>
          <p:nvPr/>
        </p:nvSpPr>
        <p:spPr bwMode="auto">
          <a:xfrm>
            <a:off x="914400" y="1083285"/>
            <a:ext cx="7568293"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Papers: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"Predicting Healthcare Mutual Fund Performance Using Deep Learning and Linear Regression"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Financial Studies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Deep Learning Approach for Stock Price Prediction Using LSTM and CNN-LSTM Models"</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Springer Lecture Notes in Networks and Systems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"Mean-Variance Portfolio Optimization: An Overview"</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Markets and Portfolio Management Journal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C19077FD-F263-12DD-F4CE-A43ED8C30436}"/>
              </a:ext>
            </a:extLst>
          </p:cNvPr>
          <p:cNvSpPr>
            <a:spLocks noChangeArrowheads="1"/>
          </p:cNvSpPr>
          <p:nvPr/>
        </p:nvSpPr>
        <p:spPr bwMode="auto">
          <a:xfrm>
            <a:off x="914400" y="2622812"/>
            <a:ext cx="60212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Investing.com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Mutual Fund NAV Data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GeeksforGeeks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Concepts on LSTM, Encoder-Decoder Architectures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Towards Data Science (Medium)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Understanding Encoder-Decoder and Attention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5">
            <a:extLst>
              <a:ext uri="{FF2B5EF4-FFF2-40B4-BE49-F238E27FC236}">
                <a16:creationId xmlns:a16="http://schemas.microsoft.com/office/drawing/2014/main" id="{F9BDF312-D2DC-F2A6-7502-E11F57E110AB}"/>
              </a:ext>
            </a:extLst>
          </p:cNvPr>
          <p:cNvSpPr>
            <a:spLocks noChangeArrowheads="1"/>
          </p:cNvSpPr>
          <p:nvPr/>
        </p:nvSpPr>
        <p:spPr bwMode="auto">
          <a:xfrm>
            <a:off x="914400" y="3668019"/>
            <a:ext cx="44053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YouTube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CampusX</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Deep Learning Series (LSTM and Sequence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Codebasics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LSTM Stock Price Prediction Tutorials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5345D503-FF35-0864-08CC-CF3495D63B6A}"/>
              </a:ext>
            </a:extLst>
          </p:cNvPr>
          <p:cNvSpPr txBox="1"/>
          <p:nvPr/>
        </p:nvSpPr>
        <p:spPr>
          <a:xfrm>
            <a:off x="831086" y="367485"/>
            <a:ext cx="4572000" cy="461665"/>
          </a:xfrm>
          <a:prstGeom prst="rect">
            <a:avLst/>
          </a:prstGeom>
          <a:noFill/>
        </p:spPr>
        <p:txBody>
          <a:bodyPr wrap="square">
            <a:spAutoFit/>
          </a:bodyPr>
          <a:lstStyle/>
          <a:p>
            <a:r>
              <a:rPr lang="en-US" sz="2400" dirty="0"/>
              <a:t>References</a:t>
            </a:r>
          </a:p>
        </p:txBody>
      </p:sp>
    </p:spTree>
    <p:extLst>
      <p:ext uri="{BB962C8B-B14F-4D97-AF65-F5344CB8AC3E}">
        <p14:creationId xmlns:p14="http://schemas.microsoft.com/office/powerpoint/2010/main" val="368111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oogle Shape;292;p35"/>
          <p:cNvGrpSpPr/>
          <p:nvPr/>
        </p:nvGrpSpPr>
        <p:grpSpPr>
          <a:xfrm>
            <a:off x="9043560" y="2520"/>
            <a:ext cx="100800" cy="5138640"/>
            <a:chOff x="9043560" y="2520"/>
            <a:chExt cx="100800" cy="5138640"/>
          </a:xfrm>
        </p:grpSpPr>
        <p:grpSp>
          <p:nvGrpSpPr>
            <p:cNvPr id="209" name="Google Shape;293;p35"/>
            <p:cNvGrpSpPr/>
            <p:nvPr/>
          </p:nvGrpSpPr>
          <p:grpSpPr>
            <a:xfrm>
              <a:off x="9043560" y="2520"/>
              <a:ext cx="100800" cy="5138640"/>
              <a:chOff x="9043560" y="2520"/>
              <a:chExt cx="100800" cy="5138640"/>
            </a:xfrm>
          </p:grpSpPr>
          <p:sp>
            <p:nvSpPr>
              <p:cNvPr id="210" name="Google Shape;294;p35"/>
              <p:cNvSpPr/>
              <p:nvPr/>
            </p:nvSpPr>
            <p:spPr>
              <a:xfrm>
                <a:off x="9043560" y="346716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1" name="Google Shape;295;p35"/>
              <p:cNvSpPr/>
              <p:nvPr/>
            </p:nvSpPr>
            <p:spPr>
              <a:xfrm>
                <a:off x="9043560" y="428436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 name="Google Shape;296;p35"/>
              <p:cNvSpPr/>
              <p:nvPr/>
            </p:nvSpPr>
            <p:spPr>
              <a:xfrm>
                <a:off x="9043560" y="264996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3" name="Google Shape;297;p35"/>
              <p:cNvSpPr/>
              <p:nvPr/>
            </p:nvSpPr>
            <p:spPr>
              <a:xfrm rot="10800000" flipH="1">
                <a:off x="9044280" y="86004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4" name="Google Shape;298;p35"/>
              <p:cNvSpPr/>
              <p:nvPr/>
            </p:nvSpPr>
            <p:spPr>
              <a:xfrm rot="10800000" flipH="1">
                <a:off x="9044280" y="252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9;p35"/>
              <p:cNvSpPr/>
              <p:nvPr/>
            </p:nvSpPr>
            <p:spPr>
              <a:xfrm rot="10800000" flipH="1">
                <a:off x="9044280" y="167688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16" name="Google Shape;300;p35"/>
            <p:cNvSpPr/>
            <p:nvPr/>
          </p:nvSpPr>
          <p:spPr>
            <a:xfrm>
              <a:off x="9043560" y="2493720"/>
              <a:ext cx="1000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r>
                <a:rPr lang="en" sz="1800" b="0" strike="noStrike" spc="-1">
                  <a:solidFill>
                    <a:schemeClr val="dk1"/>
                  </a:solidFill>
                  <a:latin typeface="Open Sans"/>
                  <a:ea typeface="Open Sans"/>
                </a:rPr>
                <a:t> </a:t>
              </a:r>
              <a:endParaRPr lang="en-US" sz="1800" b="0" strike="noStrike" spc="-1">
                <a:solidFill>
                  <a:srgbClr val="000000"/>
                </a:solidFill>
                <a:latin typeface="OpenSymbol"/>
              </a:endParaRPr>
            </a:p>
          </p:txBody>
        </p:sp>
      </p:grpSp>
      <p:sp>
        <p:nvSpPr>
          <p:cNvPr id="219" name="Google Shape;303;p35"/>
          <p:cNvSpPr/>
          <p:nvPr/>
        </p:nvSpPr>
        <p:spPr>
          <a:xfrm>
            <a:off x="828720" y="483615"/>
            <a:ext cx="1447560" cy="471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3760" rIns="870823080" bIns="2376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6" name="TextBox 5">
            <a:extLst>
              <a:ext uri="{FF2B5EF4-FFF2-40B4-BE49-F238E27FC236}">
                <a16:creationId xmlns:a16="http://schemas.microsoft.com/office/drawing/2014/main" id="{81682391-C8E3-0C89-74F2-F8C8AAE266E8}"/>
              </a:ext>
            </a:extLst>
          </p:cNvPr>
          <p:cNvSpPr txBox="1"/>
          <p:nvPr/>
        </p:nvSpPr>
        <p:spPr>
          <a:xfrm>
            <a:off x="861051" y="1500663"/>
            <a:ext cx="418660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US" dirty="0">
                <a:latin typeface="Times New Roman" panose="02020603050405020304" pitchFamily="18" charset="0"/>
                <a:cs typeface="Times New Roman" panose="02020603050405020304" pitchFamily="18" charset="0"/>
              </a:rPr>
              <a:t>Objective and Tools</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US" dirty="0">
                <a:latin typeface="Times New Roman" panose="02020603050405020304" pitchFamily="18" charset="0"/>
                <a:cs typeface="Times New Roman" panose="02020603050405020304" pitchFamily="18" charset="0"/>
              </a:rPr>
              <a:t>Data Preprocessing</a:t>
            </a:r>
          </a:p>
          <a:p>
            <a:pPr marL="285750" indent="-285750">
              <a:buFont typeface="Wingdings"/>
              <a:buChar char="Ø"/>
            </a:pPr>
            <a:r>
              <a:rPr lang="en" sz="1800" b="0" strike="noStrike" spc="-1" dirty="0">
                <a:solidFill>
                  <a:schemeClr val="dk1"/>
                </a:solidFill>
                <a:latin typeface="Times New Roman" panose="02020603050405020304" pitchFamily="18" charset="0"/>
                <a:ea typeface="Raleway ExtraBold"/>
                <a:cs typeface="Times New Roman" panose="02020603050405020304" pitchFamily="18" charset="0"/>
              </a:rPr>
              <a:t>Challenges in Data Cleaning</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US" dirty="0">
                <a:latin typeface="Times New Roman" panose="02020603050405020304" pitchFamily="18" charset="0"/>
                <a:cs typeface="Times New Roman" panose="02020603050405020304" pitchFamily="18" charset="0"/>
              </a:rPr>
              <a:t>Model Architecture LSTM</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US" dirty="0">
                <a:latin typeface="Times New Roman" panose="02020603050405020304" pitchFamily="18" charset="0"/>
                <a:cs typeface="Times New Roman" panose="02020603050405020304" pitchFamily="18" charset="0"/>
              </a:rPr>
              <a:t>Training Process</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 sz="1800" b="0" strike="noStrike" spc="-1" dirty="0">
                <a:solidFill>
                  <a:schemeClr val="dk1"/>
                </a:solidFill>
                <a:latin typeface="Times New Roman" panose="02020603050405020304" pitchFamily="18" charset="0"/>
                <a:ea typeface="Raleway ExtraBold"/>
                <a:cs typeface="Times New Roman" panose="02020603050405020304" pitchFamily="18" charset="0"/>
              </a:rPr>
              <a:t>Evaluation Metrics for Performance</a:t>
            </a:r>
          </a:p>
          <a:p>
            <a:pPr marL="285750" indent="-285750">
              <a:buFont typeface="Wingdings"/>
              <a:buChar char="Ø"/>
            </a:pPr>
            <a:r>
              <a:rPr lang="en" sz="1800" b="0" strike="noStrike" spc="-1" dirty="0">
                <a:solidFill>
                  <a:schemeClr val="dk1"/>
                </a:solidFill>
                <a:latin typeface="Times New Roman" panose="02020603050405020304" pitchFamily="18" charset="0"/>
                <a:ea typeface="Raleway ExtraBold"/>
                <a:cs typeface="Times New Roman" panose="02020603050405020304" pitchFamily="18" charset="0"/>
              </a:rPr>
              <a:t>Optimization Techniques</a:t>
            </a:r>
          </a:p>
          <a:p>
            <a:pPr marL="285750" indent="-285750">
              <a:buFont typeface="Wingdings"/>
              <a:buChar char="Ø"/>
            </a:pPr>
            <a:r>
              <a:rPr lang="en" sz="1800" b="0" strike="noStrike" spc="-1" dirty="0">
                <a:solidFill>
                  <a:schemeClr val="dk1"/>
                </a:solidFill>
                <a:latin typeface="Times New Roman" panose="02020603050405020304" pitchFamily="18" charset="0"/>
                <a:ea typeface="Raleway ExtraBold"/>
                <a:cs typeface="Times New Roman" panose="02020603050405020304" pitchFamily="18" charset="0"/>
              </a:rPr>
              <a:t>Top Fund Selection</a:t>
            </a:r>
          </a:p>
          <a:p>
            <a:pPr marL="285750" indent="-285750">
              <a:buFont typeface="Wingdings"/>
              <a:buChar char="Ø"/>
            </a:pPr>
            <a:r>
              <a:rPr lang="en" sz="1800" b="0" strike="noStrike" spc="-1" dirty="0">
                <a:solidFill>
                  <a:schemeClr val="dk1"/>
                </a:solidFill>
                <a:latin typeface="Times New Roman" panose="02020603050405020304" pitchFamily="18" charset="0"/>
                <a:ea typeface="Raleway ExtraBold"/>
                <a:cs typeface="Times New Roman" panose="02020603050405020304" pitchFamily="18" charset="0"/>
              </a:rPr>
              <a:t>Comparison with Hybrid Models</a:t>
            </a:r>
            <a:endParaRPr lang="en-US" dirty="0">
              <a:latin typeface="Times New Roman" panose="02020603050405020304" pitchFamily="18" charset="0"/>
              <a:ea typeface="Calibri Light"/>
              <a:cs typeface="Times New Roman" panose="02020603050405020304" pitchFamily="18" charset="0"/>
            </a:endParaRPr>
          </a:p>
          <a:p>
            <a:pPr marL="285750" indent="-285750">
              <a:buFont typeface="Wingdings"/>
              <a:buChar char="Ø"/>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ea typeface="Calibri Light"/>
              <a:cs typeface="Times New Roman" panose="02020603050405020304" pitchFamily="18" charset="0"/>
            </a:endParaRPr>
          </a:p>
        </p:txBody>
      </p:sp>
      <p:sp>
        <p:nvSpPr>
          <p:cNvPr id="7" name="PlaceHolder 1">
            <a:extLst>
              <a:ext uri="{FF2B5EF4-FFF2-40B4-BE49-F238E27FC236}">
                <a16:creationId xmlns:a16="http://schemas.microsoft.com/office/drawing/2014/main" id="{6B79080F-E498-51CB-2972-86F42C43B9F3}"/>
              </a:ext>
            </a:extLst>
          </p:cNvPr>
          <p:cNvSpPr>
            <a:spLocks noGrp="1"/>
          </p:cNvSpPr>
          <p:nvPr>
            <p:ph type="title"/>
          </p:nvPr>
        </p:nvSpPr>
        <p:spPr>
          <a:xfrm>
            <a:off x="861051" y="710824"/>
            <a:ext cx="3493840" cy="789839"/>
          </a:xfrm>
          <a:prstGeom prst="rect">
            <a:avLst/>
          </a:prstGeom>
          <a:noFill/>
          <a:ln w="0">
            <a:noFill/>
          </a:ln>
        </p:spPr>
        <p:txBody>
          <a:bodyPr lIns="91440" tIns="91440" rIns="91440" bIns="91440" anchor="b">
            <a:normAutofit/>
          </a:bodyPr>
          <a:lstStyle/>
          <a:p>
            <a:r>
              <a:rPr lang="en-IN" sz="3200" b="1" dirty="0">
                <a:solidFill>
                  <a:srgbClr val="38512F"/>
                </a:solidFill>
                <a:latin typeface="Times New Roman" panose="02020603050405020304" pitchFamily="18" charset="0"/>
                <a:cs typeface="Times New Roman" panose="02020603050405020304" pitchFamily="18" charset="0"/>
              </a:rPr>
              <a:t>Outlines</a:t>
            </a:r>
            <a:endParaRPr lang="en-US" sz="3200" b="1" dirty="0">
              <a:solidFill>
                <a:srgbClr val="38512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257720" y="771480"/>
            <a:ext cx="3685680" cy="10569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7200" b="0" strike="noStrike" spc="-1" dirty="0">
                <a:solidFill>
                  <a:schemeClr val="dk1"/>
                </a:solidFill>
                <a:latin typeface="Times New Roman" panose="02020603050405020304" pitchFamily="18" charset="0"/>
                <a:ea typeface="Raleway ExtraBold"/>
                <a:cs typeface="Times New Roman" panose="02020603050405020304" pitchFamily="18" charset="0"/>
              </a:rPr>
              <a:t>Thank you!</a:t>
            </a:r>
            <a:endParaRPr lang="fr-FR" sz="72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95" name="Google Shape;606;p55"/>
          <p:cNvSpPr/>
          <p:nvPr/>
        </p:nvSpPr>
        <p:spPr>
          <a:xfrm>
            <a:off x="4257720" y="4267080"/>
            <a:ext cx="3685680" cy="13899240"/>
          </a:xfrm>
          <a:prstGeom prst="rect">
            <a:avLst/>
          </a:prstGeom>
          <a:noFill/>
          <a:ln w="0">
            <a:noFill/>
          </a:ln>
        </p:spPr>
        <p:style>
          <a:lnRef idx="0">
            <a:scrgbClr r="0" g="0" b="0"/>
          </a:lnRef>
          <a:fillRef idx="0">
            <a:scrgbClr r="0" g="0" b="0"/>
          </a:fillRef>
          <a:effectRef idx="0">
            <a:scrgbClr r="0" g="0" b="0"/>
          </a:effectRef>
          <a:fontRef idx="minor"/>
        </p:style>
        <p:txBody>
          <a:bodyPr lIns="870823080" tIns="3475080" rIns="870823080" bIns="3475080" anchor="t">
            <a:spAutoFit/>
          </a:bodyPr>
          <a:lstStyle/>
          <a:p>
            <a:pPr defTabSz="914400">
              <a:lnSpc>
                <a:spcPct val="100000"/>
              </a:lnSpc>
              <a:tabLst>
                <a:tab pos="0" algn="l"/>
              </a:tabLst>
            </a:pPr>
            <a:r>
              <a:rPr lang="en" sz="1200" b="0" strike="noStrike" spc="-1">
                <a:solidFill>
                  <a:schemeClr val="dk1"/>
                </a:solidFill>
                <a:latin typeface="Arial"/>
              </a:rPr>
              <a:t>Please keep this slide for attribution</a:t>
            </a:r>
            <a:endParaRPr lang="en-US" sz="1200" b="0" strike="noStrike" spc="-1">
              <a:solidFill>
                <a:srgbClr val="000000"/>
              </a:solidFill>
              <a:latin typeface="OpenSymbol"/>
            </a:endParaRPr>
          </a:p>
        </p:txBody>
      </p:sp>
      <p:grpSp>
        <p:nvGrpSpPr>
          <p:cNvPr id="296" name="Google Shape;607;p55"/>
          <p:cNvGrpSpPr/>
          <p:nvPr/>
        </p:nvGrpSpPr>
        <p:grpSpPr>
          <a:xfrm>
            <a:off x="2960640" y="1155960"/>
            <a:ext cx="387360" cy="387360"/>
            <a:chOff x="2960640" y="1155960"/>
            <a:chExt cx="387360" cy="387360"/>
          </a:xfrm>
        </p:grpSpPr>
        <p:sp>
          <p:nvSpPr>
            <p:cNvPr id="297" name="Google Shape;608;p55"/>
            <p:cNvSpPr/>
            <p:nvPr/>
          </p:nvSpPr>
          <p:spPr>
            <a:xfrm>
              <a:off x="3143880" y="122364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609;p55"/>
            <p:cNvSpPr/>
            <p:nvPr/>
          </p:nvSpPr>
          <p:spPr>
            <a:xfrm>
              <a:off x="2960640" y="115596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4" name="Google Shape;615;p55"/>
          <p:cNvGrpSpPr/>
          <p:nvPr/>
        </p:nvGrpSpPr>
        <p:grpSpPr>
          <a:xfrm>
            <a:off x="2960640" y="2123640"/>
            <a:ext cx="387360" cy="387360"/>
            <a:chOff x="2960640" y="2123640"/>
            <a:chExt cx="387360" cy="387360"/>
          </a:xfrm>
        </p:grpSpPr>
        <p:sp>
          <p:nvSpPr>
            <p:cNvPr id="305" name="Google Shape;616;p55"/>
            <p:cNvSpPr/>
            <p:nvPr/>
          </p:nvSpPr>
          <p:spPr>
            <a:xfrm>
              <a:off x="3029400" y="219240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617;p55"/>
            <p:cNvSpPr/>
            <p:nvPr/>
          </p:nvSpPr>
          <p:spPr>
            <a:xfrm>
              <a:off x="3097440" y="226044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8;p55"/>
            <p:cNvSpPr/>
            <p:nvPr/>
          </p:nvSpPr>
          <p:spPr>
            <a:xfrm>
              <a:off x="2960640" y="212364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8" name="Google Shape;619;p55"/>
          <p:cNvGrpSpPr/>
          <p:nvPr/>
        </p:nvGrpSpPr>
        <p:grpSpPr>
          <a:xfrm>
            <a:off x="2959920" y="4057920"/>
            <a:ext cx="388440" cy="388440"/>
            <a:chOff x="2959920" y="4057920"/>
            <a:chExt cx="388440" cy="388440"/>
          </a:xfrm>
        </p:grpSpPr>
        <p:sp>
          <p:nvSpPr>
            <p:cNvPr id="309" name="Google Shape;620;p55"/>
            <p:cNvSpPr/>
            <p:nvPr/>
          </p:nvSpPr>
          <p:spPr>
            <a:xfrm>
              <a:off x="3043440" y="4127040"/>
              <a:ext cx="218880" cy="250200"/>
            </a:xfrm>
            <a:custGeom>
              <a:avLst/>
              <a:gdLst>
                <a:gd name="textAreaLeft" fmla="*/ 0 w 218880"/>
                <a:gd name="textAreaRight" fmla="*/ 219240 w 218880"/>
                <a:gd name="textAreaTop" fmla="*/ 0 h 250200"/>
                <a:gd name="textAreaBottom" fmla="*/ 250560 h 250200"/>
              </a:gdLst>
              <a:ahLst/>
              <a:cxnLst/>
              <a:rect l="textAreaLeft" t="textAreaTop" r="textAreaRight" b="textAreaBottom"/>
              <a:pathLst>
                <a:path w="118084" h="134948">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21;p55"/>
            <p:cNvSpPr/>
            <p:nvPr/>
          </p:nvSpPr>
          <p:spPr>
            <a:xfrm>
              <a:off x="2959920" y="4057920"/>
              <a:ext cx="388440" cy="388440"/>
            </a:xfrm>
            <a:custGeom>
              <a:avLst/>
              <a:gdLst>
                <a:gd name="textAreaLeft" fmla="*/ 0 w 388440"/>
                <a:gd name="textAreaRight" fmla="*/ 388800 w 388440"/>
                <a:gd name="textAreaTop" fmla="*/ 0 h 388440"/>
                <a:gd name="textAreaBottom" fmla="*/ 388800 h 388440"/>
              </a:gdLst>
              <a:ahLst/>
              <a:cxnLst/>
              <a:rect l="textAreaLeft" t="textAreaTop" r="textAreaRight" b="textAreaBottom"/>
              <a:pathLst>
                <a:path w="209403" h="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11" name="Google Shape;622;p55"/>
          <p:cNvSpPr/>
          <p:nvPr/>
        </p:nvSpPr>
        <p:spPr>
          <a:xfrm>
            <a:off x="4334040" y="54288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312" name="Google Shape;623;p55"/>
          <p:cNvGrpSpPr/>
          <p:nvPr/>
        </p:nvGrpSpPr>
        <p:grpSpPr>
          <a:xfrm>
            <a:off x="0" y="360"/>
            <a:ext cx="1675080" cy="5138640"/>
            <a:chOff x="0" y="360"/>
            <a:chExt cx="1675080" cy="5138640"/>
          </a:xfrm>
        </p:grpSpPr>
        <p:sp>
          <p:nvSpPr>
            <p:cNvPr id="313" name="Google Shape;624;p55"/>
            <p:cNvSpPr/>
            <p:nvPr/>
          </p:nvSpPr>
          <p:spPr>
            <a:xfrm>
              <a:off x="0" y="3465000"/>
              <a:ext cx="167472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4" name="Google Shape;625;p55"/>
            <p:cNvSpPr/>
            <p:nvPr/>
          </p:nvSpPr>
          <p:spPr>
            <a:xfrm>
              <a:off x="0" y="4282200"/>
              <a:ext cx="16747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 name="Google Shape;626;p55"/>
            <p:cNvSpPr/>
            <p:nvPr/>
          </p:nvSpPr>
          <p:spPr>
            <a:xfrm>
              <a:off x="0" y="2487240"/>
              <a:ext cx="1674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627;p55"/>
            <p:cNvSpPr/>
            <p:nvPr/>
          </p:nvSpPr>
          <p:spPr>
            <a:xfrm>
              <a:off x="0" y="2647800"/>
              <a:ext cx="167472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628;p55"/>
            <p:cNvSpPr/>
            <p:nvPr/>
          </p:nvSpPr>
          <p:spPr>
            <a:xfrm rot="10800000" flipH="1">
              <a:off x="360" y="857880"/>
              <a:ext cx="167472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8" name="Google Shape;629;p55"/>
            <p:cNvSpPr/>
            <p:nvPr/>
          </p:nvSpPr>
          <p:spPr>
            <a:xfrm rot="10800000" flipH="1">
              <a:off x="360" y="360"/>
              <a:ext cx="16747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 name="Google Shape;630;p55"/>
            <p:cNvSpPr/>
            <p:nvPr/>
          </p:nvSpPr>
          <p:spPr>
            <a:xfrm rot="10800000" flipH="1">
              <a:off x="360" y="1674720"/>
              <a:ext cx="167472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 name="Rectangle: Rounded Corners 1">
            <a:extLst>
              <a:ext uri="{FF2B5EF4-FFF2-40B4-BE49-F238E27FC236}">
                <a16:creationId xmlns:a16="http://schemas.microsoft.com/office/drawing/2014/main" id="{D1670885-B964-3385-7924-CDA1A2D51956}"/>
              </a:ext>
            </a:extLst>
          </p:cNvPr>
          <p:cNvSpPr/>
          <p:nvPr/>
        </p:nvSpPr>
        <p:spPr>
          <a:xfrm>
            <a:off x="3886200" y="3175907"/>
            <a:ext cx="3894364" cy="110557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B048E-0C97-58A9-D062-9CE02E384881}"/>
            </a:ext>
          </a:extLst>
        </p:cNvPr>
        <p:cNvGrpSpPr/>
        <p:nvPr/>
      </p:nvGrpSpPr>
      <p:grpSpPr>
        <a:xfrm>
          <a:off x="0" y="0"/>
          <a:ext cx="0" cy="0"/>
          <a:chOff x="0" y="0"/>
          <a:chExt cx="0" cy="0"/>
        </a:xfrm>
      </p:grpSpPr>
      <p:grpSp>
        <p:nvGrpSpPr>
          <p:cNvPr id="208" name="Google Shape;292;p35">
            <a:extLst>
              <a:ext uri="{FF2B5EF4-FFF2-40B4-BE49-F238E27FC236}">
                <a16:creationId xmlns:a16="http://schemas.microsoft.com/office/drawing/2014/main" id="{6DAE9ECB-DCCE-BB49-395C-D3D051182C94}"/>
              </a:ext>
            </a:extLst>
          </p:cNvPr>
          <p:cNvGrpSpPr/>
          <p:nvPr/>
        </p:nvGrpSpPr>
        <p:grpSpPr>
          <a:xfrm>
            <a:off x="9043560" y="2520"/>
            <a:ext cx="100800" cy="5138640"/>
            <a:chOff x="9043560" y="2520"/>
            <a:chExt cx="100800" cy="5138640"/>
          </a:xfrm>
        </p:grpSpPr>
        <p:grpSp>
          <p:nvGrpSpPr>
            <p:cNvPr id="209" name="Google Shape;293;p35">
              <a:extLst>
                <a:ext uri="{FF2B5EF4-FFF2-40B4-BE49-F238E27FC236}">
                  <a16:creationId xmlns:a16="http://schemas.microsoft.com/office/drawing/2014/main" id="{D3877208-702D-5E66-21A8-EEF877A0B2BA}"/>
                </a:ext>
              </a:extLst>
            </p:cNvPr>
            <p:cNvGrpSpPr/>
            <p:nvPr/>
          </p:nvGrpSpPr>
          <p:grpSpPr>
            <a:xfrm>
              <a:off x="9043560" y="2520"/>
              <a:ext cx="100800" cy="5138640"/>
              <a:chOff x="9043560" y="2520"/>
              <a:chExt cx="100800" cy="5138640"/>
            </a:xfrm>
          </p:grpSpPr>
          <p:sp>
            <p:nvSpPr>
              <p:cNvPr id="210" name="Google Shape;294;p35">
                <a:extLst>
                  <a:ext uri="{FF2B5EF4-FFF2-40B4-BE49-F238E27FC236}">
                    <a16:creationId xmlns:a16="http://schemas.microsoft.com/office/drawing/2014/main" id="{393F24C5-AB5E-9AC8-718D-6578E291A3A4}"/>
                  </a:ext>
                </a:extLst>
              </p:cNvPr>
              <p:cNvSpPr/>
              <p:nvPr/>
            </p:nvSpPr>
            <p:spPr>
              <a:xfrm>
                <a:off x="9043560" y="346716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1" name="Google Shape;295;p35">
                <a:extLst>
                  <a:ext uri="{FF2B5EF4-FFF2-40B4-BE49-F238E27FC236}">
                    <a16:creationId xmlns:a16="http://schemas.microsoft.com/office/drawing/2014/main" id="{E6ED340B-BA67-8BB0-35BC-E7FF3D23A426}"/>
                  </a:ext>
                </a:extLst>
              </p:cNvPr>
              <p:cNvSpPr/>
              <p:nvPr/>
            </p:nvSpPr>
            <p:spPr>
              <a:xfrm>
                <a:off x="9043560" y="428436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 name="Google Shape;296;p35">
                <a:extLst>
                  <a:ext uri="{FF2B5EF4-FFF2-40B4-BE49-F238E27FC236}">
                    <a16:creationId xmlns:a16="http://schemas.microsoft.com/office/drawing/2014/main" id="{0C333FF0-5531-3C22-2453-8350DFE712AA}"/>
                  </a:ext>
                </a:extLst>
              </p:cNvPr>
              <p:cNvSpPr/>
              <p:nvPr/>
            </p:nvSpPr>
            <p:spPr>
              <a:xfrm>
                <a:off x="9043560" y="264996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3" name="Google Shape;297;p35">
                <a:extLst>
                  <a:ext uri="{FF2B5EF4-FFF2-40B4-BE49-F238E27FC236}">
                    <a16:creationId xmlns:a16="http://schemas.microsoft.com/office/drawing/2014/main" id="{5A95C1D7-6332-64A3-B5FC-6760C23FE183}"/>
                  </a:ext>
                </a:extLst>
              </p:cNvPr>
              <p:cNvSpPr/>
              <p:nvPr/>
            </p:nvSpPr>
            <p:spPr>
              <a:xfrm rot="10800000" flipH="1">
                <a:off x="9044280" y="86004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4" name="Google Shape;298;p35">
                <a:extLst>
                  <a:ext uri="{FF2B5EF4-FFF2-40B4-BE49-F238E27FC236}">
                    <a16:creationId xmlns:a16="http://schemas.microsoft.com/office/drawing/2014/main" id="{5ABD0F5E-5F72-5226-5EFF-36C1605705FF}"/>
                  </a:ext>
                </a:extLst>
              </p:cNvPr>
              <p:cNvSpPr/>
              <p:nvPr/>
            </p:nvSpPr>
            <p:spPr>
              <a:xfrm rot="10800000" flipH="1">
                <a:off x="9044280" y="252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9;p35">
                <a:extLst>
                  <a:ext uri="{FF2B5EF4-FFF2-40B4-BE49-F238E27FC236}">
                    <a16:creationId xmlns:a16="http://schemas.microsoft.com/office/drawing/2014/main" id="{1082A00B-FD5C-D912-37D5-17B1C2C89363}"/>
                  </a:ext>
                </a:extLst>
              </p:cNvPr>
              <p:cNvSpPr/>
              <p:nvPr/>
            </p:nvSpPr>
            <p:spPr>
              <a:xfrm rot="10800000" flipH="1">
                <a:off x="9044280" y="167688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16" name="Google Shape;300;p35">
              <a:extLst>
                <a:ext uri="{FF2B5EF4-FFF2-40B4-BE49-F238E27FC236}">
                  <a16:creationId xmlns:a16="http://schemas.microsoft.com/office/drawing/2014/main" id="{74B3B15F-BDF8-7586-ADD2-F7F32FE4D99B}"/>
                </a:ext>
              </a:extLst>
            </p:cNvPr>
            <p:cNvSpPr/>
            <p:nvPr/>
          </p:nvSpPr>
          <p:spPr>
            <a:xfrm>
              <a:off x="9043560" y="2493720"/>
              <a:ext cx="1000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r>
                <a:rPr lang="en" sz="1800" b="0" strike="noStrike" spc="-1">
                  <a:solidFill>
                    <a:schemeClr val="dk1"/>
                  </a:solidFill>
                  <a:latin typeface="Open Sans"/>
                  <a:ea typeface="Open Sans"/>
                </a:rPr>
                <a:t> </a:t>
              </a:r>
              <a:endParaRPr lang="en-US" sz="1800" b="0" strike="noStrike" spc="-1">
                <a:solidFill>
                  <a:srgbClr val="000000"/>
                </a:solidFill>
                <a:latin typeface="OpenSymbol"/>
              </a:endParaRPr>
            </a:p>
          </p:txBody>
        </p:sp>
      </p:grpSp>
      <p:sp>
        <p:nvSpPr>
          <p:cNvPr id="217" name="PlaceHolder 1">
            <a:extLst>
              <a:ext uri="{FF2B5EF4-FFF2-40B4-BE49-F238E27FC236}">
                <a16:creationId xmlns:a16="http://schemas.microsoft.com/office/drawing/2014/main" id="{EAE74E08-E19C-AC4E-36C2-A2D759284330}"/>
              </a:ext>
            </a:extLst>
          </p:cNvPr>
          <p:cNvSpPr>
            <a:spLocks noGrp="1"/>
          </p:cNvSpPr>
          <p:nvPr>
            <p:ph type="title"/>
          </p:nvPr>
        </p:nvSpPr>
        <p:spPr>
          <a:xfrm>
            <a:off x="714239" y="895320"/>
            <a:ext cx="8074161" cy="1503721"/>
          </a:xfrm>
          <a:prstGeom prst="rect">
            <a:avLst/>
          </a:prstGeom>
          <a:noFill/>
          <a:ln w="0">
            <a:noFill/>
          </a:ln>
        </p:spPr>
        <p:txBody>
          <a:bodyPr lIns="91440" tIns="91440" rIns="91440" bIns="91440" anchor="t">
            <a:normAutofit fontScale="90000"/>
          </a:bodyPr>
          <a:lstStyle/>
          <a:p>
            <a:pPr marL="0" indent="0" algn="l">
              <a:lnSpc>
                <a:spcPts val="5550"/>
              </a:lnSpc>
              <a:buNone/>
            </a:pPr>
            <a:r>
              <a:rPr lang="en-US" sz="3600" dirty="0">
                <a:solidFill>
                  <a:srgbClr val="030303"/>
                </a:solidFill>
                <a:latin typeface="Times New Roman" panose="02020603050405020304" pitchFamily="18" charset="0"/>
                <a:ea typeface="DM Sans Semi Bold" pitchFamily="34" charset="-122"/>
                <a:cs typeface="Times New Roman" panose="02020603050405020304" pitchFamily="18" charset="0"/>
              </a:rPr>
              <a:t>Mutual Fund NAV Prediction and Portfolio Optimization</a:t>
            </a:r>
            <a:endParaRPr lang="en-US" sz="3600" dirty="0">
              <a:latin typeface="Times New Roman" panose="02020603050405020304" pitchFamily="18" charset="0"/>
              <a:cs typeface="Times New Roman" panose="02020603050405020304" pitchFamily="18" charset="0"/>
            </a:endParaRPr>
          </a:p>
        </p:txBody>
      </p:sp>
      <p:sp>
        <p:nvSpPr>
          <p:cNvPr id="218" name="PlaceHolder 2">
            <a:extLst>
              <a:ext uri="{FF2B5EF4-FFF2-40B4-BE49-F238E27FC236}">
                <a16:creationId xmlns:a16="http://schemas.microsoft.com/office/drawing/2014/main" id="{CB3E8764-42C5-34ED-AE74-B958DBF4B5F6}"/>
              </a:ext>
            </a:extLst>
          </p:cNvPr>
          <p:cNvSpPr>
            <a:spLocks noGrp="1"/>
          </p:cNvSpPr>
          <p:nvPr>
            <p:ph type="subTitle"/>
          </p:nvPr>
        </p:nvSpPr>
        <p:spPr>
          <a:xfrm>
            <a:off x="828720" y="2410533"/>
            <a:ext cx="6067080" cy="2457800"/>
          </a:xfrm>
          <a:prstGeom prst="rect">
            <a:avLst/>
          </a:prstGeom>
          <a:noFill/>
          <a:ln w="0">
            <a:noFill/>
          </a:ln>
        </p:spPr>
        <p:txBody>
          <a:bodyPr lIns="91440" tIns="91440" rIns="91440" bIns="91440" anchor="t">
            <a:noAutofit/>
          </a:bodyPr>
          <a:lstStyle/>
          <a:p>
            <a:pPr marL="0" indent="0" algn="l">
              <a:lnSpc>
                <a:spcPts val="2850"/>
              </a:lnSpc>
              <a:buNone/>
            </a:pPr>
            <a:r>
              <a:rPr lang="en" sz="1600" b="0" strike="noStrike" spc="-1" dirty="0">
                <a:solidFill>
                  <a:schemeClr val="dk1"/>
                </a:solidFill>
                <a:latin typeface="Times New Roman" panose="02020603050405020304" pitchFamily="18" charset="0"/>
                <a:ea typeface="Raleway Medium"/>
                <a:cs typeface="Times New Roman" panose="02020603050405020304" pitchFamily="18" charset="0"/>
              </a:rPr>
              <a:t>This project focuses on predicting mutual fund NAVs utilizing LSTM modeling and optimizing fund allocation through various advanced techniques</a:t>
            </a:r>
          </a:p>
          <a:p>
            <a:pPr marL="0" indent="0" algn="l">
              <a:lnSpc>
                <a:spcPts val="2850"/>
              </a:lnSpc>
              <a:buNone/>
            </a:pPr>
            <a:r>
              <a:rPr lang="en-US" sz="1600" dirty="0">
                <a:solidFill>
                  <a:srgbClr val="464646"/>
                </a:solidFill>
                <a:latin typeface="Times New Roman" panose="02020603050405020304" pitchFamily="18" charset="0"/>
                <a:ea typeface="Inter Medium" pitchFamily="34" charset="-122"/>
                <a:cs typeface="Times New Roman" panose="02020603050405020304" pitchFamily="18" charset="0"/>
              </a:rPr>
              <a:t>Maximize returns while minimizing portfolio risk with data-driven strategies</a:t>
            </a:r>
            <a:endParaRPr lang="en-US" sz="1600" dirty="0">
              <a:latin typeface="Times New Roman" panose="02020603050405020304" pitchFamily="18" charset="0"/>
              <a:cs typeface="Times New Roman" panose="02020603050405020304" pitchFamily="18" charset="0"/>
            </a:endParaRPr>
          </a:p>
          <a:p>
            <a:pPr indent="0">
              <a:lnSpc>
                <a:spcPct val="100000"/>
              </a:lnSpc>
              <a:buNone/>
              <a:tabLst>
                <a:tab pos="0" algn="l"/>
              </a:tabLst>
            </a:pPr>
            <a:endParaRPr lang="en" sz="1600" b="0" strike="noStrike" spc="-1" dirty="0">
              <a:solidFill>
                <a:schemeClr val="dk1"/>
              </a:solidFill>
              <a:latin typeface="Raleway Medium"/>
              <a:ea typeface="Raleway Medium"/>
            </a:endParaRPr>
          </a:p>
          <a:p>
            <a:pPr indent="0">
              <a:lnSpc>
                <a:spcPct val="100000"/>
              </a:lnSpc>
              <a:buNone/>
              <a:tabLst>
                <a:tab pos="0" algn="l"/>
              </a:tabLst>
            </a:pPr>
            <a:endParaRPr lang="en" sz="1600" b="0" strike="noStrike" spc="-1" dirty="0">
              <a:solidFill>
                <a:schemeClr val="dk1"/>
              </a:solidFill>
              <a:latin typeface="Raleway Medium"/>
              <a:ea typeface="Raleway Medium"/>
            </a:endParaRPr>
          </a:p>
          <a:p>
            <a:pPr indent="0">
              <a:lnSpc>
                <a:spcPct val="100000"/>
              </a:lnSpc>
              <a:buNone/>
              <a:tabLst>
                <a:tab pos="0" algn="l"/>
              </a:tabLst>
            </a:pPr>
            <a:endParaRPr lang="en-US" sz="1600" b="0" strike="noStrike" spc="-1" dirty="0">
              <a:solidFill>
                <a:srgbClr val="000000"/>
              </a:solidFill>
              <a:latin typeface="OpenSymbol"/>
            </a:endParaRPr>
          </a:p>
        </p:txBody>
      </p:sp>
      <p:sp>
        <p:nvSpPr>
          <p:cNvPr id="219" name="Google Shape;303;p35">
            <a:extLst>
              <a:ext uri="{FF2B5EF4-FFF2-40B4-BE49-F238E27FC236}">
                <a16:creationId xmlns:a16="http://schemas.microsoft.com/office/drawing/2014/main" id="{8D0942F7-8845-6066-C0B6-8CEBB014E756}"/>
              </a:ext>
            </a:extLst>
          </p:cNvPr>
          <p:cNvSpPr/>
          <p:nvPr/>
        </p:nvSpPr>
        <p:spPr>
          <a:xfrm>
            <a:off x="828720" y="771480"/>
            <a:ext cx="1447560" cy="471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3760" rIns="870823080" bIns="2376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extLst>
      <p:ext uri="{BB962C8B-B14F-4D97-AF65-F5344CB8AC3E}">
        <p14:creationId xmlns:p14="http://schemas.microsoft.com/office/powerpoint/2010/main" val="268515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21"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22" name="PlaceHolder 1"/>
          <p:cNvSpPr>
            <a:spLocks noGrp="1"/>
          </p:cNvSpPr>
          <p:nvPr>
            <p:ph type="title"/>
          </p:nvPr>
        </p:nvSpPr>
        <p:spPr>
          <a:xfrm>
            <a:off x="1731609" y="691467"/>
            <a:ext cx="4428720" cy="141876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3200" b="1" dirty="0">
                <a:solidFill>
                  <a:srgbClr val="030303"/>
                </a:solidFill>
                <a:latin typeface="Times New Roman" panose="02020603050405020304" pitchFamily="18" charset="0"/>
                <a:ea typeface="Lora" pitchFamily="34" charset="-122"/>
                <a:cs typeface="Times New Roman" panose="02020603050405020304" pitchFamily="18" charset="0"/>
              </a:rPr>
              <a:t>Project Objective and Core Technologies</a:t>
            </a:r>
            <a:br>
              <a:rPr lang="en-US" sz="3200" b="1" dirty="0">
                <a:latin typeface="Times New Roman" panose="02020603050405020304" pitchFamily="18" charset="0"/>
                <a:cs typeface="Times New Roman" panose="02020603050405020304" pitchFamily="18" charset="0"/>
              </a:rPr>
            </a:br>
            <a:endParaRPr lang="fr-FR" sz="3000" b="1" strike="noStrike" spc="-1" dirty="0">
              <a:solidFill>
                <a:schemeClr val="dk1"/>
              </a:solidFill>
              <a:latin typeface="Times New Roman" panose="02020603050405020304" pitchFamily="18" charset="0"/>
              <a:cs typeface="Times New Roman" panose="02020603050405020304" pitchFamily="18" charset="0"/>
            </a:endParaRPr>
          </a:p>
        </p:txBody>
      </p:sp>
      <p:sp>
        <p:nvSpPr>
          <p:cNvPr id="2" name="Text 2">
            <a:extLst>
              <a:ext uri="{FF2B5EF4-FFF2-40B4-BE49-F238E27FC236}">
                <a16:creationId xmlns:a16="http://schemas.microsoft.com/office/drawing/2014/main" id="{49307ACE-8C75-A768-2235-59D9AFCD43A4}"/>
              </a:ext>
            </a:extLst>
          </p:cNvPr>
          <p:cNvSpPr/>
          <p:nvPr/>
        </p:nvSpPr>
        <p:spPr>
          <a:xfrm>
            <a:off x="6400842" y="3792974"/>
            <a:ext cx="2327425" cy="351949"/>
          </a:xfrm>
          <a:prstGeom prst="rect">
            <a:avLst/>
          </a:prstGeom>
          <a:noFill/>
          <a:ln/>
        </p:spPr>
        <p:txBody>
          <a:bodyPr wrap="none" lIns="0" tIns="0" rIns="0" bIns="0" rtlCol="0" anchor="t"/>
          <a:lstStyle/>
          <a:p>
            <a:pPr marL="0" indent="0">
              <a:lnSpc>
                <a:spcPts val="2750"/>
              </a:lnSpc>
              <a:buNone/>
            </a:pPr>
            <a:endParaRPr lang="en-US" sz="2400" b="1" dirty="0">
              <a:latin typeface="Calibri Light"/>
              <a:cs typeface="Calibri Light"/>
            </a:endParaRPr>
          </a:p>
        </p:txBody>
      </p:sp>
      <p:pic>
        <p:nvPicPr>
          <p:cNvPr id="7" name="Picture 6">
            <a:extLst>
              <a:ext uri="{FF2B5EF4-FFF2-40B4-BE49-F238E27FC236}">
                <a16:creationId xmlns:a16="http://schemas.microsoft.com/office/drawing/2014/main" id="{487ADB2E-CBA6-083F-0D7E-C09028ED8915}"/>
              </a:ext>
            </a:extLst>
          </p:cNvPr>
          <p:cNvPicPr>
            <a:picLocks noChangeAspect="1"/>
          </p:cNvPicPr>
          <p:nvPr/>
        </p:nvPicPr>
        <p:blipFill>
          <a:blip r:embed="rId2"/>
          <a:stretch>
            <a:fillRect/>
          </a:stretch>
        </p:blipFill>
        <p:spPr>
          <a:xfrm>
            <a:off x="5491724" y="2095505"/>
            <a:ext cx="3181717" cy="2696932"/>
          </a:xfrm>
          <a:prstGeom prst="rect">
            <a:avLst/>
          </a:prstGeom>
        </p:spPr>
      </p:pic>
      <p:pic>
        <p:nvPicPr>
          <p:cNvPr id="9" name="Picture 8">
            <a:extLst>
              <a:ext uri="{FF2B5EF4-FFF2-40B4-BE49-F238E27FC236}">
                <a16:creationId xmlns:a16="http://schemas.microsoft.com/office/drawing/2014/main" id="{546648DF-2B84-99F2-544B-5D33FD799266}"/>
              </a:ext>
            </a:extLst>
          </p:cNvPr>
          <p:cNvPicPr>
            <a:picLocks noChangeAspect="1"/>
          </p:cNvPicPr>
          <p:nvPr/>
        </p:nvPicPr>
        <p:blipFill>
          <a:blip r:embed="rId2"/>
          <a:stretch>
            <a:fillRect/>
          </a:stretch>
        </p:blipFill>
        <p:spPr>
          <a:xfrm>
            <a:off x="1575745" y="2110227"/>
            <a:ext cx="3181717" cy="2682209"/>
          </a:xfrm>
          <a:prstGeom prst="rect">
            <a:avLst/>
          </a:prstGeom>
        </p:spPr>
      </p:pic>
      <p:sp>
        <p:nvSpPr>
          <p:cNvPr id="11" name="TextBox 10">
            <a:extLst>
              <a:ext uri="{FF2B5EF4-FFF2-40B4-BE49-F238E27FC236}">
                <a16:creationId xmlns:a16="http://schemas.microsoft.com/office/drawing/2014/main" id="{12887291-04AF-A30E-D125-096B15934966}"/>
              </a:ext>
            </a:extLst>
          </p:cNvPr>
          <p:cNvSpPr txBox="1"/>
          <p:nvPr/>
        </p:nvSpPr>
        <p:spPr>
          <a:xfrm>
            <a:off x="1641403" y="2335096"/>
            <a:ext cx="3262964" cy="2308324"/>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Objective:</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Predict future NAVs.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Optimize fund allocation to </a:t>
            </a:r>
            <a:r>
              <a:rPr lang="en-US" sz="1600" b="1" dirty="0">
                <a:latin typeface="Times New Roman" panose="02020603050405020304" pitchFamily="18" charset="0"/>
                <a:cs typeface="Times New Roman" panose="02020603050405020304" pitchFamily="18" charset="0"/>
              </a:rPr>
              <a:t>maximize returns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minimize risk</a:t>
            </a:r>
            <a:r>
              <a:rPr lang="en-US" sz="1600" dirty="0">
                <a:latin typeface="Times New Roman" panose="02020603050405020304" pitchFamily="18" charset="0"/>
                <a:cs typeface="Times New Roman" panose="02020603050405020304" pitchFamily="18" charset="0"/>
              </a:rPr>
              <a:t> using:</a:t>
            </a: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Sharpe Ratio</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Mean-Variance Optimization (MVO)</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Bayesian Optimization</a:t>
            </a: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0978FC6-4A6E-1CE7-BAE8-3C88B6A64F28}"/>
              </a:ext>
            </a:extLst>
          </p:cNvPr>
          <p:cNvSpPr txBox="1"/>
          <p:nvPr/>
        </p:nvSpPr>
        <p:spPr>
          <a:xfrm>
            <a:off x="5576207" y="2318656"/>
            <a:ext cx="3088275" cy="1569660"/>
          </a:xfrm>
          <a:prstGeom prst="rect">
            <a:avLst/>
          </a:prstGeom>
          <a:noFill/>
        </p:spPr>
        <p:txBody>
          <a:bodyPr wrap="square" rtlCol="0">
            <a:spAutoFit/>
          </a:bodyPr>
          <a:lstStyle/>
          <a:p>
            <a:pPr>
              <a:buNone/>
            </a:pPr>
            <a:r>
              <a:rPr lang="en-US" sz="1600" b="1" dirty="0">
                <a:latin typeface="Times New Roman" panose="02020603050405020304" pitchFamily="18" charset="0"/>
                <a:cs typeface="Times New Roman" panose="02020603050405020304" pitchFamily="18" charset="0"/>
              </a:rPr>
              <a:t>Tools Used:</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Python (Kaggle Environment.)</a:t>
            </a:r>
          </a:p>
          <a:p>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Libraries: Pandas,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Matplotlib, Seaborn,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Scikit-learn, </a:t>
            </a:r>
            <a:r>
              <a:rPr lang="en-US" sz="1600" dirty="0" err="1">
                <a:latin typeface="Times New Roman" panose="02020603050405020304" pitchFamily="18" charset="0"/>
                <a:cs typeface="Times New Roman" panose="02020603050405020304" pitchFamily="18" charset="0"/>
              </a:rPr>
              <a:t>Scipy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027415" y="1977133"/>
            <a:ext cx="3914280" cy="1942920"/>
          </a:xfrm>
          <a:prstGeom prst="rect">
            <a:avLst/>
          </a:prstGeom>
          <a:noFill/>
          <a:ln w="0">
            <a:noFill/>
          </a:ln>
        </p:spPr>
        <p:txBody>
          <a:bodyPr lIns="91440" tIns="91440" rIns="91440" bIns="91440" anchor="t">
            <a:normAutofit/>
          </a:bodyPr>
          <a:lstStyle/>
          <a:p>
            <a:pPr marL="0" indent="0" algn="l">
              <a:lnSpc>
                <a:spcPts val="5550"/>
              </a:lnSpc>
              <a:buNone/>
            </a:pPr>
            <a:r>
              <a:rPr lang="en-US" sz="4000" dirty="0">
                <a:solidFill>
                  <a:srgbClr val="030303"/>
                </a:solidFill>
                <a:latin typeface="Times New Roman" panose="02020603050405020304" pitchFamily="18" charset="0"/>
                <a:ea typeface="DM Sans Semi Bold" pitchFamily="34" charset="-122"/>
                <a:cs typeface="Times New Roman" panose="02020603050405020304" pitchFamily="18" charset="0"/>
              </a:rPr>
              <a:t>Dataset and Cleaning</a:t>
            </a:r>
            <a:endParaRPr lang="en-US" sz="4000" dirty="0">
              <a:latin typeface="Times New Roman" panose="02020603050405020304" pitchFamily="18" charset="0"/>
              <a:cs typeface="Times New Roman" panose="02020603050405020304" pitchFamily="18" charset="0"/>
            </a:endParaRPr>
          </a:p>
        </p:txBody>
      </p:sp>
      <p:sp>
        <p:nvSpPr>
          <p:cNvPr id="226" name="PlaceHolder 2"/>
          <p:cNvSpPr>
            <a:spLocks noGrp="1"/>
          </p:cNvSpPr>
          <p:nvPr>
            <p:ph type="title"/>
          </p:nvPr>
        </p:nvSpPr>
        <p:spPr>
          <a:xfrm>
            <a:off x="1027415" y="825789"/>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dirty="0">
                <a:solidFill>
                  <a:schemeClr val="lt1"/>
                </a:solidFill>
                <a:latin typeface="Raleway ExtraBold"/>
                <a:ea typeface="Raleway ExtraBold"/>
              </a:rPr>
              <a:t>01</a:t>
            </a:r>
            <a:endParaRPr lang="fr-FR" sz="5000" b="0" strike="noStrike" spc="-1" dirty="0">
              <a:solidFill>
                <a:schemeClr val="dk1"/>
              </a:solidFill>
              <a:latin typeface="Arial"/>
            </a:endParaRPr>
          </a:p>
        </p:txBody>
      </p:sp>
      <p:sp>
        <p:nvSpPr>
          <p:cNvPr id="228" name="Google Shape;344;p39"/>
          <p:cNvSpPr/>
          <p:nvPr/>
        </p:nvSpPr>
        <p:spPr>
          <a:xfrm>
            <a:off x="1027415" y="4156071"/>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 name="PlaceHolder 1">
            <a:extLst>
              <a:ext uri="{FF2B5EF4-FFF2-40B4-BE49-F238E27FC236}">
                <a16:creationId xmlns:a16="http://schemas.microsoft.com/office/drawing/2014/main" id="{E8E88AD5-79B0-197E-80FB-2C403928CDEF}"/>
              </a:ext>
            </a:extLst>
          </p:cNvPr>
          <p:cNvSpPr txBox="1">
            <a:spLocks/>
          </p:cNvSpPr>
          <p:nvPr/>
        </p:nvSpPr>
        <p:spPr>
          <a:xfrm>
            <a:off x="4384221" y="153540"/>
            <a:ext cx="4359728" cy="727008"/>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400" spc="-1" dirty="0">
                <a:solidFill>
                  <a:schemeClr val="dk1"/>
                </a:solidFill>
                <a:latin typeface="Times New Roman" panose="02020603050405020304" pitchFamily="18" charset="0"/>
                <a:ea typeface="Raleway ExtraBold"/>
                <a:cs typeface="Times New Roman" panose="02020603050405020304" pitchFamily="18" charset="0"/>
              </a:rPr>
              <a:t>NAV Data Collection Process</a:t>
            </a:r>
            <a:endParaRPr lang="fr-FR" sz="2400" spc="-1" dirty="0">
              <a:solidFill>
                <a:schemeClr val="dk1"/>
              </a:solidFill>
              <a:latin typeface="Times New Roman" panose="02020603050405020304" pitchFamily="18" charset="0"/>
              <a:cs typeface="Times New Roman" panose="02020603050405020304" pitchFamily="18" charset="0"/>
            </a:endParaRPr>
          </a:p>
        </p:txBody>
      </p:sp>
      <p:sp>
        <p:nvSpPr>
          <p:cNvPr id="3" name="PlaceHolder 2">
            <a:extLst>
              <a:ext uri="{FF2B5EF4-FFF2-40B4-BE49-F238E27FC236}">
                <a16:creationId xmlns:a16="http://schemas.microsoft.com/office/drawing/2014/main" id="{64C5144A-0ECC-7F9C-9112-B424240350CF}"/>
              </a:ext>
            </a:extLst>
          </p:cNvPr>
          <p:cNvSpPr txBox="1">
            <a:spLocks/>
          </p:cNvSpPr>
          <p:nvPr/>
        </p:nvSpPr>
        <p:spPr>
          <a:xfrm>
            <a:off x="4691532" y="865029"/>
            <a:ext cx="3727131" cy="1608750"/>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600" b="1" dirty="0">
                <a:latin typeface="Times New Roman" panose="02020603050405020304" pitchFamily="18" charset="0"/>
                <a:cs typeface="Times New Roman" panose="02020603050405020304" pitchFamily="18" charset="0"/>
              </a:rPr>
              <a:t>Dataset: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NAV (Net Asset Value) historical daily data of </a:t>
            </a:r>
            <a:r>
              <a:rPr lang="en-US" sz="1600" b="1" dirty="0">
                <a:latin typeface="Times New Roman" panose="02020603050405020304" pitchFamily="18" charset="0"/>
                <a:cs typeface="Times New Roman" panose="02020603050405020304" pitchFamily="18" charset="0"/>
              </a:rPr>
              <a:t>25 different mutual funds</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Source:</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Downloaded from </a:t>
            </a:r>
            <a:r>
              <a:rPr lang="en-US" sz="1600" b="1" dirty="0">
                <a:latin typeface="Times New Roman" panose="02020603050405020304" pitchFamily="18" charset="0"/>
                <a:cs typeface="Times New Roman" panose="02020603050405020304" pitchFamily="18" charset="0"/>
              </a:rPr>
              <a:t>Investing.com</a:t>
            </a:r>
            <a:r>
              <a:rPr lang="en-US" sz="1600" dirty="0">
                <a:latin typeface="Times New Roman" panose="02020603050405020304" pitchFamily="18" charset="0"/>
                <a:cs typeface="Times New Roman" panose="02020603050405020304" pitchFamily="18" charset="0"/>
              </a:rPr>
              <a:t> (5 years of daily data for each fund).</a:t>
            </a:r>
          </a:p>
        </p:txBody>
      </p:sp>
      <p:sp>
        <p:nvSpPr>
          <p:cNvPr id="22" name="PlaceHolder 2">
            <a:extLst>
              <a:ext uri="{FF2B5EF4-FFF2-40B4-BE49-F238E27FC236}">
                <a16:creationId xmlns:a16="http://schemas.microsoft.com/office/drawing/2014/main" id="{FA498D68-E631-A948-6407-94FCED056812}"/>
              </a:ext>
            </a:extLst>
          </p:cNvPr>
          <p:cNvSpPr txBox="1">
            <a:spLocks/>
          </p:cNvSpPr>
          <p:nvPr/>
        </p:nvSpPr>
        <p:spPr>
          <a:xfrm>
            <a:off x="4691531" y="3689224"/>
            <a:ext cx="3727131" cy="1608750"/>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a:latin typeface="Times New Roman" panose="02020603050405020304" pitchFamily="18" charset="0"/>
                <a:cs typeface="Times New Roman" panose="02020603050405020304" pitchFamily="18" charset="0"/>
              </a:rPr>
              <a:t>Handled missing values using </a:t>
            </a:r>
            <a:r>
              <a:rPr lang="en-US" sz="1400" b="1" dirty="0">
                <a:latin typeface="Times New Roman" panose="02020603050405020304" pitchFamily="18" charset="0"/>
                <a:cs typeface="Times New Roman" panose="02020603050405020304" pitchFamily="18" charset="0"/>
              </a:rPr>
              <a:t>linear interpolation</a:t>
            </a:r>
          </a:p>
          <a:p>
            <a:pPr>
              <a:lnSpc>
                <a:spcPct val="100000"/>
              </a:lnSpc>
            </a:pPr>
            <a:r>
              <a:rPr lang="en-US" sz="1400" dirty="0">
                <a:latin typeface="Times New Roman" panose="02020603050405020304" pitchFamily="18" charset="0"/>
                <a:ea typeface="Inter Medium" pitchFamily="34" charset="-122"/>
                <a:cs typeface="Times New Roman" panose="02020603050405020304" pitchFamily="18" charset="0"/>
              </a:rPr>
              <a:t>Scaled NAVs, generated 60-day sequences for LSTM input.</a:t>
            </a:r>
          </a:p>
          <a:p>
            <a:pPr>
              <a:lnSpc>
                <a:spcPct val="100000"/>
              </a:lnSpc>
            </a:pPr>
            <a:endParaRPr lang="en-US" sz="1400" dirty="0">
              <a:latin typeface="Times New Roman" panose="02020603050405020304" pitchFamily="18" charset="0"/>
              <a:cs typeface="Times New Roman" panose="02020603050405020304" pitchFamily="18" charset="0"/>
            </a:endParaRPr>
          </a:p>
        </p:txBody>
      </p:sp>
      <p:sp>
        <p:nvSpPr>
          <p:cNvPr id="23" name="PlaceHolder 1">
            <a:extLst>
              <a:ext uri="{FF2B5EF4-FFF2-40B4-BE49-F238E27FC236}">
                <a16:creationId xmlns:a16="http://schemas.microsoft.com/office/drawing/2014/main" id="{D8207798-EC1F-BEF8-F784-A78CFC7982DD}"/>
              </a:ext>
            </a:extLst>
          </p:cNvPr>
          <p:cNvSpPr txBox="1">
            <a:spLocks/>
          </p:cNvSpPr>
          <p:nvPr/>
        </p:nvSpPr>
        <p:spPr>
          <a:xfrm>
            <a:off x="4308030" y="2917300"/>
            <a:ext cx="4359728" cy="727008"/>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400" dirty="0">
                <a:latin typeface="Times New Roman" panose="02020603050405020304" pitchFamily="18" charset="0"/>
                <a:cs typeface="Times New Roman" panose="02020603050405020304" pitchFamily="18" charset="0"/>
              </a:rPr>
              <a:t>Preprocessing Steps</a:t>
            </a:r>
            <a:r>
              <a:rPr lang="en-US" sz="1050" dirty="0"/>
              <a:t>:</a:t>
            </a:r>
            <a:endParaRPr lang="fr-FR" sz="2400" spc="-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Times New Roman" panose="02020603050405020304" pitchFamily="18" charset="0"/>
                <a:ea typeface="Raleway ExtraBold"/>
                <a:cs typeface="Times New Roman" panose="02020603050405020304" pitchFamily="18" charset="0"/>
              </a:rPr>
              <a:t>Challenges in Data Cleaning</a:t>
            </a:r>
            <a:endParaRPr lang="fr-FR" sz="3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2" name="PlaceHolder 2"/>
          <p:cNvSpPr>
            <a:spLocks noGrp="1"/>
          </p:cNvSpPr>
          <p:nvPr>
            <p:ph type="subTitle"/>
          </p:nvPr>
        </p:nvSpPr>
        <p:spPr>
          <a:xfrm>
            <a:off x="714240" y="1562039"/>
            <a:ext cx="8160338" cy="2985467"/>
          </a:xfrm>
          <a:prstGeom prst="rect">
            <a:avLst/>
          </a:prstGeom>
          <a:noFill/>
          <a:ln w="0">
            <a:noFill/>
          </a:ln>
        </p:spPr>
        <p:txBody>
          <a:bodyPr lIns="91440" tIns="91440" rIns="91440" bIns="91440" anchor="t">
            <a:normAutofit/>
          </a:bodyPr>
          <a:lstStyle/>
          <a:p>
            <a:pPr marL="400050" indent="-171450">
              <a:lnSpc>
                <a:spcPct val="100000"/>
              </a:lnSpc>
              <a:tabLst>
                <a:tab pos="0" algn="l"/>
              </a:tabLst>
            </a:pPr>
            <a:r>
              <a:rPr lang="en-US" sz="1600" spc="-1" dirty="0">
                <a:solidFill>
                  <a:srgbClr val="000000"/>
                </a:solidFill>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ate Mismatch across Funds:</a:t>
            </a:r>
          </a:p>
          <a:p>
            <a:pPr indent="0">
              <a:lnSpc>
                <a:spcPct val="100000"/>
              </a:lnSpc>
              <a:buNone/>
              <a:tabLst>
                <a:tab pos="0" algn="l"/>
              </a:tabLst>
            </a:pPr>
            <a:r>
              <a:rPr lang="en-US" sz="1600" spc="-1"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Different mutual funds had NAV records missing on different dates, causing</a:t>
            </a:r>
          </a:p>
          <a:p>
            <a:pPr indent="0">
              <a:lnSpc>
                <a:spcPct val="100000"/>
              </a:lnSpc>
              <a:buNone/>
              <a:tabLst>
                <a:tab pos="0" algn="l"/>
              </a:tabLst>
            </a:pPr>
            <a:r>
              <a:rPr lang="en-US" sz="1600" dirty="0">
                <a:latin typeface="Times New Roman" panose="02020603050405020304" pitchFamily="18" charset="0"/>
                <a:cs typeface="Times New Roman" panose="02020603050405020304" pitchFamily="18" charset="0"/>
              </a:rPr>
              <a:t>            misalignment in the time series.</a:t>
            </a:r>
          </a:p>
          <a:p>
            <a:pPr marL="400050" indent="-171450">
              <a:lnSpc>
                <a:spcPct val="100000"/>
              </a:lnSpc>
              <a:tabLst>
                <a:tab pos="0" algn="l"/>
              </a:tabLst>
            </a:pPr>
            <a:r>
              <a:rPr lang="en-US" sz="1600" dirty="0">
                <a:latin typeface="Times New Roman" panose="02020603050405020304" pitchFamily="18" charset="0"/>
                <a:cs typeface="Times New Roman" panose="02020603050405020304" pitchFamily="18" charset="0"/>
              </a:rPr>
              <a:t>Our Solution:</a:t>
            </a:r>
          </a:p>
          <a:p>
            <a:pPr indent="0">
              <a:lnSpc>
                <a:spcPct val="100000"/>
              </a:lnSpc>
              <a:buNone/>
              <a:tabLst>
                <a:tab pos="0" algn="l"/>
              </a:tabLst>
            </a:pPr>
            <a:r>
              <a:rPr lang="en-US" sz="1600" dirty="0">
                <a:latin typeface="Times New Roman" panose="02020603050405020304" pitchFamily="18" charset="0"/>
                <a:cs typeface="Times New Roman" panose="02020603050405020304" pitchFamily="18" charset="0"/>
              </a:rPr>
              <a:t>       ➔ Instead of forcing a combined dataset, (into one data frame.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 We handled </a:t>
            </a:r>
            <a:r>
              <a:rPr lang="en-US" sz="1600" b="1" dirty="0">
                <a:latin typeface="Times New Roman" panose="02020603050405020304" pitchFamily="18" charset="0"/>
                <a:cs typeface="Times New Roman" panose="02020603050405020304" pitchFamily="18" charset="0"/>
              </a:rPr>
              <a:t>each fund individually</a:t>
            </a:r>
            <a:r>
              <a:rPr lang="en-US" sz="1600" dirty="0">
                <a:latin typeface="Times New Roman" panose="02020603050405020304" pitchFamily="18" charset="0"/>
                <a:cs typeface="Times New Roman" panose="02020603050405020304" pitchFamily="18" charset="0"/>
              </a:rPr>
              <a:t>, treating it as a </a:t>
            </a:r>
            <a:r>
              <a:rPr lang="en-US" sz="1600" b="1" dirty="0">
                <a:latin typeface="Times New Roman" panose="02020603050405020304" pitchFamily="18" charset="0"/>
                <a:cs typeface="Times New Roman" panose="02020603050405020304" pitchFamily="18" charset="0"/>
              </a:rPr>
              <a:t>separate time series</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 Applied interpolation and forward-filling separately for each fund to preserve data consistency</a:t>
            </a:r>
            <a:r>
              <a:rPr lang="en-US" sz="1600" dirty="0"/>
              <a:t>.</a:t>
            </a:r>
          </a:p>
          <a:p>
            <a:pPr marL="400050" indent="-171450">
              <a:lnSpc>
                <a:spcPct val="100000"/>
              </a:lnSpc>
              <a:tabLst>
                <a:tab pos="0" algn="l"/>
              </a:tabLst>
            </a:pPr>
            <a:endParaRPr lang="en-US" sz="1600" spc="-1" dirty="0">
              <a:solidFill>
                <a:srgbClr val="000000"/>
              </a:solidFill>
              <a:latin typeface="OpenSymbol"/>
            </a:endParaRPr>
          </a:p>
          <a:p>
            <a:pPr indent="0">
              <a:lnSpc>
                <a:spcPct val="100000"/>
              </a:lnSpc>
              <a:buNone/>
              <a:tabLst>
                <a:tab pos="0" algn="l"/>
              </a:tabLst>
            </a:pPr>
            <a:endParaRPr lang="en-US" sz="12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008669" y="2226534"/>
            <a:ext cx="1946198" cy="183385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dirty="0">
                <a:solidFill>
                  <a:schemeClr val="dk1"/>
                </a:solidFill>
                <a:latin typeface="Times New Roman" panose="02020603050405020304" pitchFamily="18" charset="0"/>
                <a:ea typeface="Raleway ExtraBold"/>
                <a:cs typeface="Times New Roman" panose="02020603050405020304" pitchFamily="18" charset="0"/>
              </a:rPr>
              <a:t>LSTM</a:t>
            </a:r>
            <a:br>
              <a:rPr lang="en" sz="4000" b="0" strike="noStrike" spc="-1" dirty="0">
                <a:solidFill>
                  <a:schemeClr val="dk1"/>
                </a:solidFill>
                <a:latin typeface="Times New Roman" panose="02020603050405020304" pitchFamily="18" charset="0"/>
                <a:ea typeface="Raleway ExtraBold"/>
                <a:cs typeface="Times New Roman" panose="02020603050405020304" pitchFamily="18" charset="0"/>
              </a:rPr>
            </a:br>
            <a:r>
              <a:rPr lang="en" sz="4000" b="0" strike="noStrike" spc="-1" dirty="0">
                <a:solidFill>
                  <a:schemeClr val="dk1"/>
                </a:solidFill>
                <a:latin typeface="Times New Roman" panose="02020603050405020304" pitchFamily="18" charset="0"/>
                <a:ea typeface="Raleway ExtraBold"/>
                <a:cs typeface="Times New Roman" panose="02020603050405020304" pitchFamily="18" charset="0"/>
              </a:rPr>
              <a:t>Model</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37" name="PlaceHolder 2"/>
          <p:cNvSpPr>
            <a:spLocks noGrp="1"/>
          </p:cNvSpPr>
          <p:nvPr>
            <p:ph type="title"/>
          </p:nvPr>
        </p:nvSpPr>
        <p:spPr>
          <a:xfrm>
            <a:off x="1117222" y="874774"/>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dirty="0">
                <a:solidFill>
                  <a:schemeClr val="lt1"/>
                </a:solidFill>
                <a:latin typeface="Raleway ExtraBold"/>
                <a:ea typeface="Raleway ExtraBold"/>
              </a:rPr>
              <a:t>02</a:t>
            </a:r>
            <a:endParaRPr lang="fr-FR" sz="5000" b="0" strike="noStrike" spc="-1" dirty="0">
              <a:solidFill>
                <a:schemeClr val="dk1"/>
              </a:solidFill>
              <a:latin typeface="Arial"/>
            </a:endParaRPr>
          </a:p>
        </p:txBody>
      </p:sp>
      <p:sp>
        <p:nvSpPr>
          <p:cNvPr id="239" name="Google Shape;344;p39"/>
          <p:cNvSpPr/>
          <p:nvPr/>
        </p:nvSpPr>
        <p:spPr>
          <a:xfrm>
            <a:off x="1117222" y="4178922"/>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5" name="Text 1">
            <a:extLst>
              <a:ext uri="{FF2B5EF4-FFF2-40B4-BE49-F238E27FC236}">
                <a16:creationId xmlns:a16="http://schemas.microsoft.com/office/drawing/2014/main" id="{0296506A-DA30-F060-B607-9FE30C32E01C}"/>
              </a:ext>
            </a:extLst>
          </p:cNvPr>
          <p:cNvSpPr/>
          <p:nvPr/>
        </p:nvSpPr>
        <p:spPr>
          <a:xfrm>
            <a:off x="3520067" y="17631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Model Architecture</a:t>
            </a:r>
            <a:endParaRPr lang="en-US" sz="22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44CF9ED9-7E9D-0A90-1C13-4CFA5B2DC9AF}"/>
              </a:ext>
            </a:extLst>
          </p:cNvPr>
          <p:cNvSpPr/>
          <p:nvPr/>
        </p:nvSpPr>
        <p:spPr>
          <a:xfrm>
            <a:off x="3545468" y="225115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Times New Roman" panose="02020603050405020304" pitchFamily="18" charset="0"/>
                <a:ea typeface="Inter Medium" pitchFamily="34" charset="-122"/>
                <a:cs typeface="Times New Roman" panose="02020603050405020304" pitchFamily="18" charset="0"/>
              </a:rPr>
              <a:t>Two LSTM layers with 50 units each</a:t>
            </a:r>
            <a:endParaRPr lang="en-US" sz="175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9B04743A-5089-81CA-A933-35EA5EF7750C}"/>
              </a:ext>
            </a:extLst>
          </p:cNvPr>
          <p:cNvSpPr/>
          <p:nvPr/>
        </p:nvSpPr>
        <p:spPr>
          <a:xfrm>
            <a:off x="3545468" y="256635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Times New Roman" panose="02020603050405020304" pitchFamily="18" charset="0"/>
                <a:ea typeface="Inter Medium" pitchFamily="34" charset="-122"/>
                <a:cs typeface="Times New Roman" panose="02020603050405020304" pitchFamily="18" charset="0"/>
              </a:rPr>
              <a:t>One Dense output layer for NAV prediction</a:t>
            </a:r>
            <a:endParaRPr lang="en-US" sz="175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2FE14DF0-C033-645D-4BCC-46B71C853BFB}"/>
              </a:ext>
            </a:extLst>
          </p:cNvPr>
          <p:cNvSpPr/>
          <p:nvPr/>
        </p:nvSpPr>
        <p:spPr>
          <a:xfrm>
            <a:off x="3511600" y="328422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Training Details</a:t>
            </a:r>
            <a:endParaRPr lang="en-US" sz="22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B11EB553-B069-4052-1D19-715AB27847D7}"/>
              </a:ext>
            </a:extLst>
          </p:cNvPr>
          <p:cNvSpPr/>
          <p:nvPr/>
        </p:nvSpPr>
        <p:spPr>
          <a:xfrm>
            <a:off x="3545468" y="38219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Times New Roman" panose="02020603050405020304" pitchFamily="18" charset="0"/>
                <a:ea typeface="Inter Medium" pitchFamily="34" charset="-122"/>
                <a:cs typeface="Times New Roman" panose="02020603050405020304" pitchFamily="18" charset="0"/>
              </a:rPr>
              <a:t>Adam optimizer, Mean Squared Error loss</a:t>
            </a:r>
            <a:endParaRPr lang="en-US" sz="175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id="{770EFFCB-152C-1CE1-E3F2-9EA30E7B3348}"/>
              </a:ext>
            </a:extLst>
          </p:cNvPr>
          <p:cNvSpPr/>
          <p:nvPr/>
        </p:nvSpPr>
        <p:spPr>
          <a:xfrm>
            <a:off x="3545467" y="416252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Times New Roman" panose="02020603050405020304" pitchFamily="18" charset="0"/>
                <a:ea typeface="Inter Medium" pitchFamily="34" charset="-122"/>
                <a:cs typeface="Times New Roman" panose="02020603050405020304" pitchFamily="18" charset="0"/>
              </a:rPr>
              <a:t>20 epochs, batch size of 32</a:t>
            </a:r>
            <a:endParaRPr lang="en-US" sz="1750" dirty="0">
              <a:latin typeface="Times New Roman" panose="02020603050405020304" pitchFamily="18" charset="0"/>
              <a:cs typeface="Times New Roman" panose="02020603050405020304" pitchFamily="18" charset="0"/>
            </a:endParaRPr>
          </a:p>
        </p:txBody>
      </p:sp>
      <p:sp>
        <p:nvSpPr>
          <p:cNvPr id="11" name="Text 7">
            <a:extLst>
              <a:ext uri="{FF2B5EF4-FFF2-40B4-BE49-F238E27FC236}">
                <a16:creationId xmlns:a16="http://schemas.microsoft.com/office/drawing/2014/main" id="{FA003B03-F2AE-CABC-BC7F-26E81AE18891}"/>
              </a:ext>
            </a:extLst>
          </p:cNvPr>
          <p:cNvSpPr/>
          <p:nvPr/>
        </p:nvSpPr>
        <p:spPr>
          <a:xfrm>
            <a:off x="3545467" y="449281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Times New Roman" panose="02020603050405020304" pitchFamily="18" charset="0"/>
                <a:ea typeface="Inter Medium" pitchFamily="34" charset="-122"/>
                <a:cs typeface="Times New Roman" panose="02020603050405020304" pitchFamily="18" charset="0"/>
              </a:rPr>
              <a:t>80/20 train-test split, monitored validation performance</a:t>
            </a:r>
            <a:endParaRPr lang="en-US" sz="1750" dirty="0">
              <a:latin typeface="Times New Roman" panose="02020603050405020304" pitchFamily="18" charset="0"/>
              <a:cs typeface="Times New Roman" panose="02020603050405020304" pitchFamily="18" charset="0"/>
            </a:endParaRPr>
          </a:p>
        </p:txBody>
      </p:sp>
      <p:sp>
        <p:nvSpPr>
          <p:cNvPr id="12" name="PlaceHolder 2">
            <a:extLst>
              <a:ext uri="{FF2B5EF4-FFF2-40B4-BE49-F238E27FC236}">
                <a16:creationId xmlns:a16="http://schemas.microsoft.com/office/drawing/2014/main" id="{2F653FC9-DEF0-9202-96E0-367D7C1425A9}"/>
              </a:ext>
            </a:extLst>
          </p:cNvPr>
          <p:cNvSpPr txBox="1">
            <a:spLocks/>
          </p:cNvSpPr>
          <p:nvPr/>
        </p:nvSpPr>
        <p:spPr>
          <a:xfrm>
            <a:off x="3145547" y="267933"/>
            <a:ext cx="5524320" cy="1774447"/>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 sz="1800" spc="-1" dirty="0">
                <a:solidFill>
                  <a:schemeClr val="dk1"/>
                </a:solidFill>
                <a:latin typeface="Times New Roman" panose="02020603050405020304" pitchFamily="18" charset="0"/>
                <a:ea typeface="Raleway Medium"/>
                <a:cs typeface="Times New Roman" panose="02020603050405020304" pitchFamily="18" charset="0"/>
              </a:rPr>
              <a:t>The LSTM model was employed for its proficiency in handling sequential data. It uses historical NAV sequences along with the engineered features to predict future NAVs effectively.</a:t>
            </a:r>
            <a:endParaRPr lang="en-US" sz="1800"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E70B7-D260-C461-5CD7-6294BFADE9E0}"/>
            </a:ext>
          </a:extLst>
        </p:cNvPr>
        <p:cNvGrpSpPr/>
        <p:nvPr/>
      </p:nvGrpSpPr>
      <p:grpSpPr>
        <a:xfrm>
          <a:off x="0" y="0"/>
          <a:ext cx="0" cy="0"/>
          <a:chOff x="0" y="0"/>
          <a:chExt cx="0" cy="0"/>
        </a:xfrm>
      </p:grpSpPr>
      <p:sp>
        <p:nvSpPr>
          <p:cNvPr id="236" name="PlaceHolder 1">
            <a:extLst>
              <a:ext uri="{FF2B5EF4-FFF2-40B4-BE49-F238E27FC236}">
                <a16:creationId xmlns:a16="http://schemas.microsoft.com/office/drawing/2014/main" id="{FFCE12C0-7111-924C-2BD7-7AE51DF73682}"/>
              </a:ext>
            </a:extLst>
          </p:cNvPr>
          <p:cNvSpPr>
            <a:spLocks noGrp="1"/>
          </p:cNvSpPr>
          <p:nvPr>
            <p:ph type="title"/>
          </p:nvPr>
        </p:nvSpPr>
        <p:spPr>
          <a:xfrm>
            <a:off x="798816" y="0"/>
            <a:ext cx="3838498" cy="669471"/>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4000" b="1" dirty="0">
                <a:latin typeface="Times New Roman" panose="02020603050405020304" pitchFamily="18" charset="0"/>
                <a:cs typeface="Times New Roman" panose="02020603050405020304" pitchFamily="18" charset="0"/>
              </a:rPr>
              <a:t>GATES IN </a:t>
            </a:r>
            <a:r>
              <a:rPr lang="en" sz="4000" b="1" strike="noStrike" spc="-1" dirty="0">
                <a:solidFill>
                  <a:schemeClr val="dk1"/>
                </a:solidFill>
                <a:latin typeface="Times New Roman" panose="02020603050405020304" pitchFamily="18" charset="0"/>
                <a:ea typeface="Raleway ExtraBold"/>
                <a:cs typeface="Times New Roman" panose="02020603050405020304" pitchFamily="18" charset="0"/>
              </a:rPr>
              <a:t>LSTM</a:t>
            </a:r>
            <a:endParaRPr lang="fr-FR" sz="4000" b="1" strike="noStrike" spc="-1" dirty="0">
              <a:solidFill>
                <a:schemeClr val="dk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9CF7EE-3C77-CA40-916B-C586B5FEAC5F}"/>
              </a:ext>
            </a:extLst>
          </p:cNvPr>
          <p:cNvPicPr>
            <a:picLocks noChangeAspect="1"/>
          </p:cNvPicPr>
          <p:nvPr/>
        </p:nvPicPr>
        <p:blipFill>
          <a:blip r:embed="rId2"/>
          <a:stretch>
            <a:fillRect/>
          </a:stretch>
        </p:blipFill>
        <p:spPr>
          <a:xfrm>
            <a:off x="836093" y="855133"/>
            <a:ext cx="8096239" cy="3961687"/>
          </a:xfrm>
          <a:prstGeom prst="rect">
            <a:avLst/>
          </a:prstGeom>
        </p:spPr>
      </p:pic>
    </p:spTree>
    <p:extLst>
      <p:ext uri="{BB962C8B-B14F-4D97-AF65-F5344CB8AC3E}">
        <p14:creationId xmlns:p14="http://schemas.microsoft.com/office/powerpoint/2010/main" val="185695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41"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3" name="TextBox 2">
            <a:extLst>
              <a:ext uri="{FF2B5EF4-FFF2-40B4-BE49-F238E27FC236}">
                <a16:creationId xmlns:a16="http://schemas.microsoft.com/office/drawing/2014/main" id="{B9F1A334-4417-7297-8C06-13910E35D4AA}"/>
              </a:ext>
            </a:extLst>
          </p:cNvPr>
          <p:cNvSpPr txBox="1"/>
          <p:nvPr/>
        </p:nvSpPr>
        <p:spPr>
          <a:xfrm>
            <a:off x="1596269" y="621069"/>
            <a:ext cx="3620710" cy="4185761"/>
          </a:xfrm>
          <a:prstGeom prst="rect">
            <a:avLst/>
          </a:prstGeom>
          <a:noFill/>
        </p:spPr>
        <p:txBody>
          <a:bodyPr wrap="square">
            <a:spAutoFit/>
          </a:bodyPr>
          <a:lstStyle/>
          <a:p>
            <a:r>
              <a:rPr lang="en-US" sz="1400" b="1" dirty="0">
                <a:solidFill>
                  <a:srgbClr val="38512F"/>
                </a:solidFill>
                <a:latin typeface="Times New Roman" panose="02020603050405020304" pitchFamily="18" charset="0"/>
                <a:cs typeface="Times New Roman" panose="02020603050405020304" pitchFamily="18" charset="0"/>
              </a:rPr>
              <a:t>Memory Cells:</a:t>
            </a:r>
            <a:r>
              <a:rPr lang="en-US" sz="1400" dirty="0">
                <a:solidFill>
                  <a:srgbClr val="38512F"/>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mn-lt"/>
                <a:cs typeface="Times New Roman" panose="02020603050405020304" pitchFamily="18" charset="0"/>
              </a:rPr>
              <a:t>The LSTM has memory cells that allow it to store information over long time intervals, enabling it to maintain context even in long sequences. This is especially important for understanding sentences or phrases with dependencies across multiple words.</a:t>
            </a:r>
          </a:p>
          <a:p>
            <a:endParaRPr lang="en-US" sz="1400" dirty="0">
              <a:latin typeface="Times New Roman" panose="02020603050405020304" pitchFamily="18" charset="0"/>
              <a:ea typeface="+mn-lt"/>
              <a:cs typeface="Times New Roman" panose="02020603050405020304" pitchFamily="18" charset="0"/>
            </a:endParaRPr>
          </a:p>
          <a:p>
            <a:r>
              <a:rPr lang="en-US" sz="1400" b="1" dirty="0">
                <a:solidFill>
                  <a:srgbClr val="38512F"/>
                </a:solidFill>
                <a:latin typeface="Times New Roman" panose="02020603050405020304" pitchFamily="18" charset="0"/>
                <a:cs typeface="Times New Roman" panose="02020603050405020304" pitchFamily="18" charset="0"/>
              </a:rPr>
              <a:t>Gates (Input, Forget, Output):</a:t>
            </a:r>
            <a:endParaRPr lang="en-US" sz="1400" b="1" dirty="0">
              <a:solidFill>
                <a:srgbClr val="38512F"/>
              </a:solidFill>
              <a:latin typeface="Times New Roman" panose="02020603050405020304" pitchFamily="18" charset="0"/>
              <a:ea typeface="Calibri"/>
              <a:cs typeface="Times New Roman" panose="02020603050405020304" pitchFamily="18" charset="0"/>
            </a:endParaRPr>
          </a:p>
          <a:p>
            <a:endParaRPr lang="en-US" sz="1400" dirty="0">
              <a:solidFill>
                <a:srgbClr val="38512F"/>
              </a:solidFill>
              <a:latin typeface="Times New Roman" panose="02020603050405020304" pitchFamily="18" charset="0"/>
              <a:cs typeface="Times New Roman" panose="02020603050405020304" pitchFamily="18" charset="0"/>
            </a:endParaRPr>
          </a:p>
          <a:p>
            <a:r>
              <a:rPr lang="en-US" sz="1400" b="1" dirty="0">
                <a:solidFill>
                  <a:srgbClr val="38512F"/>
                </a:solidFill>
                <a:latin typeface="Times New Roman" panose="02020603050405020304" pitchFamily="18" charset="0"/>
                <a:cs typeface="Times New Roman" panose="02020603050405020304" pitchFamily="18" charset="0"/>
              </a:rPr>
              <a:t>Forget Gate:</a:t>
            </a:r>
            <a:r>
              <a:rPr lang="en-US" sz="1400" dirty="0">
                <a:solidFill>
                  <a:srgbClr val="38512F"/>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mn-lt"/>
                <a:cs typeface="Times New Roman" panose="02020603050405020304" pitchFamily="18" charset="0"/>
              </a:rPr>
              <a:t>Decides what information to discard from the cell state, helping the network remove irrelevant or outdated information .</a:t>
            </a:r>
          </a:p>
          <a:p>
            <a:endParaRPr lang="en-US" sz="1400" dirty="0">
              <a:latin typeface="Times New Roman" panose="02020603050405020304" pitchFamily="18" charset="0"/>
              <a:ea typeface="+mn-lt"/>
              <a:cs typeface="Times New Roman" panose="02020603050405020304" pitchFamily="18" charset="0"/>
            </a:endParaRPr>
          </a:p>
          <a:p>
            <a:r>
              <a:rPr lang="en-US" sz="1400" dirty="0">
                <a:solidFill>
                  <a:srgbClr val="38512F"/>
                </a:solidFill>
                <a:latin typeface="Times New Roman" panose="02020603050405020304" pitchFamily="18" charset="0"/>
                <a:cs typeface="Times New Roman" panose="02020603050405020304" pitchFamily="18" charset="0"/>
              </a:rPr>
              <a:t> </a:t>
            </a:r>
            <a:r>
              <a:rPr lang="en-US" sz="1400" b="1" dirty="0">
                <a:solidFill>
                  <a:srgbClr val="38512F"/>
                </a:solidFill>
                <a:latin typeface="Times New Roman" panose="02020603050405020304" pitchFamily="18" charset="0"/>
                <a:cs typeface="Times New Roman" panose="02020603050405020304" pitchFamily="18" charset="0"/>
              </a:rPr>
              <a:t>Input Gate</a:t>
            </a:r>
            <a:r>
              <a:rPr lang="en-US" sz="1400" dirty="0">
                <a:solidFill>
                  <a:srgbClr val="38512F"/>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mn-lt"/>
                <a:cs typeface="Times New Roman" panose="02020603050405020304" pitchFamily="18" charset="0"/>
              </a:rPr>
              <a:t>Determines what new information to add to the memory </a:t>
            </a:r>
          </a:p>
          <a:p>
            <a:endParaRPr lang="en-US" sz="1400" dirty="0">
              <a:solidFill>
                <a:srgbClr val="38512F"/>
              </a:solidFill>
              <a:latin typeface="Times New Roman" panose="02020603050405020304" pitchFamily="18" charset="0"/>
              <a:cs typeface="Times New Roman" panose="02020603050405020304" pitchFamily="18" charset="0"/>
            </a:endParaRPr>
          </a:p>
          <a:p>
            <a:r>
              <a:rPr lang="en-US" sz="1400" b="1" dirty="0">
                <a:solidFill>
                  <a:srgbClr val="38512F"/>
                </a:solidFill>
                <a:latin typeface="Times New Roman" panose="02020603050405020304" pitchFamily="18" charset="0"/>
                <a:cs typeface="Times New Roman" panose="02020603050405020304" pitchFamily="18" charset="0"/>
              </a:rPr>
              <a:t>Output Gate:</a:t>
            </a:r>
            <a:r>
              <a:rPr lang="en-US" sz="1400" dirty="0">
                <a:solidFill>
                  <a:srgbClr val="38512F"/>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mn-lt"/>
                <a:cs typeface="Times New Roman" panose="02020603050405020304" pitchFamily="18" charset="0"/>
              </a:rPr>
              <a:t>Controls the information passed to the next layer or the output, which helps in focusing on the relevant parts of the memory</a:t>
            </a: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92F022-4FD5-F420-4E42-BC0DB47F86D5}"/>
              </a:ext>
            </a:extLst>
          </p:cNvPr>
          <p:cNvPicPr>
            <a:picLocks noChangeAspect="1"/>
          </p:cNvPicPr>
          <p:nvPr/>
        </p:nvPicPr>
        <p:blipFill>
          <a:blip r:embed="rId2"/>
          <a:stretch>
            <a:fillRect/>
          </a:stretch>
        </p:blipFill>
        <p:spPr>
          <a:xfrm>
            <a:off x="5033342" y="1021241"/>
            <a:ext cx="3987800" cy="3101018"/>
          </a:xfrm>
          <a:prstGeom prst="rect">
            <a:avLst/>
          </a:prstGeom>
        </p:spPr>
      </p:pic>
    </p:spTree>
  </p:cSld>
  <p:clrMapOvr>
    <a:masterClrMapping/>
  </p:clrMapOvr>
</p:sld>
</file>

<file path=ppt/theme/theme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598</TotalTime>
  <Words>1012</Words>
  <Application>Microsoft Office PowerPoint</Application>
  <PresentationFormat>On-screen Show (16:9)</PresentationFormat>
  <Paragraphs>121</Paragraphs>
  <Slides>20</Slides>
  <Notes>0</Notes>
  <HiddenSlides>0</HiddenSlides>
  <MMClips>0</MMClips>
  <ScaleCrop>false</ScaleCrop>
  <HeadingPairs>
    <vt:vector size="6" baseType="variant">
      <vt:variant>
        <vt:lpstr>Fonts Used</vt:lpstr>
      </vt:variant>
      <vt:variant>
        <vt:i4>10</vt:i4>
      </vt:variant>
      <vt:variant>
        <vt:lpstr>Theme</vt:lpstr>
      </vt:variant>
      <vt:variant>
        <vt:i4>31</vt:i4>
      </vt:variant>
      <vt:variant>
        <vt:lpstr>Slide Titles</vt:lpstr>
      </vt:variant>
      <vt:variant>
        <vt:i4>20</vt:i4>
      </vt:variant>
    </vt:vector>
  </HeadingPairs>
  <TitlesOfParts>
    <vt:vector size="61" baseType="lpstr">
      <vt:lpstr>Arial</vt:lpstr>
      <vt:lpstr>Calibri Light</vt:lpstr>
      <vt:lpstr>Open Sans</vt:lpstr>
      <vt:lpstr>OpenSymbol</vt:lpstr>
      <vt:lpstr>Raleway</vt:lpstr>
      <vt:lpstr>Raleway ExtraBold</vt:lpstr>
      <vt:lpstr>Raleway Medium</vt:lpstr>
      <vt:lpstr>Symbol</vt:lpstr>
      <vt:lpstr>Times New Roman</vt:lpstr>
      <vt:lpstr>Wingdings</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Slidesgo Final Pages</vt:lpstr>
      <vt:lpstr>Slidesgo Final Pages</vt:lpstr>
      <vt:lpstr>Mutual Fund NAV Prediction and Portfolio Optimization</vt:lpstr>
      <vt:lpstr>Outlines</vt:lpstr>
      <vt:lpstr>Mutual Fund NAV Prediction and Portfolio Optimization</vt:lpstr>
      <vt:lpstr>Project Objective and Core Technologies </vt:lpstr>
      <vt:lpstr>Dataset and Cleaning</vt:lpstr>
      <vt:lpstr>Challenges in Data Cleaning</vt:lpstr>
      <vt:lpstr>LSTM Model</vt:lpstr>
      <vt:lpstr>GATES IN LSTM</vt:lpstr>
      <vt:lpstr>PowerPoint Presentation</vt:lpstr>
      <vt:lpstr>Evaluation Metrics for Performance</vt:lpstr>
      <vt:lpstr>Evaluation Metrics for Performance</vt:lpstr>
      <vt:lpstr>Optimization Techniques</vt:lpstr>
      <vt:lpstr>Mean-Variance Optimization Steps</vt:lpstr>
      <vt:lpstr>PowerPoint Presentation</vt:lpstr>
      <vt:lpstr>Bayesian Optimization Benefits</vt:lpstr>
      <vt:lpstr>Comparison with Hybrid Models</vt:lpstr>
      <vt:lpstr>Inconsistencies in Financial Data</vt:lpstr>
      <vt:lpstr>Project Summary</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Khushi Pal</cp:lastModifiedBy>
  <cp:revision>3</cp:revision>
  <dcterms:modified xsi:type="dcterms:W3CDTF">2025-04-29T06:27:37Z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2025-04-28T20:18:11Z</dcterms:created>
  <dc:creator>Unknown Creator</dc:creator>
  <dc:description/>
  <dc:language>en-US</dc:language>
  <cp:lastModifiedBy>Unknown Creator</cp:lastModifiedBy>
  <dcterms:modified xsi:type="dcterms:W3CDTF">2025-04-28T20:18:11Z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