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1" r:id="rId7"/>
    <p:sldId id="272" r:id="rId8"/>
    <p:sldId id="269" r:id="rId9"/>
    <p:sldId id="286" r:id="rId10"/>
    <p:sldId id="273" r:id="rId11"/>
    <p:sldId id="270" r:id="rId12"/>
    <p:sldId id="276" r:id="rId13"/>
    <p:sldId id="268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D6CC"/>
    <a:srgbClr val="8AB2E2"/>
    <a:srgbClr val="2A66AC"/>
    <a:srgbClr val="75A4DD"/>
    <a:srgbClr val="2E6CB8"/>
    <a:srgbClr val="2A65AC"/>
    <a:srgbClr val="255997"/>
    <a:srgbClr val="337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>
        <p:scale>
          <a:sx n="58" d="100"/>
          <a:sy n="58" d="100"/>
        </p:scale>
        <p:origin x="144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60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5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5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5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6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5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5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6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914400" rtl="0" eaLnBrk="1" latinLnBrk="0" hangingPunct="1">
        <a:lnSpc>
          <a:spcPct val="100000"/>
        </a:lnSpc>
        <a:spcBef>
          <a:spcPts val="641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59486"/>
            <a:ext cx="9144000" cy="4890866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Full Stack Engineering Project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(22CS037)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spcBef>
                <a:spcPts val="400"/>
              </a:spcBef>
            </a:pPr>
            <a:r>
              <a:rPr lang="en-US" sz="4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BarterHive</a:t>
            </a:r>
            <a:endParaRPr lang="en-US" sz="2000" i="1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b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Khushi– 2210991795</a:t>
            </a:r>
          </a:p>
          <a:p>
            <a:pPr algn="ctr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Kashish Sharma – 2210991770</a:t>
            </a:r>
          </a:p>
          <a:p>
            <a:pPr algn="ctr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Kartikay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Singh Manhas – 2210991761</a:t>
            </a:r>
          </a:p>
          <a:p>
            <a:pPr algn="ctr"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Mr. Rahul</a:t>
            </a:r>
          </a:p>
          <a:p>
            <a:pPr algn="ctr"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Computer Science and Engineering, </a:t>
            </a:r>
          </a:p>
          <a:p>
            <a:pPr algn="ctr"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9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10</a:t>
            </a:fld>
            <a:endParaRPr lang="en-GB" sz="12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10" y="1109744"/>
            <a:ext cx="4997927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110B8CD7-2FCC-E898-D7ED-EB9E9B1181FF}"/>
              </a:ext>
            </a:extLst>
          </p:cNvPr>
          <p:cNvSpPr/>
          <p:nvPr/>
        </p:nvSpPr>
        <p:spPr>
          <a:xfrm>
            <a:off x="260723" y="1554963"/>
            <a:ext cx="4801472" cy="3012784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110"/>
              </a:lnSpc>
            </a:pPr>
            <a:r>
              <a:rPr lang="en-US" sz="2000" dirty="0"/>
              <a:t>The main aim of </a:t>
            </a:r>
            <a:r>
              <a:rPr lang="en-US" sz="2000" b="1" dirty="0" err="1"/>
              <a:t>BarterHive</a:t>
            </a:r>
            <a:r>
              <a:rPr lang="en-US" sz="2000" b="1" dirty="0"/>
              <a:t> </a:t>
            </a:r>
            <a:r>
              <a:rPr lang="en-US" sz="2000" dirty="0"/>
              <a:t>is to  create a platform where people in the same community can easily exchange what they have for what they need. Using the MERN stack, the platform offers an easy-to-use interface with features like location-based matching, a system for building trust, the ability to trade multiple items at once, and real-time chats for smooth negotiations.</a:t>
            </a:r>
            <a:endParaRPr lang="en-US" sz="1944" dirty="0"/>
          </a:p>
        </p:txBody>
      </p:sp>
      <p:pic>
        <p:nvPicPr>
          <p:cNvPr id="1026" name="Picture 2" descr="Barter Trade Stock Illustrations – 1,493 Barter Trade Stock Illustrations,  Vectors &amp; Clipart - Dreamstime">
            <a:extLst>
              <a:ext uri="{FF2B5EF4-FFF2-40B4-BE49-F238E27FC236}">
                <a16:creationId xmlns:a16="http://schemas.microsoft.com/office/drawing/2014/main" id="{9A264EBC-CCAD-A840-3136-8DF0FD5F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983" y="2017336"/>
            <a:ext cx="3621795" cy="25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US" sz="3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3</a:t>
            </a:fld>
            <a:endParaRPr lang="en-GB" sz="1200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82864" y="2019429"/>
            <a:ext cx="4997927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C33B9BB-C905-B37A-7140-A876FE79D225}"/>
              </a:ext>
            </a:extLst>
          </p:cNvPr>
          <p:cNvSpPr/>
          <p:nvPr/>
        </p:nvSpPr>
        <p:spPr>
          <a:xfrm>
            <a:off x="435572" y="1038806"/>
            <a:ext cx="8538746" cy="931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modern communities, many individuals have surplus goods or unused skills that go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underutilized due to a lack of a structured platform to facilitate exchange.</a:t>
            </a:r>
            <a:endParaRPr lang="en-US" sz="175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296EEFB-B7D9-AD42-9C48-FC37A3675618}"/>
              </a:ext>
            </a:extLst>
          </p:cNvPr>
          <p:cNvSpPr/>
          <p:nvPr/>
        </p:nvSpPr>
        <p:spPr>
          <a:xfrm>
            <a:off x="181047" y="19308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E01F53B-F0F1-81CD-F218-8CFA73F69CA1}"/>
              </a:ext>
            </a:extLst>
          </p:cNvPr>
          <p:cNvSpPr/>
          <p:nvPr/>
        </p:nvSpPr>
        <p:spPr>
          <a:xfrm>
            <a:off x="366903" y="2015875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E0189A8-0D3E-304E-A181-1219EAF7B925}"/>
              </a:ext>
            </a:extLst>
          </p:cNvPr>
          <p:cNvSpPr/>
          <p:nvPr/>
        </p:nvSpPr>
        <p:spPr>
          <a:xfrm>
            <a:off x="871030" y="1977998"/>
            <a:ext cx="29076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400" dirty="0"/>
              <a:t>Inefficient Barter Processes</a:t>
            </a:r>
            <a:endParaRPr lang="en-US" sz="22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7C50B701-8C89-7C4A-BDCF-B72ACD7849CB}"/>
              </a:ext>
            </a:extLst>
          </p:cNvPr>
          <p:cNvSpPr/>
          <p:nvPr/>
        </p:nvSpPr>
        <p:spPr>
          <a:xfrm>
            <a:off x="889882" y="2402429"/>
            <a:ext cx="389893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/>
              <a:t>Currently, the process of finding someone to exchange goods or services with is time-consuming and often unreliable. Users need a simple way to connect and negotiate exchanges easily.</a:t>
            </a:r>
            <a:endParaRPr lang="en-US" sz="1750" dirty="0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D3105823-B8CD-F562-D50D-5A3F2C5D8EE6}"/>
              </a:ext>
            </a:extLst>
          </p:cNvPr>
          <p:cNvSpPr/>
          <p:nvPr/>
        </p:nvSpPr>
        <p:spPr>
          <a:xfrm>
            <a:off x="4811609" y="193086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EC9C92B-90EE-0574-9854-934E64CFAA3F}"/>
              </a:ext>
            </a:extLst>
          </p:cNvPr>
          <p:cNvSpPr/>
          <p:nvPr/>
        </p:nvSpPr>
        <p:spPr>
          <a:xfrm>
            <a:off x="4962937" y="2015874"/>
            <a:ext cx="20752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CECA76F3-5C07-0520-789E-EAC7FD879095}"/>
              </a:ext>
            </a:extLst>
          </p:cNvPr>
          <p:cNvSpPr/>
          <p:nvPr/>
        </p:nvSpPr>
        <p:spPr>
          <a:xfrm>
            <a:off x="5567578" y="1949718"/>
            <a:ext cx="2903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400" dirty="0"/>
              <a:t>Lack of Clear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IN" sz="2400" dirty="0"/>
              <a:t>Communication</a:t>
            </a:r>
            <a:endParaRPr lang="en-US" sz="22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3DB6FC5-6DF8-64C0-91D9-DEB96B848B8A}"/>
              </a:ext>
            </a:extLst>
          </p:cNvPr>
          <p:cNvSpPr/>
          <p:nvPr/>
        </p:nvSpPr>
        <p:spPr>
          <a:xfrm>
            <a:off x="5567579" y="2685231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/>
              <a:t>Many barter transactions fail due to poor communication between users, leading to misunderstandings about what is being exchanged.</a:t>
            </a:r>
            <a:endParaRPr lang="en-US" sz="1750" dirty="0"/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0E4DD358-B0D7-FCF4-A06E-AF4D3D363996}"/>
              </a:ext>
            </a:extLst>
          </p:cNvPr>
          <p:cNvSpPr/>
          <p:nvPr/>
        </p:nvSpPr>
        <p:spPr>
          <a:xfrm>
            <a:off x="2032701" y="45609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01B63FC1-5F7B-AEBB-F2D7-FEED5646859A}"/>
              </a:ext>
            </a:extLst>
          </p:cNvPr>
          <p:cNvSpPr/>
          <p:nvPr/>
        </p:nvSpPr>
        <p:spPr>
          <a:xfrm>
            <a:off x="2182720" y="4645953"/>
            <a:ext cx="21014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B5201047-1F99-E6BA-C648-9CBCF2E2974E}"/>
              </a:ext>
            </a:extLst>
          </p:cNvPr>
          <p:cNvSpPr/>
          <p:nvPr/>
        </p:nvSpPr>
        <p:spPr>
          <a:xfrm>
            <a:off x="2864085" y="4645783"/>
            <a:ext cx="29061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/>
              <a:t>Limited Visibility of Items or Services</a:t>
            </a:r>
            <a:endParaRPr lang="en-US" sz="220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4E59A115-3FDE-66F3-5D0B-7C88CF2EBBA1}"/>
              </a:ext>
            </a:extLst>
          </p:cNvPr>
          <p:cNvSpPr/>
          <p:nvPr/>
        </p:nvSpPr>
        <p:spPr>
          <a:xfrm>
            <a:off x="2901792" y="5060786"/>
            <a:ext cx="431914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/>
              <a:t>Users often don’t know what others in the community have to offer, making it difficult to find suitable barter items or services nearby.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6222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8CD58-FCA9-F014-C757-1A001AEEF7A2}"/>
              </a:ext>
            </a:extLst>
          </p:cNvPr>
          <p:cNvSpPr txBox="1"/>
          <p:nvPr/>
        </p:nvSpPr>
        <p:spPr>
          <a:xfrm>
            <a:off x="805991" y="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baseline="0" dirty="0">
                <a:solidFill>
                  <a:schemeClr val="tx1"/>
                </a:solidFill>
                <a:latin typeface="HKGrotesk-Bold"/>
              </a:rPr>
              <a:t>SDLC MODEL</a:t>
            </a:r>
            <a:endParaRPr lang="en-IN" sz="4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SDLC - Software Development Life Cycle - javatpoint">
            <a:extLst>
              <a:ext uri="{FF2B5EF4-FFF2-40B4-BE49-F238E27FC236}">
                <a16:creationId xmlns:a16="http://schemas.microsoft.com/office/drawing/2014/main" id="{A7A1ED01-0529-1A1C-B6E5-7F6C8DB5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43" y="1142017"/>
            <a:ext cx="6128797" cy="50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5</a:t>
            </a:fld>
            <a:endParaRPr lang="en-GB" sz="1200" spc="-1">
              <a:latin typeface="Times New Roman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866FBED-E8A3-E576-7660-6A8743B9F782}"/>
              </a:ext>
            </a:extLst>
          </p:cNvPr>
          <p:cNvSpPr/>
          <p:nvPr/>
        </p:nvSpPr>
        <p:spPr>
          <a:xfrm>
            <a:off x="720835" y="1071781"/>
            <a:ext cx="3266480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IN" sz="2400" dirty="0"/>
              <a:t>User Registration and Profile Management</a:t>
            </a:r>
            <a:endParaRPr lang="en-US" sz="21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F2B6E922-EA7E-7F7D-CF5D-9829CAB0011B}"/>
              </a:ext>
            </a:extLst>
          </p:cNvPr>
          <p:cNvSpPr/>
          <p:nvPr/>
        </p:nvSpPr>
        <p:spPr>
          <a:xfrm>
            <a:off x="730262" y="1957554"/>
            <a:ext cx="3266480" cy="171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Allow users to register and set up profiles with their skills, services, or items available for barter.</a:t>
            </a:r>
          </a:p>
          <a:p>
            <a:r>
              <a:rPr lang="en-US" sz="1600" dirty="0"/>
              <a:t>Include location-based search for nearby users.</a:t>
            </a:r>
          </a:p>
          <a:p>
            <a:pPr algn="just">
              <a:lnSpc>
                <a:spcPts val="2700"/>
              </a:lnSpc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EF331F5-0B22-EC26-D498-362B0B957EB5}"/>
              </a:ext>
            </a:extLst>
          </p:cNvPr>
          <p:cNvSpPr/>
          <p:nvPr/>
        </p:nvSpPr>
        <p:spPr>
          <a:xfrm>
            <a:off x="4661242" y="1066630"/>
            <a:ext cx="2808327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IN" sz="2400" dirty="0"/>
              <a:t>Chat System</a:t>
            </a:r>
            <a:endParaRPr lang="en-US" sz="210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951AB10D-EA47-9256-CD3B-3650BF7ADD41}"/>
              </a:ext>
            </a:extLst>
          </p:cNvPr>
          <p:cNvSpPr/>
          <p:nvPr/>
        </p:nvSpPr>
        <p:spPr>
          <a:xfrm>
            <a:off x="4604678" y="1691826"/>
            <a:ext cx="4445054" cy="1343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2700"/>
              </a:lnSpc>
            </a:pPr>
            <a:r>
              <a:rPr lang="en-US" sz="1600" dirty="0"/>
              <a:t>Real-time chat using </a:t>
            </a:r>
            <a:r>
              <a:rPr lang="en-US" sz="1600" dirty="0" err="1"/>
              <a:t>WebSockets</a:t>
            </a:r>
            <a:r>
              <a:rPr lang="en-US" sz="1600" dirty="0"/>
              <a:t> (e.g., Socket.io) for negotiation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8C57502C-3066-DE30-3743-F5BB85E6F2C5}"/>
              </a:ext>
            </a:extLst>
          </p:cNvPr>
          <p:cNvSpPr/>
          <p:nvPr/>
        </p:nvSpPr>
        <p:spPr>
          <a:xfrm>
            <a:off x="86779" y="9787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C8FCC511-67FD-C67B-89C8-09EB21639C37}"/>
              </a:ext>
            </a:extLst>
          </p:cNvPr>
          <p:cNvSpPr/>
          <p:nvPr/>
        </p:nvSpPr>
        <p:spPr>
          <a:xfrm>
            <a:off x="272635" y="1063768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50" dirty="0"/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60E68E21-5B42-7C62-44F4-B44E5C14E1ED}"/>
              </a:ext>
            </a:extLst>
          </p:cNvPr>
          <p:cNvSpPr/>
          <p:nvPr/>
        </p:nvSpPr>
        <p:spPr>
          <a:xfrm>
            <a:off x="77353" y="376908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F843BD34-5E66-CB51-9CF8-E19B63CCCC2D}"/>
              </a:ext>
            </a:extLst>
          </p:cNvPr>
          <p:cNvSpPr/>
          <p:nvPr/>
        </p:nvSpPr>
        <p:spPr>
          <a:xfrm>
            <a:off x="272636" y="3854100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5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B663E1EE-D469-1722-A465-18FA294E3152}"/>
              </a:ext>
            </a:extLst>
          </p:cNvPr>
          <p:cNvSpPr/>
          <p:nvPr/>
        </p:nvSpPr>
        <p:spPr>
          <a:xfrm>
            <a:off x="792073" y="3833832"/>
            <a:ext cx="2707124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IN" sz="2400" dirty="0"/>
              <a:t>Advanced Barter </a:t>
            </a:r>
          </a:p>
          <a:p>
            <a:pPr>
              <a:lnSpc>
                <a:spcPts val="2600"/>
              </a:lnSpc>
            </a:pPr>
            <a:r>
              <a:rPr lang="en-IN" sz="2400" dirty="0"/>
              <a:t>Matching Algorithm</a:t>
            </a:r>
            <a:endParaRPr lang="en-US" sz="2100" dirty="0"/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2F2D591B-7D17-EEB5-5DEA-2D921A99DE2F}"/>
              </a:ext>
            </a:extLst>
          </p:cNvPr>
          <p:cNvSpPr/>
          <p:nvPr/>
        </p:nvSpPr>
        <p:spPr>
          <a:xfrm>
            <a:off x="792072" y="4647562"/>
            <a:ext cx="3478270" cy="171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Match users based on:</a:t>
            </a:r>
          </a:p>
          <a:p>
            <a:r>
              <a:rPr lang="en-US" sz="1600" dirty="0"/>
              <a:t>Offered items/services.</a:t>
            </a:r>
          </a:p>
          <a:p>
            <a:r>
              <a:rPr lang="en-US" sz="1600" dirty="0"/>
              <a:t>Requested items/services.</a:t>
            </a:r>
          </a:p>
          <a:p>
            <a:r>
              <a:rPr lang="en-US" sz="1600" dirty="0"/>
              <a:t>Proximity (location-based matching).</a:t>
            </a: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0D3B5E8-A9C7-25A9-602D-5C8069DDB314}"/>
              </a:ext>
            </a:extLst>
          </p:cNvPr>
          <p:cNvSpPr/>
          <p:nvPr/>
        </p:nvSpPr>
        <p:spPr>
          <a:xfrm>
            <a:off x="3980049" y="10447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A1427621-FA93-EA14-7763-9C8A67060178}"/>
              </a:ext>
            </a:extLst>
          </p:cNvPr>
          <p:cNvSpPr/>
          <p:nvPr/>
        </p:nvSpPr>
        <p:spPr>
          <a:xfrm>
            <a:off x="4165905" y="1129756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50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1E54A763-265F-AFFF-BCD0-B1E21611E2F6}"/>
              </a:ext>
            </a:extLst>
          </p:cNvPr>
          <p:cNvSpPr/>
          <p:nvPr/>
        </p:nvSpPr>
        <p:spPr>
          <a:xfrm>
            <a:off x="3998902" y="25058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E72B32E9-E8C3-D06A-2EA0-44E01B8051B6}"/>
              </a:ext>
            </a:extLst>
          </p:cNvPr>
          <p:cNvSpPr/>
          <p:nvPr/>
        </p:nvSpPr>
        <p:spPr>
          <a:xfrm>
            <a:off x="4184758" y="2590910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50" dirty="0"/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4401E70C-724B-4410-619C-D1C889298C8C}"/>
              </a:ext>
            </a:extLst>
          </p:cNvPr>
          <p:cNvSpPr/>
          <p:nvPr/>
        </p:nvSpPr>
        <p:spPr>
          <a:xfrm>
            <a:off x="4615678" y="2614196"/>
            <a:ext cx="2808327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IN" sz="2400" dirty="0"/>
              <a:t>Reputation and Review System</a:t>
            </a:r>
            <a:endParaRPr lang="en-US" sz="2100" dirty="0"/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6D42E9B7-55A5-4546-293C-97CD6ABEBE68}"/>
              </a:ext>
            </a:extLst>
          </p:cNvPr>
          <p:cNvSpPr/>
          <p:nvPr/>
        </p:nvSpPr>
        <p:spPr>
          <a:xfrm>
            <a:off x="4623531" y="3201686"/>
            <a:ext cx="4445054" cy="625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Allow users to rate each other after every successful barter.</a:t>
            </a:r>
          </a:p>
          <a:p>
            <a:r>
              <a:rPr lang="en-US" sz="1600" dirty="0"/>
              <a:t>Display reputation scores and reviews on profiles.</a:t>
            </a:r>
          </a:p>
        </p:txBody>
      </p:sp>
      <p:sp>
        <p:nvSpPr>
          <p:cNvPr id="27" name="Shape 2">
            <a:extLst>
              <a:ext uri="{FF2B5EF4-FFF2-40B4-BE49-F238E27FC236}">
                <a16:creationId xmlns:a16="http://schemas.microsoft.com/office/drawing/2014/main" id="{BBFD2E99-C97A-3BCD-C3FB-7D7FA7551DE7}"/>
              </a:ext>
            </a:extLst>
          </p:cNvPr>
          <p:cNvSpPr/>
          <p:nvPr/>
        </p:nvSpPr>
        <p:spPr>
          <a:xfrm>
            <a:off x="3923489" y="4337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13B4A333-2088-A963-430B-31195996A235}"/>
              </a:ext>
            </a:extLst>
          </p:cNvPr>
          <p:cNvSpPr/>
          <p:nvPr/>
        </p:nvSpPr>
        <p:spPr>
          <a:xfrm>
            <a:off x="4109345" y="4422852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2650" dirty="0"/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D8F7B97D-9B30-E55D-266A-442559639882}"/>
              </a:ext>
            </a:extLst>
          </p:cNvPr>
          <p:cNvSpPr/>
          <p:nvPr/>
        </p:nvSpPr>
        <p:spPr>
          <a:xfrm>
            <a:off x="4625105" y="4408432"/>
            <a:ext cx="2808327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400" dirty="0"/>
              <a:t>Transaction History and </a:t>
            </a:r>
          </a:p>
          <a:p>
            <a:pPr>
              <a:lnSpc>
                <a:spcPts val="2600"/>
              </a:lnSpc>
            </a:pPr>
            <a:r>
              <a:rPr lang="en-US" sz="2400" dirty="0"/>
              <a:t>Status Tracking</a:t>
            </a:r>
            <a:endParaRPr lang="en-US" sz="21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494AB03D-ACA3-6833-17F5-BE0E7806414B}"/>
              </a:ext>
            </a:extLst>
          </p:cNvPr>
          <p:cNvSpPr/>
          <p:nvPr/>
        </p:nvSpPr>
        <p:spPr>
          <a:xfrm>
            <a:off x="4623531" y="5231590"/>
            <a:ext cx="4445054" cy="1343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Users can view completed, ongoing, or declined barter requests.</a:t>
            </a:r>
          </a:p>
          <a:p>
            <a:r>
              <a:rPr lang="en-US" sz="1600" dirty="0"/>
              <a:t>Provide transaction filters by date, category, or user.</a:t>
            </a:r>
          </a:p>
        </p:txBody>
      </p:sp>
    </p:spTree>
    <p:extLst>
      <p:ext uri="{BB962C8B-B14F-4D97-AF65-F5344CB8AC3E}">
        <p14:creationId xmlns:p14="http://schemas.microsoft.com/office/powerpoint/2010/main" val="223001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CE320-1E23-F204-03AF-184CD5E28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ADF64B27-73E8-596D-0E60-3015B67C8A88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00DD581E-B2DD-4F30-AA1B-EA3167A1DEA2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6</a:t>
            </a:fld>
            <a:endParaRPr lang="en-GB" sz="1200" spc="-1">
              <a:latin typeface="Times New Roman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E88095E7-FB6B-D248-B093-18EE0B2F8DD3}"/>
              </a:ext>
            </a:extLst>
          </p:cNvPr>
          <p:cNvSpPr/>
          <p:nvPr/>
        </p:nvSpPr>
        <p:spPr>
          <a:xfrm>
            <a:off x="758542" y="1071782"/>
            <a:ext cx="3266480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IN" sz="2400" dirty="0"/>
              <a:t>Multi-Item Barter Requests</a:t>
            </a:r>
            <a:endParaRPr lang="en-US" sz="21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ED414B9C-F925-2667-C359-CB3A19264AFC}"/>
              </a:ext>
            </a:extLst>
          </p:cNvPr>
          <p:cNvSpPr/>
          <p:nvPr/>
        </p:nvSpPr>
        <p:spPr>
          <a:xfrm>
            <a:off x="758543" y="1853859"/>
            <a:ext cx="3266480" cy="171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Users can offer or request multiple items/services in a single barter.</a:t>
            </a:r>
          </a:p>
          <a:p>
            <a:r>
              <a:rPr lang="en-US" sz="1600" dirty="0"/>
              <a:t>Include a feature to view detailed exchange summaries.</a:t>
            </a: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CD74A14-B675-6DF5-726A-460CE24B24C7}"/>
              </a:ext>
            </a:extLst>
          </p:cNvPr>
          <p:cNvSpPr/>
          <p:nvPr/>
        </p:nvSpPr>
        <p:spPr>
          <a:xfrm>
            <a:off x="4661242" y="1066630"/>
            <a:ext cx="2808327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400" dirty="0"/>
              <a:t>Community Forum</a:t>
            </a: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59ED2814-0CAF-CBD7-5552-5BF45A772AF2}"/>
              </a:ext>
            </a:extLst>
          </p:cNvPr>
          <p:cNvSpPr/>
          <p:nvPr/>
        </p:nvSpPr>
        <p:spPr>
          <a:xfrm>
            <a:off x="4604678" y="1644692"/>
            <a:ext cx="4445054" cy="1343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A space where users can discuss barter tips, upcoming events, or share success stories.</a:t>
            </a:r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0EA02B3F-290D-31EE-6BDF-7E748D65BA30}"/>
              </a:ext>
            </a:extLst>
          </p:cNvPr>
          <p:cNvSpPr/>
          <p:nvPr/>
        </p:nvSpPr>
        <p:spPr>
          <a:xfrm>
            <a:off x="86779" y="9787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55ABF1A7-EDB7-A33B-AAA1-B144A7FBE17E}"/>
              </a:ext>
            </a:extLst>
          </p:cNvPr>
          <p:cNvSpPr/>
          <p:nvPr/>
        </p:nvSpPr>
        <p:spPr>
          <a:xfrm>
            <a:off x="272635" y="1063768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</a:t>
            </a:r>
            <a:endParaRPr lang="en-US" sz="2650" dirty="0"/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97C1BAE8-2F3D-17F2-A449-3853ABE463A6}"/>
              </a:ext>
            </a:extLst>
          </p:cNvPr>
          <p:cNvSpPr/>
          <p:nvPr/>
        </p:nvSpPr>
        <p:spPr>
          <a:xfrm>
            <a:off x="96207" y="34108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8A0421B5-0269-0F4F-125D-BF8AC00B78E7}"/>
              </a:ext>
            </a:extLst>
          </p:cNvPr>
          <p:cNvSpPr/>
          <p:nvPr/>
        </p:nvSpPr>
        <p:spPr>
          <a:xfrm>
            <a:off x="291490" y="3495882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</a:t>
            </a:r>
            <a:endParaRPr lang="en-US" sz="265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A6BD02B1-81A5-CF30-7447-8A531DA94A99}"/>
              </a:ext>
            </a:extLst>
          </p:cNvPr>
          <p:cNvSpPr/>
          <p:nvPr/>
        </p:nvSpPr>
        <p:spPr>
          <a:xfrm>
            <a:off x="726085" y="3503894"/>
            <a:ext cx="2707124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IN" sz="2400" dirty="0"/>
              <a:t>Dispute Resolution System</a:t>
            </a:r>
            <a:endParaRPr lang="en-US" sz="2100" dirty="0"/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34E08BFA-B25C-BE1E-E51E-EC93E2BFF1F3}"/>
              </a:ext>
            </a:extLst>
          </p:cNvPr>
          <p:cNvSpPr/>
          <p:nvPr/>
        </p:nvSpPr>
        <p:spPr>
          <a:xfrm>
            <a:off x="688378" y="4072528"/>
            <a:ext cx="3006930" cy="171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Introduce a mechanism where users can raise disputes for incomplete or unfair exchanges.</a:t>
            </a:r>
          </a:p>
          <a:p>
            <a:r>
              <a:rPr lang="en-US" sz="1600" dirty="0"/>
              <a:t>Admins can mediate based on transaction and chat history.</a:t>
            </a: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6992F1EA-F576-1CFC-3A5F-93150D244BEF}"/>
              </a:ext>
            </a:extLst>
          </p:cNvPr>
          <p:cNvSpPr/>
          <p:nvPr/>
        </p:nvSpPr>
        <p:spPr>
          <a:xfrm>
            <a:off x="3895208" y="9976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43B00FE6-275E-A679-6580-24A6FCC762B9}"/>
              </a:ext>
            </a:extLst>
          </p:cNvPr>
          <p:cNvSpPr/>
          <p:nvPr/>
        </p:nvSpPr>
        <p:spPr>
          <a:xfrm>
            <a:off x="4081064" y="1082622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</a:t>
            </a:r>
            <a:endParaRPr lang="en-US" sz="2650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3CEA2CF3-544C-5684-177D-ED041A7266C1}"/>
              </a:ext>
            </a:extLst>
          </p:cNvPr>
          <p:cNvSpPr/>
          <p:nvPr/>
        </p:nvSpPr>
        <p:spPr>
          <a:xfrm>
            <a:off x="3989477" y="24399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377EBD5D-2B05-446E-6D89-344C42C0D33F}"/>
              </a:ext>
            </a:extLst>
          </p:cNvPr>
          <p:cNvSpPr/>
          <p:nvPr/>
        </p:nvSpPr>
        <p:spPr>
          <a:xfrm>
            <a:off x="4175333" y="2524923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</a:t>
            </a:r>
            <a:endParaRPr lang="en-US" sz="2650" dirty="0"/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D869986B-9001-8F06-4506-A7E52320CDB6}"/>
              </a:ext>
            </a:extLst>
          </p:cNvPr>
          <p:cNvSpPr/>
          <p:nvPr/>
        </p:nvSpPr>
        <p:spPr>
          <a:xfrm>
            <a:off x="4643959" y="2557635"/>
            <a:ext cx="2808327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IN" sz="2400" dirty="0"/>
              <a:t>Push Notifications and Alerts</a:t>
            </a:r>
            <a:endParaRPr lang="en-US" sz="2100" dirty="0"/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E425785D-AB2E-318D-BF41-D2387C082E10}"/>
              </a:ext>
            </a:extLst>
          </p:cNvPr>
          <p:cNvSpPr/>
          <p:nvPr/>
        </p:nvSpPr>
        <p:spPr>
          <a:xfrm>
            <a:off x="4614105" y="3163980"/>
            <a:ext cx="4445054" cy="625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Notify users about barter request updates, new matches, and incoming messages.</a:t>
            </a:r>
          </a:p>
        </p:txBody>
      </p:sp>
      <p:sp>
        <p:nvSpPr>
          <p:cNvPr id="27" name="Shape 2">
            <a:extLst>
              <a:ext uri="{FF2B5EF4-FFF2-40B4-BE49-F238E27FC236}">
                <a16:creationId xmlns:a16="http://schemas.microsoft.com/office/drawing/2014/main" id="{73A62B93-E7EC-0893-0CAD-CC36736F1C08}"/>
              </a:ext>
            </a:extLst>
          </p:cNvPr>
          <p:cNvSpPr/>
          <p:nvPr/>
        </p:nvSpPr>
        <p:spPr>
          <a:xfrm>
            <a:off x="3951770" y="41021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6CC"/>
          </a:solidFill>
          <a:ln w="7620">
            <a:solidFill>
              <a:srgbClr val="E5BCB2"/>
            </a:solidFill>
            <a:prstDash val="solid"/>
          </a:ln>
        </p:spPr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BEE73B2C-102A-2F40-DED1-19125E3F533E}"/>
              </a:ext>
            </a:extLst>
          </p:cNvPr>
          <p:cNvSpPr/>
          <p:nvPr/>
        </p:nvSpPr>
        <p:spPr>
          <a:xfrm>
            <a:off x="4137626" y="4187182"/>
            <a:ext cx="13847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</a:t>
            </a:r>
            <a:endParaRPr lang="en-US" sz="2650" dirty="0"/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794EBF09-7AB3-05E7-B70F-74CFB6EC048B}"/>
              </a:ext>
            </a:extLst>
          </p:cNvPr>
          <p:cNvSpPr/>
          <p:nvPr/>
        </p:nvSpPr>
        <p:spPr>
          <a:xfrm>
            <a:off x="4709947" y="4163335"/>
            <a:ext cx="2808327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IN" sz="2400" dirty="0"/>
              <a:t>Admin Dashboard</a:t>
            </a:r>
            <a:endParaRPr lang="en-US" sz="21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125D5603-2022-8950-8F97-82255B609F95}"/>
              </a:ext>
            </a:extLst>
          </p:cNvPr>
          <p:cNvSpPr/>
          <p:nvPr/>
        </p:nvSpPr>
        <p:spPr>
          <a:xfrm>
            <a:off x="4698946" y="4741397"/>
            <a:ext cx="4445054" cy="1343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For managing reported users, disputes, and ensuring smooth functioning of the platform.</a:t>
            </a:r>
          </a:p>
        </p:txBody>
      </p:sp>
    </p:spTree>
    <p:extLst>
      <p:ext uri="{BB962C8B-B14F-4D97-AF65-F5344CB8AC3E}">
        <p14:creationId xmlns:p14="http://schemas.microsoft.com/office/powerpoint/2010/main" val="84810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21531" y="0"/>
            <a:ext cx="7414181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9954"/>
              </a:lnSpc>
              <a:buClr>
                <a:srgbClr val="00002E"/>
              </a:buClr>
              <a:buSzPts val="4400"/>
            </a:pPr>
            <a:r>
              <a:rPr lang="en-US" sz="3200" dirty="0">
                <a:solidFill>
                  <a:srgbClr val="0000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7</a:t>
            </a:fld>
            <a:endParaRPr lang="en-GB" sz="1200" spc="-1">
              <a:latin typeface="Times New Roman"/>
            </a:endParaRPr>
          </a:p>
        </p:txBody>
      </p:sp>
      <p:sp>
        <p:nvSpPr>
          <p:cNvPr id="4" name="AutoShape 6" descr="MERN Stack - GeeksforGeeks">
            <a:extLst>
              <a:ext uri="{FF2B5EF4-FFF2-40B4-BE49-F238E27FC236}">
                <a16:creationId xmlns:a16="http://schemas.microsoft.com/office/drawing/2014/main" id="{82CCD463-18CF-5AA4-5A21-B4B3934C9B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05F625E9-E366-75BD-D73D-8B4B47D05082}"/>
              </a:ext>
            </a:extLst>
          </p:cNvPr>
          <p:cNvSpPr/>
          <p:nvPr/>
        </p:nvSpPr>
        <p:spPr>
          <a:xfrm>
            <a:off x="510985" y="13275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</a:t>
            </a:r>
            <a:endParaRPr lang="en-US" sz="220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F1B8015D-B301-B0F9-1606-CDD740DB051F}"/>
              </a:ext>
            </a:extLst>
          </p:cNvPr>
          <p:cNvSpPr/>
          <p:nvPr/>
        </p:nvSpPr>
        <p:spPr>
          <a:xfrm>
            <a:off x="510985" y="1908698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frontend is developed using React, a popular JavaScript library for building user interfaces. React's component-based architecture allows for efficient development and maintainability.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701A4A0-0045-17FD-1146-87EFD3A17DB6}"/>
              </a:ext>
            </a:extLst>
          </p:cNvPr>
          <p:cNvSpPr/>
          <p:nvPr/>
        </p:nvSpPr>
        <p:spPr>
          <a:xfrm>
            <a:off x="5050123" y="13275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</a:t>
            </a:r>
            <a:endParaRPr lang="en-US" sz="22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9C11B96D-AF5F-B8DF-DD46-CC81C60E2EC4}"/>
              </a:ext>
            </a:extLst>
          </p:cNvPr>
          <p:cNvSpPr/>
          <p:nvPr/>
        </p:nvSpPr>
        <p:spPr>
          <a:xfrm>
            <a:off x="5050123" y="1908698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backend is powered by Express.js, a fast and minimalist web framework for Node.js. Express.js provides a flexible foundation for building APIs and handling server-side logic.</a:t>
            </a:r>
            <a:endParaRPr lang="en-US" sz="17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79DA577-87B9-A7AD-995D-0448F98EC1FE}"/>
              </a:ext>
            </a:extLst>
          </p:cNvPr>
          <p:cNvSpPr/>
          <p:nvPr/>
        </p:nvSpPr>
        <p:spPr>
          <a:xfrm>
            <a:off x="2971645" y="427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</a:t>
            </a:r>
            <a:endParaRPr lang="en-US" sz="22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3EE7235D-D635-C2ED-8303-B24129BF2408}"/>
              </a:ext>
            </a:extLst>
          </p:cNvPr>
          <p:cNvSpPr/>
          <p:nvPr/>
        </p:nvSpPr>
        <p:spPr>
          <a:xfrm>
            <a:off x="2971645" y="485928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MongoDB, a NoSQL database, is used to store and manage data, including user information, profiles, and records.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999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0129" y="0"/>
            <a:ext cx="7414181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9954"/>
              </a:lnSpc>
              <a:buClr>
                <a:srgbClr val="00002E"/>
              </a:buClr>
              <a:buSzPts val="4400"/>
            </a:pPr>
            <a:r>
              <a:rPr lang="en-US" sz="3200" dirty="0">
                <a:solidFill>
                  <a:srgbClr val="0000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 </a:t>
            </a: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8</a:t>
            </a:fld>
            <a:endParaRPr lang="en-GB" sz="1200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4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AutoShape 6" descr="MERN Stack - GeeksforGeeks">
            <a:extLst>
              <a:ext uri="{FF2B5EF4-FFF2-40B4-BE49-F238E27FC236}">
                <a16:creationId xmlns:a16="http://schemas.microsoft.com/office/drawing/2014/main" id="{82CCD463-18CF-5AA4-5A21-B4B3934C9B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01D7-B55E-80C5-E062-21497CFD55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04"/>
          <a:stretch/>
        </p:blipFill>
        <p:spPr>
          <a:xfrm>
            <a:off x="435743" y="1046375"/>
            <a:ext cx="8057807" cy="52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6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035B-B8AD-FE6A-7DC9-D84ACAEF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79B9A197-873F-0013-2DC3-4DE6399E4256}"/>
              </a:ext>
            </a:extLst>
          </p:cNvPr>
          <p:cNvSpPr/>
          <p:nvPr/>
        </p:nvSpPr>
        <p:spPr>
          <a:xfrm>
            <a:off x="633534" y="125767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/>
              <a:t>The </a:t>
            </a:r>
            <a:r>
              <a:rPr lang="en-US" sz="1600" b="1" dirty="0" err="1"/>
              <a:t>BarterHive</a:t>
            </a:r>
            <a:r>
              <a:rPr lang="en-US" sz="1600" b="1" dirty="0"/>
              <a:t> </a:t>
            </a:r>
            <a:r>
              <a:rPr lang="en-US" sz="1600" dirty="0"/>
              <a:t>aims to revolutionize the way individuals in a community exchange goods and services by providing an efficient, secure, and user-friendly platform. Through advanced matching algorithms, secure transaction tracking, and real-time communication tools, the project seeks to eliminate traditional barriers like trust issues, manual search processes, and limited visibility.</a:t>
            </a:r>
            <a:endParaRPr lang="en-US" sz="1750" dirty="0"/>
          </a:p>
        </p:txBody>
      </p:sp>
      <p:sp>
        <p:nvSpPr>
          <p:cNvPr id="8" name="Google Shape;56;p2">
            <a:extLst>
              <a:ext uri="{FF2B5EF4-FFF2-40B4-BE49-F238E27FC236}">
                <a16:creationId xmlns:a16="http://schemas.microsoft.com/office/drawing/2014/main" id="{E638A4ED-3447-057D-588A-E973CC578A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pic>
        <p:nvPicPr>
          <p:cNvPr id="3074" name="Picture 2" descr="Cost Calculation and Global Pricing Strategy:a Real-world Case Study">
            <a:extLst>
              <a:ext uri="{FF2B5EF4-FFF2-40B4-BE49-F238E27FC236}">
                <a16:creationId xmlns:a16="http://schemas.microsoft.com/office/drawing/2014/main" id="{657508C9-E483-A233-711F-ABA435B20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90" y="3242819"/>
            <a:ext cx="5523060" cy="31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8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62A602-78C1-468C-BB25-57CD481DB741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35027</TotalTime>
  <Words>654</Words>
  <Application>Microsoft Office PowerPoint</Application>
  <PresentationFormat>On-screen Show (4:3)</PresentationFormat>
  <Paragraphs>121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HKGrotesk-Bold</vt:lpstr>
      <vt:lpstr>Inter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Khushi Wadhwa</cp:lastModifiedBy>
  <cp:revision>2301</cp:revision>
  <dcterms:created xsi:type="dcterms:W3CDTF">2010-04-09T07:36:15Z</dcterms:created>
  <dcterms:modified xsi:type="dcterms:W3CDTF">2025-04-18T11:09:11Z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