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1"/>
  </p:notesMasterIdLst>
  <p:handoutMasterIdLst>
    <p:handoutMasterId r:id="rId22"/>
  </p:handoutMasterIdLst>
  <p:sldIdLst>
    <p:sldId id="256" r:id="rId5"/>
    <p:sldId id="257" r:id="rId6"/>
    <p:sldId id="269" r:id="rId7"/>
    <p:sldId id="271" r:id="rId8"/>
    <p:sldId id="278" r:id="rId9"/>
    <p:sldId id="279" r:id="rId10"/>
    <p:sldId id="284" r:id="rId11"/>
    <p:sldId id="285" r:id="rId12"/>
    <p:sldId id="272" r:id="rId13"/>
    <p:sldId id="280" r:id="rId14"/>
    <p:sldId id="282" r:id="rId15"/>
    <p:sldId id="283" r:id="rId16"/>
    <p:sldId id="281" r:id="rId17"/>
    <p:sldId id="273" r:id="rId18"/>
    <p:sldId id="277" r:id="rId19"/>
    <p:sldId id="268"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2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3/7/2025</a:t>
            </a:fld>
            <a:endParaRPr lang="en-US" dirty="0"/>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dirty="0"/>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3/7/2025</a:t>
            </a:fld>
            <a:endParaRPr lang="en-US" dirty="0"/>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dirty="0"/>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dirty="0"/>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dirty="0"/>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dirty="0"/>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dirty="0">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dirty="0">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6017369"/>
          </a:xfrm>
          <a:prstGeom prst="rect">
            <a:avLst/>
          </a:prstGeom>
          <a:noFill/>
          <a:ln w="9360">
            <a:noFill/>
          </a:ln>
        </p:spPr>
        <p:txBody>
          <a:bodyPr>
            <a:noAutofit/>
          </a:bodyPr>
          <a:lstStyle/>
          <a:p>
            <a:pPr algn="ctr">
              <a:lnSpc>
                <a:spcPct val="100000"/>
              </a:lnSpc>
              <a:spcBef>
                <a:spcPts val="400"/>
              </a:spcBef>
            </a:pPr>
            <a:r>
              <a:rPr lang="en-IN" sz="2000" b="1" dirty="0">
                <a:latin typeface="Times New Roman" panose="02020603050405020304" pitchFamily="18" charset="0"/>
                <a:ea typeface="Calibri" panose="020F0502020204030204" pitchFamily="34" charset="0"/>
                <a:cs typeface="Times New Roman" panose="02020603050405020304" pitchFamily="18" charset="0"/>
              </a:rPr>
              <a:t>Project Presentation of FSE</a:t>
            </a: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endParaRPr lang="en-US" sz="2000"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b="1" spc="-1" dirty="0" err="1">
                <a:solidFill>
                  <a:srgbClr val="000000"/>
                </a:solidFill>
                <a:latin typeface="Times New Roman" panose="02020603050405020304" pitchFamily="18" charset="0"/>
                <a:ea typeface="MS PGothic"/>
                <a:cs typeface="Times New Roman" panose="02020603050405020304" pitchFamily="18" charset="0"/>
              </a:rPr>
              <a:t>UPlacement</a:t>
            </a:r>
            <a:r>
              <a:rPr lang="en-US" sz="2000" b="1" strike="noStrike" spc="-1" dirty="0">
                <a:solidFill>
                  <a:srgbClr val="000000"/>
                </a:solidFill>
                <a:latin typeface="Times New Roman" panose="02020603050405020304" pitchFamily="18" charset="0"/>
                <a:ea typeface="MS PGothic"/>
                <a:cs typeface="Times New Roman" panose="02020603050405020304" pitchFamily="18" charset="0"/>
              </a:rPr>
              <a:t>- JOB SEARCHING PORTAL </a:t>
            </a: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Khushi, 2210991795</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Kashish Sharma, 2210991770</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err="1">
                <a:solidFill>
                  <a:srgbClr val="000000"/>
                </a:solidFill>
                <a:latin typeface="Times New Roman" panose="02020603050405020304" pitchFamily="18" charset="0"/>
                <a:ea typeface="MS PGothic"/>
                <a:cs typeface="Times New Roman" panose="02020603050405020304" pitchFamily="18" charset="0"/>
              </a:rPr>
              <a:t>Kartikay</a:t>
            </a:r>
            <a:r>
              <a:rPr lang="en-US" sz="2000" spc="-1" dirty="0">
                <a:solidFill>
                  <a:srgbClr val="000000"/>
                </a:solidFill>
                <a:latin typeface="Times New Roman" panose="02020603050405020304" pitchFamily="18" charset="0"/>
                <a:ea typeface="MS PGothic"/>
                <a:cs typeface="Times New Roman" panose="02020603050405020304" pitchFamily="18" charset="0"/>
              </a:rPr>
              <a:t> Singh Manhas, 2210991761</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Rahul Sir</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on a desk&#10;&#10;AI-generated content may be incorrect.">
            <a:extLst>
              <a:ext uri="{FF2B5EF4-FFF2-40B4-BE49-F238E27FC236}">
                <a16:creationId xmlns:a16="http://schemas.microsoft.com/office/drawing/2014/main" id="{F8501B4F-B113-5FDB-D42B-037AA9F36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6151"/>
            <a:ext cx="9144000" cy="4665698"/>
          </a:xfrm>
          <a:prstGeom prst="rect">
            <a:avLst/>
          </a:prstGeom>
        </p:spPr>
      </p:pic>
    </p:spTree>
    <p:extLst>
      <p:ext uri="{BB962C8B-B14F-4D97-AF65-F5344CB8AC3E}">
        <p14:creationId xmlns:p14="http://schemas.microsoft.com/office/powerpoint/2010/main" val="298396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typing on a keyboard&#10;&#10;AI-generated content may be incorrect.">
            <a:extLst>
              <a:ext uri="{FF2B5EF4-FFF2-40B4-BE49-F238E27FC236}">
                <a16:creationId xmlns:a16="http://schemas.microsoft.com/office/drawing/2014/main" id="{2C12E8B6-4B17-D31D-34B6-EEA3814A5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310"/>
            <a:ext cx="9144000" cy="4624828"/>
          </a:xfrm>
          <a:prstGeom prst="rect">
            <a:avLst/>
          </a:prstGeom>
        </p:spPr>
      </p:pic>
    </p:spTree>
    <p:extLst>
      <p:ext uri="{BB962C8B-B14F-4D97-AF65-F5344CB8AC3E}">
        <p14:creationId xmlns:p14="http://schemas.microsoft.com/office/powerpoint/2010/main" val="338199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681EBBB-8A03-7049-696C-631696EDC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9744"/>
            <a:ext cx="9144000" cy="4598511"/>
          </a:xfrm>
          <a:prstGeom prst="rect">
            <a:avLst/>
          </a:prstGeom>
        </p:spPr>
      </p:pic>
    </p:spTree>
    <p:extLst>
      <p:ext uri="{BB962C8B-B14F-4D97-AF65-F5344CB8AC3E}">
        <p14:creationId xmlns:p14="http://schemas.microsoft.com/office/powerpoint/2010/main" val="317900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4593060-72AE-2DB5-17AF-93531D4E1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7019"/>
            <a:ext cx="9144000" cy="4643962"/>
          </a:xfrm>
          <a:prstGeom prst="rect">
            <a:avLst/>
          </a:prstGeom>
        </p:spPr>
      </p:pic>
    </p:spTree>
    <p:extLst>
      <p:ext uri="{BB962C8B-B14F-4D97-AF65-F5344CB8AC3E}">
        <p14:creationId xmlns:p14="http://schemas.microsoft.com/office/powerpoint/2010/main" val="13156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95AC-EBED-180E-DB23-DA73390EEFBC}"/>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C34EB007-9D9E-1A4C-F8B4-28D8F4B0313D}"/>
              </a:ext>
            </a:extLst>
          </p:cNvPr>
          <p:cNvSpPr>
            <a:spLocks noGrp="1"/>
          </p:cNvSpPr>
          <p:nvPr>
            <p:ph type="body"/>
          </p:nvPr>
        </p:nvSpPr>
        <p:spPr>
          <a:xfrm>
            <a:off x="354235" y="414594"/>
            <a:ext cx="8436077" cy="4857134"/>
          </a:xfrm>
        </p:spPr>
        <p:txBody>
          <a:bodyPr>
            <a:normAutofit/>
          </a:bodyPr>
          <a:lstStyle/>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In conclusion, the </a:t>
            </a:r>
            <a:r>
              <a:rPr lang="en-US" sz="1800" dirty="0" err="1">
                <a:latin typeface="Times New Roman" panose="02020603050405020304" pitchFamily="18" charset="0"/>
                <a:cs typeface="Times New Roman" panose="02020603050405020304" pitchFamily="18" charset="0"/>
              </a:rPr>
              <a:t>Uplacement</a:t>
            </a:r>
            <a:r>
              <a:rPr lang="en-US" sz="1800" dirty="0">
                <a:latin typeface="Times New Roman" panose="02020603050405020304" pitchFamily="18" charset="0"/>
                <a:cs typeface="Times New Roman" panose="02020603050405020304" pitchFamily="18" charset="0"/>
              </a:rPr>
              <a:t>  job searching portal developed using the MERN stack successfully delivers a scalable and efficient solution for job searching and recruitment. The integration of MongoDB, Express.js, React.js, and Node.js ensures high performance and a smooth user experience. </a:t>
            </a: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This project highlights the effectiveness of the MERN stack in creating modern web applications and sets the stage for future enhancements, such as advanced search features and real-time notifications, to further improve functionality and user engagement.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9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4FA3-E898-6FB6-544B-D880C548BEB9}"/>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id="{83CEC79E-2805-C2C8-67BF-BD02692BA2E1}"/>
              </a:ext>
            </a:extLst>
          </p:cNvPr>
          <p:cNvSpPr>
            <a:spLocks noGrp="1"/>
          </p:cNvSpPr>
          <p:nvPr>
            <p:ph type="body"/>
          </p:nvPr>
        </p:nvSpPr>
        <p:spPr>
          <a:xfrm>
            <a:off x="440267" y="1357376"/>
            <a:ext cx="8229240" cy="4486656"/>
          </a:xfrm>
        </p:spPr>
        <p:txBody>
          <a:bodyPr>
            <a:noAutofit/>
          </a:bodyPr>
          <a:lstStyle/>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Advanced Search and Filtering</a:t>
            </a:r>
            <a:r>
              <a:rPr lang="en-US" sz="1400" dirty="0">
                <a:latin typeface="Times New Roman" panose="02020603050405020304" pitchFamily="18" charset="0"/>
                <a:cs typeface="Times New Roman" panose="02020603050405020304" pitchFamily="18" charset="0"/>
              </a:rPr>
              <a:t>: Enhance the search functionality with more refined filters and algorithms to improve the precision of job and candidate searches.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Real-time Features</a:t>
            </a:r>
            <a:r>
              <a:rPr lang="en-US" sz="1400" dirty="0">
                <a:latin typeface="Times New Roman" panose="02020603050405020304" pitchFamily="18" charset="0"/>
                <a:cs typeface="Times New Roman" panose="02020603050405020304" pitchFamily="18" charset="0"/>
              </a:rPr>
              <a:t>: Implement real-time notifications and updates for job applications and messages to keep users engaged and informed.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AI and Machine Learning Integration</a:t>
            </a:r>
            <a:r>
              <a:rPr lang="en-US" sz="1400" dirty="0">
                <a:latin typeface="Times New Roman" panose="02020603050405020304" pitchFamily="18" charset="0"/>
                <a:cs typeface="Times New Roman" panose="02020603050405020304" pitchFamily="18" charset="0"/>
              </a:rPr>
              <a:t>: Utilize AI and machine learning for personalized job recommendations, resume matching, and automated candidate screening.</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Analytics and Reporting</a:t>
            </a:r>
            <a:r>
              <a:rPr lang="en-US" sz="1400" dirty="0">
                <a:latin typeface="Times New Roman" panose="02020603050405020304" pitchFamily="18" charset="0"/>
                <a:cs typeface="Times New Roman" panose="02020603050405020304" pitchFamily="18" charset="0"/>
              </a:rPr>
              <a:t>: Create dashboards and reporting tools for employers and administrators to track job post performance, user activity, and application metrics.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ChatBot:</a:t>
            </a:r>
            <a:r>
              <a:rPr lang="en-US" sz="1400" dirty="0">
                <a:latin typeface="Times New Roman" panose="02020603050405020304" pitchFamily="18" charset="0"/>
                <a:cs typeface="Times New Roman" panose="02020603050405020304" pitchFamily="18" charset="0"/>
              </a:rPr>
              <a:t> Create a realtime ChatBot where job seekers can chat directly with the employer or company officials.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Skill Assessment Test: </a:t>
            </a:r>
            <a:r>
              <a:rPr lang="en-US" sz="1400" dirty="0">
                <a:latin typeface="Times New Roman" panose="02020603050405020304" pitchFamily="18" charset="0"/>
                <a:cs typeface="Times New Roman" panose="02020603050405020304" pitchFamily="18" charset="0"/>
              </a:rPr>
              <a:t>Add quiz options for the job seekers to test their skiils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914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16</a:t>
            </a:fld>
            <a:endParaRPr lang="en-GB" sz="1200" b="0" strike="noStrike" spc="-1" dirty="0">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4667" y="75721"/>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dirty="0">
              <a:latin typeface="Times New Roman"/>
            </a:endParaRPr>
          </a:p>
        </p:txBody>
      </p:sp>
      <p:sp>
        <p:nvSpPr>
          <p:cNvPr id="5" name="TextShape 2"/>
          <p:cNvSpPr txBox="1"/>
          <p:nvPr/>
        </p:nvSpPr>
        <p:spPr>
          <a:xfrm>
            <a:off x="235811" y="956711"/>
            <a:ext cx="8672377" cy="4944578"/>
          </a:xfrm>
          <a:prstGeom prst="rect">
            <a:avLst/>
          </a:prstGeom>
          <a:noFill/>
          <a:ln w="9360">
            <a:noFill/>
          </a:ln>
        </p:spPr>
        <p:txBody>
          <a:bodyPr lIns="91440" tIns="45720" rIns="91440" bIns="45720" anchor="t">
            <a:noAutofit/>
          </a:bodyPr>
          <a:lstStyle/>
          <a:p>
            <a:pPr algn="r">
              <a:lnSpc>
                <a:spcPct val="100000"/>
              </a:lnSpc>
              <a:spcBef>
                <a:spcPts val="400"/>
              </a:spcBef>
            </a:pPr>
            <a:endParaRPr lang="en-US" sz="1900" spc="-1" dirty="0">
              <a:solidFill>
                <a:srgbClr val="000000"/>
              </a:solidFill>
              <a:latin typeface="Calibri"/>
            </a:endParaRPr>
          </a:p>
          <a:p>
            <a:pPr algn="r">
              <a:lnSpc>
                <a:spcPct val="100000"/>
              </a:lnSpc>
              <a:spcBef>
                <a:spcPts val="400"/>
              </a:spcBef>
            </a:pPr>
            <a:r>
              <a:rPr lang="en-US" b="0" strike="noStrike" spc="-1" dirty="0">
                <a:solidFill>
                  <a:srgbClr val="000000"/>
                </a:solidFill>
                <a:latin typeface="Times New Roman"/>
                <a:cs typeface="Times New Roman"/>
              </a:rPr>
              <a:t>The </a:t>
            </a:r>
            <a:r>
              <a:rPr lang="en-US" b="1" spc="-1" dirty="0" err="1">
                <a:solidFill>
                  <a:srgbClr val="000000"/>
                </a:solidFill>
                <a:latin typeface="Times New Roman"/>
                <a:cs typeface="Times New Roman"/>
              </a:rPr>
              <a:t>Uplacement</a:t>
            </a:r>
            <a:r>
              <a:rPr lang="en-US" b="1" spc="-1" dirty="0">
                <a:solidFill>
                  <a:srgbClr val="000000"/>
                </a:solidFill>
                <a:latin typeface="Times New Roman"/>
                <a:cs typeface="Times New Roman"/>
              </a:rPr>
              <a:t> </a:t>
            </a:r>
            <a:r>
              <a:rPr lang="en-US" b="0" strike="noStrike" spc="-1" dirty="0">
                <a:solidFill>
                  <a:srgbClr val="000000"/>
                </a:solidFill>
                <a:latin typeface="Times New Roman"/>
                <a:cs typeface="Times New Roman"/>
              </a:rPr>
              <a:t>Job Portal is a web application developed using the MERN stack. This platform is designed to facilitate the connection between job seekers and employers by providing a centralized and efficient space for job applications and recruitment processes. </a:t>
            </a:r>
          </a:p>
          <a:p>
            <a:pPr marL="285750" indent="-285750">
              <a:spcBef>
                <a:spcPts val="400"/>
              </a:spcBef>
              <a:buFont typeface="Arial"/>
              <a:buChar char="•"/>
            </a:pPr>
            <a:r>
              <a:rPr lang="en-US" b="0" strike="noStrike" spc="-1" dirty="0">
                <a:solidFill>
                  <a:srgbClr val="000000"/>
                </a:solidFill>
                <a:latin typeface="Times New Roman"/>
                <a:cs typeface="Times New Roman"/>
              </a:rPr>
              <a:t>Job seekers can register, create profiles, upload resumes, search for jobs, and apply directly through the portal </a:t>
            </a:r>
            <a:r>
              <a:rPr lang="en-US" spc="-1" dirty="0">
                <a:solidFill>
                  <a:srgbClr val="000000"/>
                </a:solidFill>
                <a:latin typeface="Times New Roman"/>
                <a:cs typeface="Times New Roman"/>
              </a:rPr>
              <a:t>also.</a:t>
            </a:r>
          </a:p>
          <a:p>
            <a:pPr marL="285750" indent="-285750">
              <a:lnSpc>
                <a:spcPct val="100000"/>
              </a:lnSpc>
              <a:spcBef>
                <a:spcPts val="400"/>
              </a:spcBef>
              <a:buFont typeface="Arial"/>
              <a:buChar char="•"/>
            </a:pPr>
            <a:r>
              <a:rPr lang="en-US" spc="-1" dirty="0">
                <a:solidFill>
                  <a:srgbClr val="000000"/>
                </a:solidFill>
                <a:latin typeface="Times New Roman"/>
                <a:cs typeface="Times New Roman"/>
              </a:rPr>
              <a:t>They</a:t>
            </a:r>
            <a:r>
              <a:rPr lang="en-US" b="0" strike="noStrike" spc="-1" dirty="0">
                <a:solidFill>
                  <a:srgbClr val="000000"/>
                </a:solidFill>
                <a:latin typeface="Times New Roman"/>
                <a:cs typeface="Times New Roman"/>
              </a:rPr>
              <a:t> can see the learning content for the particular job category directly from the portal. Employers can sign up to post job openings, view applications, and manage candidates. </a:t>
            </a:r>
            <a:endParaRPr lang="en-US" dirty="0"/>
          </a:p>
          <a:p>
            <a:pPr marL="285750" indent="-285750">
              <a:spcBef>
                <a:spcPts val="400"/>
              </a:spcBef>
              <a:buFont typeface="Arial"/>
              <a:buChar char="•"/>
            </a:pPr>
            <a:r>
              <a:rPr lang="en-US" b="0" strike="noStrike" spc="-1" dirty="0">
                <a:solidFill>
                  <a:srgbClr val="000000"/>
                </a:solidFill>
                <a:latin typeface="Times New Roman"/>
                <a:cs typeface="Times New Roman"/>
              </a:rPr>
              <a:t>The backend, built with Node.js and Express.js, ensures robust server-side operations and smooth API integration</a:t>
            </a:r>
            <a:r>
              <a:rPr lang="en-US" spc="-1" dirty="0">
                <a:solidFill>
                  <a:srgbClr val="000000"/>
                </a:solidFill>
                <a:latin typeface="Times New Roman"/>
                <a:cs typeface="Times New Roman"/>
              </a:rPr>
              <a:t>.</a:t>
            </a:r>
          </a:p>
          <a:p>
            <a:pPr marL="285750" indent="-285750">
              <a:spcBef>
                <a:spcPts val="400"/>
              </a:spcBef>
              <a:buFont typeface="Arial"/>
              <a:buChar char="•"/>
            </a:pPr>
            <a:r>
              <a:rPr lang="en-US" b="0" strike="noStrike" spc="-1" dirty="0">
                <a:solidFill>
                  <a:srgbClr val="000000"/>
                </a:solidFill>
                <a:latin typeface="Times New Roman"/>
                <a:cs typeface="Times New Roman"/>
              </a:rPr>
              <a:t>MongoDB securely stores user data, job listings, and application details. </a:t>
            </a:r>
            <a:endParaRPr lang="en-US" dirty="0">
              <a:solidFill>
                <a:srgbClr val="000000"/>
              </a:solidFill>
              <a:latin typeface="Arial"/>
              <a:cs typeface="Times New Roman"/>
            </a:endParaRPr>
          </a:p>
          <a:p>
            <a:pPr marL="285750" indent="-285750">
              <a:spcBef>
                <a:spcPts val="400"/>
              </a:spcBef>
              <a:buFont typeface="Arial"/>
              <a:buChar char="•"/>
            </a:pPr>
            <a:r>
              <a:rPr lang="en-US" b="0" strike="noStrike" spc="-1" dirty="0">
                <a:solidFill>
                  <a:srgbClr val="000000"/>
                </a:solidFill>
                <a:latin typeface="Times New Roman"/>
                <a:cs typeface="Times New Roman"/>
              </a:rPr>
              <a:t>The frontend, developed with React.js, delivers a responsive and intuitive user interface, enhancing the overall user experience</a:t>
            </a:r>
            <a:r>
              <a:rPr lang="en-US" spc="-1" dirty="0">
                <a:solidFill>
                  <a:srgbClr val="000000"/>
                </a:solidFill>
                <a:latin typeface="Calibri"/>
                <a:cs typeface="Times New Roman"/>
              </a:rPr>
              <a:t>.</a:t>
            </a:r>
            <a:endParaRPr lang="en-US" dirty="0">
              <a:solidFill>
                <a:srgbClr val="000000"/>
              </a:solidFill>
              <a:latin typeface="Times New Roman"/>
              <a:cs typeface="Times New Roman"/>
            </a:endParaRPr>
          </a:p>
          <a:p>
            <a:pPr marL="285750" indent="-285750">
              <a:spcBef>
                <a:spcPts val="400"/>
              </a:spcBef>
              <a:buFont typeface="Arial"/>
              <a:buChar char="•"/>
            </a:pPr>
            <a:r>
              <a:rPr lang="en-US" spc="-1" dirty="0">
                <a:solidFill>
                  <a:srgbClr val="000000"/>
                </a:solidFill>
                <a:latin typeface="Times New Roman"/>
                <a:cs typeface="Times New Roman"/>
              </a:rPr>
              <a:t>Feature</a:t>
            </a:r>
            <a:r>
              <a:rPr lang="en-US" b="0" strike="noStrike" spc="-1" dirty="0">
                <a:solidFill>
                  <a:srgbClr val="000000"/>
                </a:solidFill>
                <a:latin typeface="Times New Roman"/>
                <a:cs typeface="Times New Roman"/>
              </a:rPr>
              <a:t> </a:t>
            </a:r>
            <a:r>
              <a:rPr lang="en-US" spc="-1" dirty="0">
                <a:solidFill>
                  <a:srgbClr val="000000"/>
                </a:solidFill>
                <a:latin typeface="Times New Roman"/>
                <a:cs typeface="Times New Roman"/>
              </a:rPr>
              <a:t>of </a:t>
            </a:r>
            <a:r>
              <a:rPr lang="en-US" b="0" strike="noStrike" spc="-1" dirty="0">
                <a:solidFill>
                  <a:srgbClr val="000000"/>
                </a:solidFill>
                <a:latin typeface="Times New Roman"/>
                <a:cs typeface="Times New Roman"/>
              </a:rPr>
              <a:t>admin dashboard where the admin can gain insights about the </a:t>
            </a:r>
            <a:r>
              <a:rPr lang="en-US" spc="-1" dirty="0">
                <a:solidFill>
                  <a:srgbClr val="000000"/>
                </a:solidFill>
                <a:latin typeface="Times New Roman"/>
                <a:cs typeface="Times New Roman"/>
              </a:rPr>
              <a:t>number</a:t>
            </a:r>
            <a:r>
              <a:rPr lang="en-US" b="0" strike="noStrike" spc="-1" dirty="0">
                <a:solidFill>
                  <a:srgbClr val="000000"/>
                </a:solidFill>
                <a:latin typeface="Times New Roman"/>
                <a:cs typeface="Times New Roman"/>
              </a:rPr>
              <a:t> </a:t>
            </a:r>
            <a:r>
              <a:rPr lang="en-US" spc="-1" dirty="0">
                <a:solidFill>
                  <a:srgbClr val="000000"/>
                </a:solidFill>
                <a:latin typeface="Times New Roman"/>
                <a:cs typeface="Times New Roman"/>
              </a:rPr>
              <a:t>of </a:t>
            </a:r>
            <a:r>
              <a:rPr lang="en-US" sz="1900" spc="-1" dirty="0">
                <a:solidFill>
                  <a:srgbClr val="000000"/>
                </a:solidFill>
                <a:latin typeface="Times New Roman"/>
                <a:cs typeface="Times New Roman"/>
              </a:rPr>
              <a:t>users registered on the platform and also take necessary actions on them , if required.</a:t>
            </a:r>
            <a:endParaRPr lang="en-US" b="0" strike="noStrike" dirty="0">
              <a:solidFill>
                <a:srgbClr val="000000"/>
              </a:solidFill>
              <a:latin typeface="Times New Roman"/>
              <a:cs typeface="Times New Roman"/>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FABA-C9B0-1539-E079-1149A4E8C048}"/>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C14D4777-B0CB-976F-AF57-C0B00E7811F7}"/>
              </a:ext>
            </a:extLst>
          </p:cNvPr>
          <p:cNvSpPr>
            <a:spLocks noGrp="1"/>
          </p:cNvSpPr>
          <p:nvPr>
            <p:ph type="subTitle"/>
          </p:nvPr>
        </p:nvSpPr>
        <p:spPr>
          <a:xfrm>
            <a:off x="457380" y="1095120"/>
            <a:ext cx="8229240" cy="4667760"/>
          </a:xfrm>
        </p:spPr>
        <p:txBody>
          <a:bodyPr/>
          <a:lstStyle/>
          <a:p>
            <a:pPr>
              <a:buNone/>
            </a:pPr>
            <a:r>
              <a:rPr lang="en-US" sz="1800" dirty="0">
                <a:latin typeface="Times New Roman" panose="02020603050405020304" pitchFamily="18" charset="0"/>
                <a:cs typeface="Times New Roman" panose="02020603050405020304" pitchFamily="18" charset="0"/>
              </a:rPr>
              <a:t>The traditional recruitment process faces several challenges, making job searching and hiring inefficient and frustrating for both job seekers and employers. Manual screening of applications slows down hiring, leading to delays and increased workload for recruiters. Bias in hiring decisions results in missed talent opportunities, affecting diversity and fairness in recruitment. Poor job matching prevents candidates from finding the right opportunities, while fragmented tools make the hiring process complex and disorganized.</a:t>
            </a:r>
          </a:p>
          <a:p>
            <a:pPr>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These challenges highlight the need for a streamlined, efficient, and unbiased recruitment solution. </a:t>
            </a:r>
            <a:r>
              <a:rPr lang="en-US" sz="1800" dirty="0" err="1">
                <a:latin typeface="Times New Roman" panose="02020603050405020304" pitchFamily="18" charset="0"/>
                <a:cs typeface="Times New Roman" panose="02020603050405020304" pitchFamily="18" charset="0"/>
              </a:rPr>
              <a:t>UPlacement</a:t>
            </a:r>
            <a:r>
              <a:rPr lang="en-US" sz="1800" dirty="0">
                <a:latin typeface="Times New Roman" panose="02020603050405020304" pitchFamily="18" charset="0"/>
                <a:cs typeface="Times New Roman" panose="02020603050405020304" pitchFamily="18" charset="0"/>
              </a:rPr>
              <a:t> addresses these issues by integrating AI-driven job matching, automated screening, and a user-friendly platform to ensure a faster, smarter, and fairer hiring experience.</a:t>
            </a: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97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BBB7-B27F-86D8-2838-1BC6C894C49F}"/>
              </a:ext>
            </a:extLst>
          </p:cNvPr>
          <p:cNvSpPr>
            <a:spLocks noGrp="1"/>
          </p:cNvSpPr>
          <p:nvPr>
            <p:ph type="title"/>
          </p:nvPr>
        </p:nvSpPr>
        <p:spPr>
          <a:xfrm>
            <a:off x="-84668" y="92586"/>
            <a:ext cx="6663267" cy="737419"/>
          </a:xfrm>
        </p:spPr>
        <p:txBody>
          <a:bodyPr/>
          <a:lstStyle/>
          <a:p>
            <a:pPr algn="ctr"/>
            <a:r>
              <a:rPr lang="en-IN" sz="3200" dirty="0">
                <a:latin typeface="Times New Roman" panose="02020603050405020304" pitchFamily="18" charset="0"/>
                <a:cs typeface="Times New Roman" panose="02020603050405020304" pitchFamily="18" charset="0"/>
              </a:rPr>
              <a:t>Software &amp; Hardware Requirements</a:t>
            </a:r>
          </a:p>
        </p:txBody>
      </p:sp>
      <p:sp>
        <p:nvSpPr>
          <p:cNvPr id="3" name="Text Placeholder 2">
            <a:extLst>
              <a:ext uri="{FF2B5EF4-FFF2-40B4-BE49-F238E27FC236}">
                <a16:creationId xmlns:a16="http://schemas.microsoft.com/office/drawing/2014/main" id="{1BAC13B4-B17F-6E42-8F7F-F2BA0CE51EDC}"/>
              </a:ext>
            </a:extLst>
          </p:cNvPr>
          <p:cNvSpPr>
            <a:spLocks noGrp="1"/>
          </p:cNvSpPr>
          <p:nvPr>
            <p:ph type="body"/>
          </p:nvPr>
        </p:nvSpPr>
        <p:spPr>
          <a:xfrm>
            <a:off x="618066" y="1707896"/>
            <a:ext cx="8229240" cy="3938015"/>
          </a:xfrm>
        </p:spPr>
        <p:txBody>
          <a:bodyPr>
            <a:normAutofit lnSpcReduction="10000"/>
          </a:bodyPr>
          <a:lstStyle/>
          <a:p>
            <a:pPr marL="0" indent="0">
              <a:lnSpc>
                <a:spcPct val="150000"/>
              </a:lnSpc>
              <a:buNone/>
            </a:pPr>
            <a:r>
              <a:rPr lang="en-IN" sz="1800" dirty="0">
                <a:latin typeface="Times New Roman"/>
                <a:cs typeface="Times New Roman"/>
              </a:rPr>
              <a:t>1.</a:t>
            </a:r>
            <a:r>
              <a:rPr lang="en-IN" sz="1800" b="1" dirty="0">
                <a:latin typeface="Times New Roman"/>
                <a:cs typeface="Times New Roman"/>
              </a:rPr>
              <a:t>Operating System </a:t>
            </a:r>
            <a:r>
              <a:rPr lang="en-IN" sz="1800" dirty="0">
                <a:latin typeface="Times New Roman"/>
                <a:cs typeface="Times New Roman"/>
              </a:rPr>
              <a:t>:Windows </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2.</a:t>
            </a:r>
            <a:r>
              <a:rPr lang="en-IN" sz="1800" b="1" dirty="0">
                <a:latin typeface="Times New Roman" panose="02020603050405020304" pitchFamily="18" charset="0"/>
                <a:cs typeface="Times New Roman" panose="02020603050405020304" pitchFamily="18" charset="0"/>
              </a:rPr>
              <a:t>Database</a:t>
            </a:r>
            <a:r>
              <a:rPr lang="en-IN" sz="1800" dirty="0">
                <a:latin typeface="Times New Roman" panose="02020603050405020304" pitchFamily="18" charset="0"/>
                <a:cs typeface="Times New Roman" panose="02020603050405020304" pitchFamily="18" charset="0"/>
              </a:rPr>
              <a:t>: MongoDB</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3.</a:t>
            </a:r>
            <a:r>
              <a:rPr lang="en-IN" sz="1800" b="1" dirty="0">
                <a:latin typeface="Times New Roman" panose="02020603050405020304" pitchFamily="18" charset="0"/>
                <a:cs typeface="Times New Roman" panose="02020603050405020304" pitchFamily="18" charset="0"/>
              </a:rPr>
              <a:t>Programming languages </a:t>
            </a:r>
            <a:r>
              <a:rPr lang="en-IN" sz="1800" dirty="0">
                <a:latin typeface="Times New Roman" panose="02020603050405020304" pitchFamily="18" charset="0"/>
                <a:cs typeface="Times New Roman" panose="02020603050405020304" pitchFamily="18" charset="0"/>
              </a:rPr>
              <a:t>: React, Node.js, Express.js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a:cs typeface="Times New Roman"/>
              </a:rPr>
              <a:t>4.</a:t>
            </a:r>
            <a:r>
              <a:rPr lang="en-IN" sz="1800" b="1" dirty="0">
                <a:latin typeface="Times New Roman"/>
                <a:cs typeface="Times New Roman"/>
              </a:rPr>
              <a:t>Development Tools </a:t>
            </a:r>
            <a:r>
              <a:rPr lang="en-IN" sz="1800" dirty="0">
                <a:latin typeface="Times New Roman"/>
                <a:cs typeface="Times New Roman"/>
              </a:rPr>
              <a:t>:  VSCode , Git, Github</a:t>
            </a:r>
          </a:p>
          <a:p>
            <a:pPr>
              <a:lnSpc>
                <a:spcPct val="150000"/>
              </a:lnSpc>
            </a:pPr>
            <a:endParaRPr lang="en-IN" sz="1800" dirty="0">
              <a:latin typeface="Times New Roman"/>
              <a:cs typeface="Times New Roman"/>
            </a:endParaRPr>
          </a:p>
          <a:p>
            <a:pPr>
              <a:lnSpc>
                <a:spcPct val="150000"/>
              </a:lnSpc>
            </a:pPr>
            <a:r>
              <a:rPr lang="en-IN" sz="1800" b="1" dirty="0">
                <a:latin typeface="Times New Roman"/>
                <a:cs typeface="Times New Roman"/>
              </a:rPr>
              <a:t>5. Hardware</a:t>
            </a:r>
            <a:r>
              <a:rPr lang="en-IN" sz="1800" dirty="0">
                <a:latin typeface="Times New Roman"/>
                <a:cs typeface="Times New Roman"/>
              </a:rPr>
              <a:t>: Intel Core i5 or AMD Ryzen 5,2,4 GHz or higher</a:t>
            </a:r>
          </a:p>
          <a:p>
            <a:pPr marL="0" indent="0">
              <a:lnSpc>
                <a:spcPct val="150000"/>
              </a:lnSpc>
              <a:buNone/>
            </a:pPr>
            <a:r>
              <a:rPr lang="en-IN" sz="1800" dirty="0">
                <a:latin typeface="Times New Roman"/>
                <a:cs typeface="Times New Roman"/>
              </a:rPr>
              <a:t>Minimum 8 GB RAM,SSD with atleast 256 GB</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8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F58-FCB7-AD07-83FA-BAF8F2A0B025}"/>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USE CASES</a:t>
            </a:r>
          </a:p>
        </p:txBody>
      </p:sp>
      <p:sp>
        <p:nvSpPr>
          <p:cNvPr id="3" name="Text Placeholder 2">
            <a:extLst>
              <a:ext uri="{FF2B5EF4-FFF2-40B4-BE49-F238E27FC236}">
                <a16:creationId xmlns:a16="http://schemas.microsoft.com/office/drawing/2014/main" id="{BFD4DAA7-8CE3-E47F-11E1-BF2A0EBDF874}"/>
              </a:ext>
            </a:extLst>
          </p:cNvPr>
          <p:cNvSpPr>
            <a:spLocks noGrp="1"/>
          </p:cNvSpPr>
          <p:nvPr>
            <p:ph type="body"/>
          </p:nvPr>
        </p:nvSpPr>
        <p:spPr>
          <a:xfrm>
            <a:off x="516466" y="1498601"/>
            <a:ext cx="8229240" cy="4049333"/>
          </a:xfrm>
        </p:spPr>
        <p:txBody>
          <a:bodyPr>
            <a:noAutofit/>
          </a:bodyPr>
          <a:lstStyle/>
          <a:p>
            <a:pPr marL="0" indent="0" algn="just">
              <a:lnSpc>
                <a:spcPct val="150000"/>
              </a:lnSpc>
              <a:buNone/>
            </a:pPr>
            <a:endParaRPr lang="en-US" sz="1800" b="1" dirty="0"/>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1.User Registration and Login</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Description:</a:t>
            </a:r>
            <a:r>
              <a:rPr lang="en-US" sz="1800" dirty="0">
                <a:latin typeface="Times New Roman" panose="02020603050405020304" pitchFamily="18" charset="0"/>
                <a:cs typeface="Times New Roman" panose="02020603050405020304" pitchFamily="18" charset="0"/>
              </a:rPr>
              <a:t> Allows users (job seekers and employers) to create an account and log in to access the portal's features.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2. Job Posting</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Description:</a:t>
            </a:r>
            <a:r>
              <a:rPr lang="en-US" sz="1800" dirty="0">
                <a:latin typeface="Times New Roman" panose="02020603050405020304" pitchFamily="18" charset="0"/>
                <a:cs typeface="Times New Roman" panose="02020603050405020304" pitchFamily="18" charset="0"/>
              </a:rPr>
              <a:t> Enables employers to post job vacancies on the platform with detailed descriptions, requirements, and other relevant information.</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3. Job Search</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Description:</a:t>
            </a:r>
            <a:r>
              <a:rPr lang="en-US" sz="1800" dirty="0">
                <a:latin typeface="Times New Roman" panose="02020603050405020304" pitchFamily="18" charset="0"/>
                <a:cs typeface="Times New Roman" panose="02020603050405020304" pitchFamily="18" charset="0"/>
              </a:rPr>
              <a:t> Allows job seekers to search for job opportunities using a search bar.</a:t>
            </a:r>
            <a:endParaRPr lang="en-IN" sz="1800" dirty="0"/>
          </a:p>
        </p:txBody>
      </p:sp>
    </p:spTree>
    <p:extLst>
      <p:ext uri="{BB962C8B-B14F-4D97-AF65-F5344CB8AC3E}">
        <p14:creationId xmlns:p14="http://schemas.microsoft.com/office/powerpoint/2010/main" val="33396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93C0-8EBE-92CE-8F73-531483C0259D}"/>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USE CASES</a:t>
            </a:r>
          </a:p>
        </p:txBody>
      </p:sp>
      <p:sp>
        <p:nvSpPr>
          <p:cNvPr id="3" name="Text Placeholder 2">
            <a:extLst>
              <a:ext uri="{FF2B5EF4-FFF2-40B4-BE49-F238E27FC236}">
                <a16:creationId xmlns:a16="http://schemas.microsoft.com/office/drawing/2014/main" id="{BCE03B66-CD2E-87E3-3445-CAF950E4BC04}"/>
              </a:ext>
            </a:extLst>
          </p:cNvPr>
          <p:cNvSpPr>
            <a:spLocks noGrp="1"/>
          </p:cNvSpPr>
          <p:nvPr>
            <p:ph type="body"/>
          </p:nvPr>
        </p:nvSpPr>
        <p:spPr>
          <a:xfrm>
            <a:off x="482600" y="1302172"/>
            <a:ext cx="8229240" cy="4347825"/>
          </a:xfrm>
        </p:spPr>
        <p:txBody>
          <a:bodyPr>
            <a:normAutofit fontScale="62500" lnSpcReduction="20000"/>
          </a:bodyPr>
          <a:lstStyle/>
          <a:p>
            <a:pPr marL="0" indent="0">
              <a:lnSpc>
                <a:spcPct val="160000"/>
              </a:lnSpc>
              <a:buNone/>
            </a:pPr>
            <a:endParaRPr lang="en-US" b="1" dirty="0"/>
          </a:p>
          <a:p>
            <a:pPr marL="0" indent="0">
              <a:lnSpc>
                <a:spcPct val="160000"/>
              </a:lnSpc>
              <a:buNone/>
            </a:pPr>
            <a:r>
              <a:rPr lang="en-US" sz="2500" b="1" dirty="0">
                <a:latin typeface="Times New Roman" panose="02020603050405020304" pitchFamily="18" charset="0"/>
                <a:cs typeface="Times New Roman" panose="02020603050405020304" pitchFamily="18" charset="0"/>
              </a:rPr>
              <a:t>4.Job Application</a:t>
            </a:r>
          </a:p>
          <a:p>
            <a:pPr marL="0" indent="0">
              <a:lnSpc>
                <a:spcPct val="160000"/>
              </a:lnSpc>
              <a:buNone/>
            </a:pPr>
            <a:r>
              <a:rPr lang="en-US" sz="2500" b="1" dirty="0">
                <a:latin typeface="Times New Roman" panose="02020603050405020304" pitchFamily="18" charset="0"/>
                <a:cs typeface="Times New Roman" panose="02020603050405020304" pitchFamily="18" charset="0"/>
              </a:rPr>
              <a:t>Description:</a:t>
            </a:r>
            <a:r>
              <a:rPr lang="en-US" sz="2500" dirty="0">
                <a:latin typeface="Times New Roman" panose="02020603050405020304" pitchFamily="18" charset="0"/>
                <a:cs typeface="Times New Roman" panose="02020603050405020304" pitchFamily="18" charset="0"/>
              </a:rPr>
              <a:t> Allows job seekers to apply for jobs directly through the platform by submitting their profiles and resumes.</a:t>
            </a:r>
          </a:p>
          <a:p>
            <a:pPr marL="0" indent="0">
              <a:lnSpc>
                <a:spcPct val="160000"/>
              </a:lnSpc>
              <a:buNone/>
            </a:pPr>
            <a:endParaRPr lang="en-US" sz="2500" dirty="0">
              <a:latin typeface="Times New Roman" panose="02020603050405020304" pitchFamily="18" charset="0"/>
              <a:cs typeface="Times New Roman" panose="02020603050405020304" pitchFamily="18" charset="0"/>
            </a:endParaRPr>
          </a:p>
          <a:p>
            <a:pPr marL="0" indent="0">
              <a:lnSpc>
                <a:spcPct val="160000"/>
              </a:lnSpc>
              <a:buNone/>
            </a:pPr>
            <a:r>
              <a:rPr lang="en-US" sz="2500" b="1" dirty="0">
                <a:latin typeface="Times New Roman" panose="02020603050405020304" pitchFamily="18" charset="0"/>
                <a:cs typeface="Times New Roman" panose="02020603050405020304" pitchFamily="18" charset="0"/>
              </a:rPr>
              <a:t>5. Learning Content: </a:t>
            </a:r>
          </a:p>
          <a:p>
            <a:pPr marL="0" indent="0">
              <a:lnSpc>
                <a:spcPct val="160000"/>
              </a:lnSpc>
              <a:buNone/>
            </a:pPr>
            <a:r>
              <a:rPr lang="en-US" sz="2500" b="1" dirty="0">
                <a:latin typeface="Times New Roman" panose="02020603050405020304" pitchFamily="18" charset="0"/>
                <a:cs typeface="Times New Roman" panose="02020603050405020304" pitchFamily="18" charset="0"/>
              </a:rPr>
              <a:t>Description</a:t>
            </a:r>
            <a:r>
              <a:rPr lang="en-US" sz="2500" dirty="0">
                <a:latin typeface="Times New Roman" panose="02020603050405020304" pitchFamily="18" charset="0"/>
                <a:cs typeface="Times New Roman" panose="02020603050405020304" pitchFamily="18" charset="0"/>
              </a:rPr>
              <a:t>: Allows job seekers to see the learning material for the particular job category.</a:t>
            </a:r>
          </a:p>
          <a:p>
            <a:pPr marL="0" indent="0">
              <a:lnSpc>
                <a:spcPct val="160000"/>
              </a:lnSpc>
              <a:buNone/>
            </a:pPr>
            <a:endParaRPr lang="en-US" sz="2500" dirty="0">
              <a:latin typeface="Times New Roman" panose="02020603050405020304" pitchFamily="18" charset="0"/>
              <a:cs typeface="Times New Roman" panose="02020603050405020304" pitchFamily="18" charset="0"/>
            </a:endParaRPr>
          </a:p>
          <a:p>
            <a:pPr marL="0" indent="0">
              <a:lnSpc>
                <a:spcPct val="160000"/>
              </a:lnSpc>
              <a:buNone/>
            </a:pPr>
            <a:r>
              <a:rPr lang="en-US" sz="2500" b="1" dirty="0">
                <a:latin typeface="Times New Roman" panose="02020603050405020304" pitchFamily="18" charset="0"/>
                <a:cs typeface="Times New Roman" panose="02020603050405020304" pitchFamily="18" charset="0"/>
              </a:rPr>
              <a:t>6. Application Management</a:t>
            </a:r>
          </a:p>
          <a:p>
            <a:pPr marL="0" indent="0">
              <a:lnSpc>
                <a:spcPct val="160000"/>
              </a:lnSpc>
              <a:buNone/>
            </a:pPr>
            <a:r>
              <a:rPr lang="en-US" sz="2500" b="1" dirty="0">
                <a:latin typeface="Times New Roman" panose="02020603050405020304" pitchFamily="18" charset="0"/>
                <a:cs typeface="Times New Roman" panose="02020603050405020304" pitchFamily="18" charset="0"/>
              </a:rPr>
              <a:t>Description:</a:t>
            </a:r>
            <a:r>
              <a:rPr lang="en-US" sz="2500" dirty="0">
                <a:latin typeface="Times New Roman" panose="02020603050405020304" pitchFamily="18" charset="0"/>
                <a:cs typeface="Times New Roman" panose="02020603050405020304" pitchFamily="18" charset="0"/>
              </a:rPr>
              <a:t> Allows employers to view and manage the applications they receive, including shortlisting, rejecting, or contacting candidates.</a:t>
            </a:r>
          </a:p>
          <a:p>
            <a:pPr>
              <a:lnSpc>
                <a:spcPct val="160000"/>
              </a:lnSpc>
            </a:pPr>
            <a:endParaRPr lang="en-IN" dirty="0"/>
          </a:p>
        </p:txBody>
      </p:sp>
    </p:spTree>
    <p:extLst>
      <p:ext uri="{BB962C8B-B14F-4D97-AF65-F5344CB8AC3E}">
        <p14:creationId xmlns:p14="http://schemas.microsoft.com/office/powerpoint/2010/main" val="376509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CBDF-EC05-AA27-DDA3-44F1EA19F79B}"/>
              </a:ext>
            </a:extLst>
          </p:cNvPr>
          <p:cNvSpPr>
            <a:spLocks noGrp="1"/>
          </p:cNvSpPr>
          <p:nvPr>
            <p:ph type="title"/>
          </p:nvPr>
        </p:nvSpPr>
        <p:spPr>
          <a:xfrm>
            <a:off x="558800" y="203200"/>
            <a:ext cx="4419599" cy="499534"/>
          </a:xfrm>
        </p:spPr>
        <p:txBody>
          <a:bodyPr/>
          <a:lstStyle/>
          <a:p>
            <a:r>
              <a:rPr lang="en-IN" sz="3200" dirty="0">
                <a:latin typeface="Times New Roman" panose="02020603050405020304" pitchFamily="18" charset="0"/>
                <a:cs typeface="Times New Roman" panose="02020603050405020304" pitchFamily="18" charset="0"/>
              </a:rPr>
              <a:t>Code Snapshots</a:t>
            </a:r>
          </a:p>
        </p:txBody>
      </p:sp>
      <p:pic>
        <p:nvPicPr>
          <p:cNvPr id="4" name="Picture 3" descr="A screen shot of a computer screen&#10;&#10;AI-generated content may be incorrect.">
            <a:extLst>
              <a:ext uri="{FF2B5EF4-FFF2-40B4-BE49-F238E27FC236}">
                <a16:creationId xmlns:a16="http://schemas.microsoft.com/office/drawing/2014/main" id="{B381140F-E5C7-FAE7-5F22-7FB16DB8C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 y="1306732"/>
            <a:ext cx="7650480" cy="4895414"/>
          </a:xfrm>
          <a:prstGeom prst="rect">
            <a:avLst/>
          </a:prstGeom>
        </p:spPr>
      </p:pic>
    </p:spTree>
    <p:extLst>
      <p:ext uri="{BB962C8B-B14F-4D97-AF65-F5344CB8AC3E}">
        <p14:creationId xmlns:p14="http://schemas.microsoft.com/office/powerpoint/2010/main" val="331435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56C2-BC94-7120-AC6D-5715C7B8089B}"/>
              </a:ext>
            </a:extLst>
          </p:cNvPr>
          <p:cNvSpPr>
            <a:spLocks noGrp="1"/>
          </p:cNvSpPr>
          <p:nvPr>
            <p:ph type="title"/>
          </p:nvPr>
        </p:nvSpPr>
        <p:spPr>
          <a:xfrm>
            <a:off x="660400" y="143935"/>
            <a:ext cx="5477574" cy="618066"/>
          </a:xfrm>
        </p:spPr>
        <p:txBody>
          <a:bodyPr/>
          <a:lstStyle/>
          <a:p>
            <a:r>
              <a:rPr lang="en-IN" sz="3200" dirty="0">
                <a:latin typeface="Times New Roman" panose="02020603050405020304" pitchFamily="18" charset="0"/>
                <a:cs typeface="Times New Roman" panose="02020603050405020304" pitchFamily="18" charset="0"/>
              </a:rPr>
              <a:t>Code Snapshots</a:t>
            </a:r>
          </a:p>
        </p:txBody>
      </p:sp>
      <p:pic>
        <p:nvPicPr>
          <p:cNvPr id="4" name="Picture 3" descr="A screen shot of a computer program&#10;&#10;AI-generated content may be incorrect.">
            <a:extLst>
              <a:ext uri="{FF2B5EF4-FFF2-40B4-BE49-F238E27FC236}">
                <a16:creationId xmlns:a16="http://schemas.microsoft.com/office/drawing/2014/main" id="{9FAED256-99E2-BFA8-26DA-99282C12B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0" y="1001210"/>
            <a:ext cx="7995920" cy="5408651"/>
          </a:xfrm>
          <a:prstGeom prst="rect">
            <a:avLst/>
          </a:prstGeom>
        </p:spPr>
      </p:pic>
    </p:spTree>
    <p:extLst>
      <p:ext uri="{BB962C8B-B14F-4D97-AF65-F5344CB8AC3E}">
        <p14:creationId xmlns:p14="http://schemas.microsoft.com/office/powerpoint/2010/main" val="79637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810F-0C4C-4C87-DD6E-8551BC721D20}"/>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Project Snapshots</a:t>
            </a:r>
          </a:p>
        </p:txBody>
      </p:sp>
      <p:pic>
        <p:nvPicPr>
          <p:cNvPr id="7" name="Picture 6" descr="A person sitting at a desk with a computer&#10;&#10;AI-generated content may be incorrect.">
            <a:extLst>
              <a:ext uri="{FF2B5EF4-FFF2-40B4-BE49-F238E27FC236}">
                <a16:creationId xmlns:a16="http://schemas.microsoft.com/office/drawing/2014/main" id="{DC8F04FE-6194-EB71-F39F-2C636E4E4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839"/>
            <a:ext cx="9144000" cy="4646322"/>
          </a:xfrm>
          <a:prstGeom prst="rect">
            <a:avLst/>
          </a:prstGeom>
        </p:spPr>
      </p:pic>
    </p:spTree>
    <p:extLst>
      <p:ext uri="{BB962C8B-B14F-4D97-AF65-F5344CB8AC3E}">
        <p14:creationId xmlns:p14="http://schemas.microsoft.com/office/powerpoint/2010/main" val="4039001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34978</TotalTime>
  <Words>809</Words>
  <Application>Microsoft Office PowerPoint</Application>
  <PresentationFormat>On-screen Show (4:3)</PresentationFormat>
  <Paragraphs>81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PowerPoint Presentation</vt:lpstr>
      <vt:lpstr>Problem Statement</vt:lpstr>
      <vt:lpstr>Software &amp; Hardware Requirements</vt:lpstr>
      <vt:lpstr>USE CASES</vt:lpstr>
      <vt:lpstr>USE CASES</vt:lpstr>
      <vt:lpstr>Code Snapshots</vt:lpstr>
      <vt:lpstr>Code Snapshots</vt:lpstr>
      <vt:lpstr>Project Snapshots</vt:lpstr>
      <vt:lpstr>PowerPoint Presentation</vt:lpstr>
      <vt:lpstr>PowerPoint Presentation</vt:lpstr>
      <vt:lpstr>PowerPoint Presentation</vt:lpstr>
      <vt:lpstr>PowerPoint Presentation</vt:lpstr>
      <vt:lpstr>Conclusion</vt:lpstr>
      <vt:lpstr>Future Scope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Ashish Sharma</cp:lastModifiedBy>
  <cp:revision>2348</cp:revision>
  <dcterms:created xsi:type="dcterms:W3CDTF">2010-04-09T07:36:15Z</dcterms:created>
  <dcterms:modified xsi:type="dcterms:W3CDTF">2025-03-07T12:51:42Z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