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61" r:id="rId3"/>
    <p:sldId id="257" r:id="rId4"/>
    <p:sldId id="291" r:id="rId5"/>
    <p:sldId id="292" r:id="rId6"/>
    <p:sldId id="258" r:id="rId7"/>
    <p:sldId id="262" r:id="rId8"/>
    <p:sldId id="263" r:id="rId9"/>
    <p:sldId id="264" r:id="rId10"/>
    <p:sldId id="293" r:id="rId11"/>
  </p:sldIdLst>
  <p:sldSz cx="9144000" cy="5143500" type="screen16x9"/>
  <p:notesSz cx="6858000" cy="9144000"/>
  <p:embeddedFontLst>
    <p:embeddedFont>
      <p:font typeface="Bebas Neue" panose="020B0604020202020204" charset="0"/>
      <p:regular r:id="rId13"/>
    </p:embeddedFont>
    <p:embeddedFont>
      <p:font typeface="Maven Pro" panose="020B0604020202020204" charset="0"/>
      <p:regular r:id="rId14"/>
      <p:bold r:id="rId15"/>
    </p:embeddedFont>
    <p:embeddedFont>
      <p:font typeface="Nunito Light" pitchFamily="2" charset="0"/>
      <p:regular r:id="rId16"/>
      <p:italic r:id="rId17"/>
    </p:embeddedFont>
    <p:embeddedFont>
      <p:font typeface="Roboto Condensed Light" panose="02000000000000000000" pitchFamily="2" charset="0"/>
      <p:regular r:id="rId18"/>
      <p:italic r:id="rId19"/>
    </p:embeddedFont>
    <p:embeddedFont>
      <p:font typeface="Share Tech"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A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749AF5-51A6-4996-9246-E5A47B715DB4}">
  <a:tblStyle styleId="{F0749AF5-51A6-4996-9246-E5A47B715D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107" d="100"/>
          <a:sy n="107" d="100"/>
        </p:scale>
        <p:origin x="7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b16c18d1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b16c18d1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b16c18d1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b16c18d1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31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b16c18d105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b16c18d105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b16c18d10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b16c18d10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b16c18d10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b16c18d10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605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b16c18d105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b16c18d105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028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b16c18d10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b16c18d10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b16c18d10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b16c18d10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b16c18d10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b16c18d10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b16c18d105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b16c18d105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45100"/>
            <a:ext cx="4242900" cy="2377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52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22600"/>
            <a:ext cx="42429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00">
                <a:solidFill>
                  <a:schemeClr val="dk1"/>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1" name="Google Shape;11;p2"/>
          <p:cNvSpPr/>
          <p:nvPr/>
        </p:nvSpPr>
        <p:spPr>
          <a:xfrm>
            <a:off x="8781344" y="240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756292" y="1085276"/>
            <a:ext cx="188650" cy="2468354"/>
            <a:chOff x="250617" y="2402301"/>
            <a:chExt cx="188650" cy="2468354"/>
          </a:xfrm>
        </p:grpSpPr>
        <p:sp>
          <p:nvSpPr>
            <p:cNvPr id="13" name="Google Shape;13;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139298" y="21446"/>
            <a:ext cx="98059" cy="1906193"/>
            <a:chOff x="139298" y="21446"/>
            <a:chExt cx="98059" cy="1906193"/>
          </a:xfrm>
        </p:grpSpPr>
        <p:sp>
          <p:nvSpPr>
            <p:cNvPr id="18" name="Google Shape;18;p2"/>
            <p:cNvSpPr/>
            <p:nvPr/>
          </p:nvSpPr>
          <p:spPr>
            <a:xfrm>
              <a:off x="139298" y="182934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4088"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414454" y="1881556"/>
            <a:ext cx="121434" cy="2043400"/>
            <a:chOff x="414454" y="1881556"/>
            <a:chExt cx="121434" cy="2043400"/>
          </a:xfrm>
        </p:grpSpPr>
        <p:sp>
          <p:nvSpPr>
            <p:cNvPr id="21" name="Google Shape;21;p2"/>
            <p:cNvSpPr/>
            <p:nvPr/>
          </p:nvSpPr>
          <p:spPr>
            <a:xfrm>
              <a:off x="470939"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4454" y="3618720"/>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4936" y="3844499"/>
              <a:ext cx="80469" cy="80458"/>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004644" y="4796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767909" y="1442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
        <p:cNvGrpSpPr/>
        <p:nvPr/>
      </p:nvGrpSpPr>
      <p:grpSpPr>
        <a:xfrm>
          <a:off x="0" y="0"/>
          <a:ext cx="0" cy="0"/>
          <a:chOff x="0" y="0"/>
          <a:chExt cx="0" cy="0"/>
        </a:xfrm>
      </p:grpSpPr>
      <p:sp>
        <p:nvSpPr>
          <p:cNvPr id="134" name="Google Shape;134;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5" name="Google Shape;135;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36" name="Google Shape;136;p11"/>
          <p:cNvGrpSpPr/>
          <p:nvPr/>
        </p:nvGrpSpPr>
        <p:grpSpPr>
          <a:xfrm>
            <a:off x="278798" y="1881556"/>
            <a:ext cx="191952" cy="1929123"/>
            <a:chOff x="278798" y="1881556"/>
            <a:chExt cx="191952" cy="1929123"/>
          </a:xfrm>
        </p:grpSpPr>
        <p:sp>
          <p:nvSpPr>
            <p:cNvPr id="137" name="Google Shape;137;p11"/>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1"/>
          <p:cNvGrpSpPr/>
          <p:nvPr/>
        </p:nvGrpSpPr>
        <p:grpSpPr>
          <a:xfrm>
            <a:off x="8518310" y="1117301"/>
            <a:ext cx="191952" cy="1289053"/>
            <a:chOff x="8518310" y="1117301"/>
            <a:chExt cx="191952" cy="1289053"/>
          </a:xfrm>
        </p:grpSpPr>
        <p:sp>
          <p:nvSpPr>
            <p:cNvPr id="140" name="Google Shape;140;p11"/>
            <p:cNvSpPr/>
            <p:nvPr/>
          </p:nvSpPr>
          <p:spPr>
            <a:xfrm>
              <a:off x="8610060" y="1117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8518310" y="2214403"/>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1"/>
          <p:cNvGrpSpPr/>
          <p:nvPr/>
        </p:nvGrpSpPr>
        <p:grpSpPr>
          <a:xfrm>
            <a:off x="8786190" y="2702371"/>
            <a:ext cx="121446" cy="1966926"/>
            <a:chOff x="8786190" y="2702371"/>
            <a:chExt cx="121446" cy="1966926"/>
          </a:xfrm>
        </p:grpSpPr>
        <p:sp>
          <p:nvSpPr>
            <p:cNvPr id="143" name="Google Shape;143;p11"/>
            <p:cNvSpPr/>
            <p:nvPr/>
          </p:nvSpPr>
          <p:spPr>
            <a:xfrm>
              <a:off x="8842675" y="2702371"/>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786190" y="454785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1"/>
          <p:cNvSpPr/>
          <p:nvPr/>
        </p:nvSpPr>
        <p:spPr>
          <a:xfrm>
            <a:off x="4949065"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6784265" y="48240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7933240"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1297019" y="478008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373850" y="1992131"/>
            <a:ext cx="50676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6441451" y="1992131"/>
            <a:ext cx="1328700" cy="841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9" name="Google Shape;29;p3"/>
          <p:cNvSpPr txBox="1">
            <a:spLocks noGrp="1"/>
          </p:cNvSpPr>
          <p:nvPr>
            <p:ph type="subTitle" idx="1"/>
          </p:nvPr>
        </p:nvSpPr>
        <p:spPr>
          <a:xfrm>
            <a:off x="1373850" y="2760613"/>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3"/>
          <p:cNvGrpSpPr/>
          <p:nvPr/>
        </p:nvGrpSpPr>
        <p:grpSpPr>
          <a:xfrm>
            <a:off x="8566507" y="188009"/>
            <a:ext cx="188886" cy="1181531"/>
            <a:chOff x="2877432" y="975334"/>
            <a:chExt cx="188886" cy="1181531"/>
          </a:xfrm>
        </p:grpSpPr>
        <p:sp>
          <p:nvSpPr>
            <p:cNvPr id="31" name="Google Shape;31;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3"/>
          <p:cNvGrpSpPr/>
          <p:nvPr/>
        </p:nvGrpSpPr>
        <p:grpSpPr>
          <a:xfrm>
            <a:off x="329496" y="1091548"/>
            <a:ext cx="199001" cy="2139769"/>
            <a:chOff x="8008096" y="2108910"/>
            <a:chExt cx="199001" cy="2139769"/>
          </a:xfrm>
        </p:grpSpPr>
        <p:sp>
          <p:nvSpPr>
            <p:cNvPr id="36" name="Google Shape;36;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4"/>
          <p:cNvSpPr txBox="1">
            <a:spLocks noGrp="1"/>
          </p:cNvSpPr>
          <p:nvPr>
            <p:ph type="body" idx="1"/>
          </p:nvPr>
        </p:nvSpPr>
        <p:spPr>
          <a:xfrm>
            <a:off x="720000" y="1215751"/>
            <a:ext cx="7704000" cy="196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100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a:lvl3pPr>
            <a:lvl4pPr marL="1828800" lvl="3" indent="-317500" rtl="0">
              <a:lnSpc>
                <a:spcPct val="100000"/>
              </a:lnSpc>
              <a:spcBef>
                <a:spcPts val="0"/>
              </a:spcBef>
              <a:spcAft>
                <a:spcPts val="0"/>
              </a:spcAft>
              <a:buSzPts val="1400"/>
              <a:buFont typeface="Roboto Condensed Light"/>
              <a:buChar char="●"/>
              <a:defRPr/>
            </a:lvl4pPr>
            <a:lvl5pPr marL="2286000" lvl="4" indent="-317500" rtl="0">
              <a:lnSpc>
                <a:spcPct val="100000"/>
              </a:lnSpc>
              <a:spcBef>
                <a:spcPts val="0"/>
              </a:spcBef>
              <a:spcAft>
                <a:spcPts val="0"/>
              </a:spcAft>
              <a:buSzPts val="1400"/>
              <a:buFont typeface="Roboto Condensed Light"/>
              <a:buChar char="○"/>
              <a:defRPr/>
            </a:lvl5pPr>
            <a:lvl6pPr marL="2743200" lvl="5" indent="-317500" rtl="0">
              <a:lnSpc>
                <a:spcPct val="100000"/>
              </a:lnSpc>
              <a:spcBef>
                <a:spcPts val="0"/>
              </a:spcBef>
              <a:spcAft>
                <a:spcPts val="0"/>
              </a:spcAft>
              <a:buSzPts val="1400"/>
              <a:buFont typeface="Roboto Condensed Light"/>
              <a:buChar char="■"/>
              <a:defRPr/>
            </a:lvl6pPr>
            <a:lvl7pPr marL="3200400" lvl="6" indent="-317500" rtl="0">
              <a:lnSpc>
                <a:spcPct val="100000"/>
              </a:lnSpc>
              <a:spcBef>
                <a:spcPts val="0"/>
              </a:spcBef>
              <a:spcAft>
                <a:spcPts val="0"/>
              </a:spcAft>
              <a:buSzPts val="1400"/>
              <a:buFont typeface="Roboto Condensed Light"/>
              <a:buChar char="●"/>
              <a:defRPr/>
            </a:lvl7pPr>
            <a:lvl8pPr marL="3657600" lvl="7" indent="-317500" rtl="0">
              <a:lnSpc>
                <a:spcPct val="100000"/>
              </a:lnSpc>
              <a:spcBef>
                <a:spcPts val="0"/>
              </a:spcBef>
              <a:spcAft>
                <a:spcPts val="0"/>
              </a:spcAft>
              <a:buSzPts val="1400"/>
              <a:buFont typeface="Roboto Condensed Light"/>
              <a:buChar char="○"/>
              <a:defRPr/>
            </a:lvl8pPr>
            <a:lvl9pPr marL="4114800" lvl="8" indent="-317500" rtl="0">
              <a:lnSpc>
                <a:spcPct val="100000"/>
              </a:lnSpc>
              <a:spcBef>
                <a:spcPts val="0"/>
              </a:spcBef>
              <a:spcAft>
                <a:spcPts val="0"/>
              </a:spcAft>
              <a:buSzPts val="1400"/>
              <a:buFont typeface="Roboto Condensed Light"/>
              <a:buChar char="■"/>
              <a:defRPr/>
            </a:lvl9pPr>
          </a:lstStyle>
          <a:p>
            <a:endParaRPr/>
          </a:p>
        </p:txBody>
      </p:sp>
      <p:grpSp>
        <p:nvGrpSpPr>
          <p:cNvPr id="41" name="Google Shape;41;p4"/>
          <p:cNvGrpSpPr/>
          <p:nvPr/>
        </p:nvGrpSpPr>
        <p:grpSpPr>
          <a:xfrm>
            <a:off x="278798" y="1881556"/>
            <a:ext cx="191952" cy="1929123"/>
            <a:chOff x="278798" y="1881556"/>
            <a:chExt cx="191952" cy="1929123"/>
          </a:xfrm>
        </p:grpSpPr>
        <p:sp>
          <p:nvSpPr>
            <p:cNvPr id="42" name="Google Shape;42;p4"/>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4"/>
          <p:cNvSpPr/>
          <p:nvPr/>
        </p:nvSpPr>
        <p:spPr>
          <a:xfrm>
            <a:off x="7472809" y="145861"/>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8518310" y="1117301"/>
            <a:ext cx="191952" cy="1289053"/>
            <a:chOff x="8518310" y="1117301"/>
            <a:chExt cx="191952" cy="1289053"/>
          </a:xfrm>
        </p:grpSpPr>
        <p:sp>
          <p:nvSpPr>
            <p:cNvPr id="46" name="Google Shape;46;p4"/>
            <p:cNvSpPr/>
            <p:nvPr/>
          </p:nvSpPr>
          <p:spPr>
            <a:xfrm>
              <a:off x="8610060" y="1117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518310" y="2214403"/>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a:off x="8786190" y="2702371"/>
            <a:ext cx="121446" cy="1966926"/>
            <a:chOff x="8786190" y="2702371"/>
            <a:chExt cx="121446" cy="1966926"/>
          </a:xfrm>
        </p:grpSpPr>
        <p:sp>
          <p:nvSpPr>
            <p:cNvPr id="49" name="Google Shape;49;p4"/>
            <p:cNvSpPr/>
            <p:nvPr/>
          </p:nvSpPr>
          <p:spPr>
            <a:xfrm>
              <a:off x="8842675" y="2702371"/>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8786190" y="454785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4"/>
          <p:cNvSpPr/>
          <p:nvPr/>
        </p:nvSpPr>
        <p:spPr>
          <a:xfrm>
            <a:off x="4949065"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784265" y="48240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933240"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297019" y="478008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7145669" y="31180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6536915" y="1163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43269" y="224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794334" y="2894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233415" y="1454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 name="Google Shape;63;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Google Shape;64;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algn="ctr" rtl="0">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algn="ctr" rtl="0">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algn="ctr" rtl="0">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algn="ctr" rtl="0">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algn="ctr" rtl="0">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algn="ctr" rtl="0">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algn="ctr" rtl="0">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algn="ctr" rtl="0">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a:endParaRPr/>
          </a:p>
        </p:txBody>
      </p:sp>
      <p:sp>
        <p:nvSpPr>
          <p:cNvPr id="65" name="Google Shape;65;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algn="ctr" rtl="0">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algn="ctr" rtl="0">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algn="ctr" rtl="0">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algn="ctr" rtl="0">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algn="ctr" rtl="0">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algn="ctr" rtl="0">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algn="ctr" rtl="0">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algn="ctr" rtl="0">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a:endParaRPr/>
          </a:p>
        </p:txBody>
      </p:sp>
      <p:sp>
        <p:nvSpPr>
          <p:cNvPr id="66" name="Google Shape;66;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5"/>
          <p:cNvGrpSpPr/>
          <p:nvPr/>
        </p:nvGrpSpPr>
        <p:grpSpPr>
          <a:xfrm>
            <a:off x="6626134" y="-164562"/>
            <a:ext cx="121172" cy="760495"/>
            <a:chOff x="5245196" y="3136513"/>
            <a:chExt cx="121172" cy="760495"/>
          </a:xfrm>
        </p:grpSpPr>
        <p:sp>
          <p:nvSpPr>
            <p:cNvPr id="71" name="Google Shape;71;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6"/>
          <p:cNvSpPr/>
          <p:nvPr/>
        </p:nvSpPr>
        <p:spPr>
          <a:xfrm>
            <a:off x="8612763" y="8677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642025" y="4851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854450" y="1950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152210" y="4753911"/>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8891288" y="716085"/>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202425"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462900"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85" name="Google Shape;85;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7"/>
          <p:cNvGrpSpPr/>
          <p:nvPr/>
        </p:nvGrpSpPr>
        <p:grpSpPr>
          <a:xfrm>
            <a:off x="8812359" y="617388"/>
            <a:ext cx="121172" cy="760495"/>
            <a:chOff x="5245196" y="3136513"/>
            <a:chExt cx="121172" cy="760495"/>
          </a:xfrm>
        </p:grpSpPr>
        <p:sp>
          <p:nvSpPr>
            <p:cNvPr id="90" name="Google Shape;90;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6" name="Google Shape;96;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8"/>
          <p:cNvGrpSpPr/>
          <p:nvPr/>
        </p:nvGrpSpPr>
        <p:grpSpPr>
          <a:xfrm>
            <a:off x="8702532" y="-474266"/>
            <a:ext cx="188886" cy="1181531"/>
            <a:chOff x="2877432" y="975334"/>
            <a:chExt cx="188886" cy="1181531"/>
          </a:xfrm>
        </p:grpSpPr>
        <p:sp>
          <p:nvSpPr>
            <p:cNvPr id="98" name="Google Shape;98;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8"/>
          <p:cNvGrpSpPr/>
          <p:nvPr/>
        </p:nvGrpSpPr>
        <p:grpSpPr>
          <a:xfrm>
            <a:off x="3090746" y="-661332"/>
            <a:ext cx="98059" cy="1147596"/>
            <a:chOff x="3347921" y="16006"/>
            <a:chExt cx="98059" cy="1147596"/>
          </a:xfrm>
        </p:grpSpPr>
        <p:sp>
          <p:nvSpPr>
            <p:cNvPr id="103" name="Google Shape;10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8"/>
          <p:cNvGrpSpPr/>
          <p:nvPr/>
        </p:nvGrpSpPr>
        <p:grpSpPr>
          <a:xfrm>
            <a:off x="4892771" y="-340112"/>
            <a:ext cx="121172" cy="760495"/>
            <a:chOff x="5245196" y="3136513"/>
            <a:chExt cx="121172" cy="760495"/>
          </a:xfrm>
        </p:grpSpPr>
        <p:sp>
          <p:nvSpPr>
            <p:cNvPr id="106" name="Google Shape;10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8"/>
          <p:cNvGrpSpPr/>
          <p:nvPr/>
        </p:nvGrpSpPr>
        <p:grpSpPr>
          <a:xfrm>
            <a:off x="250617" y="2402301"/>
            <a:ext cx="188650" cy="2468354"/>
            <a:chOff x="250617" y="2402301"/>
            <a:chExt cx="188650" cy="2468354"/>
          </a:xfrm>
        </p:grpSpPr>
        <p:sp>
          <p:nvSpPr>
            <p:cNvPr id="109" name="Google Shape;109;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6" name="Google Shape;11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9"/>
          <p:cNvSpPr/>
          <p:nvPr/>
        </p:nvSpPr>
        <p:spPr>
          <a:xfrm>
            <a:off x="8026047" y="145861"/>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7698906" y="31180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7090153" y="1163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996506" y="224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1347572" y="2894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1786653" y="145401"/>
            <a:ext cx="121446" cy="121446"/>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9"/>
          <p:cNvGrpSpPr/>
          <p:nvPr/>
        </p:nvGrpSpPr>
        <p:grpSpPr>
          <a:xfrm>
            <a:off x="8566507" y="188009"/>
            <a:ext cx="188886" cy="1181531"/>
            <a:chOff x="2877432" y="975334"/>
            <a:chExt cx="188886" cy="1181531"/>
          </a:xfrm>
        </p:grpSpPr>
        <p:sp>
          <p:nvSpPr>
            <p:cNvPr id="124" name="Google Shape;124;p9"/>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9"/>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9"/>
          <p:cNvGrpSpPr/>
          <p:nvPr/>
        </p:nvGrpSpPr>
        <p:grpSpPr>
          <a:xfrm>
            <a:off x="278798" y="1881556"/>
            <a:ext cx="191952" cy="1929123"/>
            <a:chOff x="278798" y="1881556"/>
            <a:chExt cx="191952" cy="1929123"/>
          </a:xfrm>
        </p:grpSpPr>
        <p:sp>
          <p:nvSpPr>
            <p:cNvPr id="129" name="Google Shape;129;p9"/>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12A1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Share Tech"/>
              <a:buNone/>
              <a:defRPr sz="2800">
                <a:solidFill>
                  <a:schemeClr val="dk1"/>
                </a:solidFill>
                <a:latin typeface="Share Tech"/>
                <a:ea typeface="Share Tech"/>
                <a:cs typeface="Share Tech"/>
                <a:sym typeface="Share Te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marL="914400" lvl="1"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marL="1371600" lvl="2"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marL="1828800" lvl="3"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marL="2286000" lvl="4"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marL="2743200" lvl="5"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marL="3200400" lvl="6"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marL="3657600" lvl="7"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marL="4114800" lvl="8"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4"/>
          <p:cNvSpPr txBox="1">
            <a:spLocks noGrp="1"/>
          </p:cNvSpPr>
          <p:nvPr>
            <p:ph type="ctrTitle"/>
          </p:nvPr>
        </p:nvSpPr>
        <p:spPr>
          <a:xfrm>
            <a:off x="463246" y="797979"/>
            <a:ext cx="5335664" cy="26839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lumMod val="60000"/>
                    <a:lumOff val="40000"/>
                  </a:schemeClr>
                </a:solidFill>
              </a:rPr>
              <a:t>Credit Card </a:t>
            </a:r>
            <a:r>
              <a:rPr lang="en" dirty="0"/>
              <a:t>FINANCIAL ANALYSIS </a:t>
            </a:r>
            <a:r>
              <a:rPr lang="en" dirty="0">
                <a:solidFill>
                  <a:srgbClr val="FFC000"/>
                </a:solidFill>
              </a:rPr>
              <a:t>REPORT</a:t>
            </a:r>
            <a:endParaRPr dirty="0">
              <a:solidFill>
                <a:srgbClr val="FFC000"/>
              </a:solidFill>
            </a:endParaRPr>
          </a:p>
        </p:txBody>
      </p:sp>
      <p:sp>
        <p:nvSpPr>
          <p:cNvPr id="159" name="Google Shape;159;p14"/>
          <p:cNvSpPr/>
          <p:nvPr/>
        </p:nvSpPr>
        <p:spPr>
          <a:xfrm>
            <a:off x="3688231" y="67654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6829234" y="3495813"/>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8055557" y="1344311"/>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229517" y="4248683"/>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4"/>
          <p:cNvGrpSpPr/>
          <p:nvPr/>
        </p:nvGrpSpPr>
        <p:grpSpPr>
          <a:xfrm>
            <a:off x="6232314" y="3696331"/>
            <a:ext cx="121434" cy="1073147"/>
            <a:chOff x="6232314" y="3696331"/>
            <a:chExt cx="121434" cy="1073147"/>
          </a:xfrm>
        </p:grpSpPr>
        <p:sp>
          <p:nvSpPr>
            <p:cNvPr id="165" name="Google Shape;165;p14"/>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4"/>
          <p:cNvGrpSpPr/>
          <p:nvPr/>
        </p:nvGrpSpPr>
        <p:grpSpPr>
          <a:xfrm>
            <a:off x="6608011" y="1054827"/>
            <a:ext cx="133252" cy="1952377"/>
            <a:chOff x="6780548" y="337714"/>
            <a:chExt cx="133252" cy="1952377"/>
          </a:xfrm>
        </p:grpSpPr>
        <p:sp>
          <p:nvSpPr>
            <p:cNvPr id="168" name="Google Shape;168;p14"/>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4"/>
          <p:cNvGrpSpPr/>
          <p:nvPr/>
        </p:nvGrpSpPr>
        <p:grpSpPr>
          <a:xfrm>
            <a:off x="7142605" y="260834"/>
            <a:ext cx="199237" cy="2828935"/>
            <a:chOff x="1608717" y="1280046"/>
            <a:chExt cx="199237" cy="2828935"/>
          </a:xfrm>
        </p:grpSpPr>
        <p:sp>
          <p:nvSpPr>
            <p:cNvPr id="171" name="Google Shape;171;p14"/>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4"/>
          <p:cNvGrpSpPr/>
          <p:nvPr/>
        </p:nvGrpSpPr>
        <p:grpSpPr>
          <a:xfrm>
            <a:off x="5260692" y="676553"/>
            <a:ext cx="80476" cy="2708957"/>
            <a:chOff x="5260692" y="676553"/>
            <a:chExt cx="80476" cy="2708957"/>
          </a:xfrm>
        </p:grpSpPr>
        <p:sp>
          <p:nvSpPr>
            <p:cNvPr id="175" name="Google Shape;175;p14"/>
            <p:cNvSpPr/>
            <p:nvPr/>
          </p:nvSpPr>
          <p:spPr>
            <a:xfrm>
              <a:off x="5260692" y="330503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5296692" y="676553"/>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4"/>
          <p:cNvSpPr/>
          <p:nvPr/>
        </p:nvSpPr>
        <p:spPr>
          <a:xfrm>
            <a:off x="7670738" y="2784681"/>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4"/>
          <p:cNvGrpSpPr/>
          <p:nvPr/>
        </p:nvGrpSpPr>
        <p:grpSpPr>
          <a:xfrm>
            <a:off x="8008096" y="2108910"/>
            <a:ext cx="199001" cy="2139769"/>
            <a:chOff x="8008096" y="2108910"/>
            <a:chExt cx="199001" cy="2139769"/>
          </a:xfrm>
        </p:grpSpPr>
        <p:sp>
          <p:nvSpPr>
            <p:cNvPr id="179" name="Google Shape;179;p14"/>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14"/>
          <p:cNvGrpSpPr/>
          <p:nvPr/>
        </p:nvGrpSpPr>
        <p:grpSpPr>
          <a:xfrm>
            <a:off x="5930000" y="1241705"/>
            <a:ext cx="199001" cy="867198"/>
            <a:chOff x="4475150" y="4052605"/>
            <a:chExt cx="199001" cy="867198"/>
          </a:xfrm>
        </p:grpSpPr>
        <p:sp>
          <p:nvSpPr>
            <p:cNvPr id="182" name="Google Shape;182;p14"/>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4"/>
          <p:cNvSpPr/>
          <p:nvPr/>
        </p:nvSpPr>
        <p:spPr>
          <a:xfrm>
            <a:off x="5545159" y="4115388"/>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C7DD3812-4F8A-463C-9101-3601FDBC435C}"/>
              </a:ext>
            </a:extLst>
          </p:cNvPr>
          <p:cNvSpPr txBox="1"/>
          <p:nvPr/>
        </p:nvSpPr>
        <p:spPr>
          <a:xfrm>
            <a:off x="614011" y="4473777"/>
            <a:ext cx="2297676" cy="400110"/>
          </a:xfrm>
          <a:prstGeom prst="rect">
            <a:avLst/>
          </a:prstGeom>
          <a:noFill/>
        </p:spPr>
        <p:txBody>
          <a:bodyPr wrap="square" rtlCol="0">
            <a:spAutoFit/>
          </a:bodyPr>
          <a:lstStyle/>
          <a:p>
            <a:r>
              <a:rPr lang="en-IN" sz="2000" dirty="0">
                <a:solidFill>
                  <a:schemeClr val="tx1"/>
                </a:solidFill>
              </a:rPr>
              <a:t>By khushi kumari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4"/>
          <p:cNvSpPr txBox="1">
            <a:spLocks noGrp="1"/>
          </p:cNvSpPr>
          <p:nvPr>
            <p:ph type="ctrTitle"/>
          </p:nvPr>
        </p:nvSpPr>
        <p:spPr>
          <a:xfrm>
            <a:off x="981516" y="1808652"/>
            <a:ext cx="3660403" cy="106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rgbClr val="FFC000"/>
                </a:solidFill>
              </a:rPr>
              <a:t>THANK YOU</a:t>
            </a:r>
            <a:endParaRPr dirty="0">
              <a:solidFill>
                <a:srgbClr val="FFC000"/>
              </a:solidFill>
            </a:endParaRPr>
          </a:p>
        </p:txBody>
      </p:sp>
      <p:sp>
        <p:nvSpPr>
          <p:cNvPr id="159" name="Google Shape;159;p14"/>
          <p:cNvSpPr/>
          <p:nvPr/>
        </p:nvSpPr>
        <p:spPr>
          <a:xfrm>
            <a:off x="3688231" y="67654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6829234" y="3495813"/>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8055557" y="1344311"/>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229517" y="4248683"/>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4"/>
          <p:cNvGrpSpPr/>
          <p:nvPr/>
        </p:nvGrpSpPr>
        <p:grpSpPr>
          <a:xfrm>
            <a:off x="6232314" y="3696331"/>
            <a:ext cx="121434" cy="1073147"/>
            <a:chOff x="6232314" y="3696331"/>
            <a:chExt cx="121434" cy="1073147"/>
          </a:xfrm>
        </p:grpSpPr>
        <p:sp>
          <p:nvSpPr>
            <p:cNvPr id="165" name="Google Shape;165;p14"/>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4"/>
          <p:cNvGrpSpPr/>
          <p:nvPr/>
        </p:nvGrpSpPr>
        <p:grpSpPr>
          <a:xfrm>
            <a:off x="6608011" y="1054827"/>
            <a:ext cx="133252" cy="1952377"/>
            <a:chOff x="6780548" y="337714"/>
            <a:chExt cx="133252" cy="1952377"/>
          </a:xfrm>
        </p:grpSpPr>
        <p:sp>
          <p:nvSpPr>
            <p:cNvPr id="168" name="Google Shape;168;p14"/>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4"/>
          <p:cNvGrpSpPr/>
          <p:nvPr/>
        </p:nvGrpSpPr>
        <p:grpSpPr>
          <a:xfrm>
            <a:off x="7142605" y="260834"/>
            <a:ext cx="199237" cy="2828935"/>
            <a:chOff x="1608717" y="1280046"/>
            <a:chExt cx="199237" cy="2828935"/>
          </a:xfrm>
        </p:grpSpPr>
        <p:sp>
          <p:nvSpPr>
            <p:cNvPr id="171" name="Google Shape;171;p14"/>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4"/>
          <p:cNvGrpSpPr/>
          <p:nvPr/>
        </p:nvGrpSpPr>
        <p:grpSpPr>
          <a:xfrm>
            <a:off x="5260692" y="676553"/>
            <a:ext cx="80476" cy="2708957"/>
            <a:chOff x="5260692" y="676553"/>
            <a:chExt cx="80476" cy="2708957"/>
          </a:xfrm>
        </p:grpSpPr>
        <p:sp>
          <p:nvSpPr>
            <p:cNvPr id="175" name="Google Shape;175;p14"/>
            <p:cNvSpPr/>
            <p:nvPr/>
          </p:nvSpPr>
          <p:spPr>
            <a:xfrm>
              <a:off x="5260692" y="330503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5296692" y="676553"/>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4"/>
          <p:cNvSpPr/>
          <p:nvPr/>
        </p:nvSpPr>
        <p:spPr>
          <a:xfrm>
            <a:off x="7670738" y="2784681"/>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4"/>
          <p:cNvGrpSpPr/>
          <p:nvPr/>
        </p:nvGrpSpPr>
        <p:grpSpPr>
          <a:xfrm>
            <a:off x="8008096" y="2108910"/>
            <a:ext cx="199001" cy="2139769"/>
            <a:chOff x="8008096" y="2108910"/>
            <a:chExt cx="199001" cy="2139769"/>
          </a:xfrm>
        </p:grpSpPr>
        <p:sp>
          <p:nvSpPr>
            <p:cNvPr id="179" name="Google Shape;179;p14"/>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14"/>
          <p:cNvGrpSpPr/>
          <p:nvPr/>
        </p:nvGrpSpPr>
        <p:grpSpPr>
          <a:xfrm>
            <a:off x="5930000" y="1241705"/>
            <a:ext cx="199001" cy="867198"/>
            <a:chOff x="4475150" y="4052605"/>
            <a:chExt cx="199001" cy="867198"/>
          </a:xfrm>
        </p:grpSpPr>
        <p:sp>
          <p:nvSpPr>
            <p:cNvPr id="182" name="Google Shape;182;p14"/>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4"/>
          <p:cNvSpPr/>
          <p:nvPr/>
        </p:nvSpPr>
        <p:spPr>
          <a:xfrm>
            <a:off x="5545159" y="4115388"/>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0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a:t>
            </a:r>
            <a:endParaRPr dirty="0"/>
          </a:p>
          <a:p>
            <a:pPr marL="0" lvl="0" indent="0" algn="l" rtl="0">
              <a:spcBef>
                <a:spcPts val="0"/>
              </a:spcBef>
              <a:spcAft>
                <a:spcPts val="0"/>
              </a:spcAft>
              <a:buNone/>
            </a:pPr>
            <a:endParaRPr dirty="0"/>
          </a:p>
        </p:txBody>
      </p:sp>
      <p:grpSp>
        <p:nvGrpSpPr>
          <p:cNvPr id="332" name="Google Shape;332;p19"/>
          <p:cNvGrpSpPr/>
          <p:nvPr/>
        </p:nvGrpSpPr>
        <p:grpSpPr>
          <a:xfrm>
            <a:off x="1970423" y="1516875"/>
            <a:ext cx="5203102" cy="698100"/>
            <a:chOff x="1970448" y="1516925"/>
            <a:chExt cx="5203102" cy="698100"/>
          </a:xfrm>
        </p:grpSpPr>
        <p:sp>
          <p:nvSpPr>
            <p:cNvPr id="333" name="Google Shape;333;p19"/>
            <p:cNvSpPr/>
            <p:nvPr/>
          </p:nvSpPr>
          <p:spPr>
            <a:xfrm>
              <a:off x="1970448" y="1516925"/>
              <a:ext cx="698100" cy="698100"/>
            </a:xfrm>
            <a:prstGeom prst="rect">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lt1"/>
                  </a:solidFill>
                  <a:latin typeface="Share Tech"/>
                  <a:ea typeface="Share Tech"/>
                  <a:cs typeface="Share Tech"/>
                  <a:sym typeface="Share Tech"/>
                </a:rPr>
                <a:t>D</a:t>
              </a:r>
              <a:endParaRPr sz="3600" dirty="0">
                <a:solidFill>
                  <a:schemeClr val="lt1"/>
                </a:solidFill>
                <a:latin typeface="Share Tech"/>
                <a:ea typeface="Share Tech"/>
                <a:cs typeface="Share Tech"/>
                <a:sym typeface="Share Tech"/>
              </a:endParaRPr>
            </a:p>
          </p:txBody>
        </p:sp>
        <p:sp>
          <p:nvSpPr>
            <p:cNvPr id="334" name="Google Shape;334;p19"/>
            <p:cNvSpPr txBox="1"/>
            <p:nvPr/>
          </p:nvSpPr>
          <p:spPr>
            <a:xfrm>
              <a:off x="2965799" y="1623725"/>
              <a:ext cx="18318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Share Tech"/>
                  <a:ea typeface="Share Tech"/>
                  <a:cs typeface="Share Tech"/>
                  <a:sym typeface="Share Tech"/>
                </a:rPr>
                <a:t>OBJECTIVE</a:t>
              </a:r>
              <a:endParaRPr sz="2000" dirty="0">
                <a:solidFill>
                  <a:schemeClr val="dk1"/>
                </a:solidFill>
                <a:latin typeface="Share Tech"/>
                <a:ea typeface="Share Tech"/>
                <a:cs typeface="Share Tech"/>
                <a:sym typeface="Share Tech"/>
              </a:endParaRPr>
            </a:p>
          </p:txBody>
        </p:sp>
        <p:sp>
          <p:nvSpPr>
            <p:cNvPr id="335" name="Google Shape;335;p19"/>
            <p:cNvSpPr txBox="1"/>
            <p:nvPr/>
          </p:nvSpPr>
          <p:spPr>
            <a:xfrm>
              <a:off x="5094850" y="1623725"/>
              <a:ext cx="20787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Maven Pro"/>
                  <a:ea typeface="Maven Pro"/>
                  <a:cs typeface="Maven Pro"/>
                  <a:sym typeface="Maven Pro"/>
                </a:rPr>
                <a:t>Goals set for the </a:t>
              </a:r>
              <a:r>
                <a:rPr lang="en-US" dirty="0">
                  <a:solidFill>
                    <a:schemeClr val="dk1"/>
                  </a:solidFill>
                  <a:latin typeface="+mn-lt"/>
                  <a:ea typeface="Maven Pro"/>
                  <a:cs typeface="Maven Pro"/>
                  <a:sym typeface="Maven Pro"/>
                </a:rPr>
                <a:t>project</a:t>
              </a:r>
              <a:r>
                <a:rPr lang="en-US" dirty="0">
                  <a:solidFill>
                    <a:schemeClr val="dk1"/>
                  </a:solidFill>
                  <a:latin typeface="Maven Pro"/>
                  <a:ea typeface="Maven Pro"/>
                  <a:cs typeface="Maven Pro"/>
                  <a:sym typeface="Maven Pro"/>
                </a:rPr>
                <a:t>.</a:t>
              </a:r>
              <a:endParaRPr dirty="0">
                <a:solidFill>
                  <a:schemeClr val="dk1"/>
                </a:solidFill>
                <a:latin typeface="Maven Pro"/>
                <a:ea typeface="Maven Pro"/>
                <a:cs typeface="Maven Pro"/>
                <a:sym typeface="Maven Pro"/>
              </a:endParaRPr>
            </a:p>
          </p:txBody>
        </p:sp>
      </p:grpSp>
      <p:grpSp>
        <p:nvGrpSpPr>
          <p:cNvPr id="336" name="Google Shape;336;p19"/>
          <p:cNvGrpSpPr/>
          <p:nvPr/>
        </p:nvGrpSpPr>
        <p:grpSpPr>
          <a:xfrm>
            <a:off x="1970437" y="2314739"/>
            <a:ext cx="5203088" cy="698100"/>
            <a:chOff x="1970462" y="2314790"/>
            <a:chExt cx="5203088" cy="698100"/>
          </a:xfrm>
        </p:grpSpPr>
        <p:sp>
          <p:nvSpPr>
            <p:cNvPr id="337" name="Google Shape;337;p19"/>
            <p:cNvSpPr/>
            <p:nvPr/>
          </p:nvSpPr>
          <p:spPr>
            <a:xfrm>
              <a:off x="1970462" y="2314790"/>
              <a:ext cx="698100" cy="698100"/>
            </a:xfrm>
            <a:prstGeom prst="rect">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lt1"/>
                  </a:solidFill>
                  <a:latin typeface="Share Tech"/>
                  <a:ea typeface="Share Tech"/>
                  <a:cs typeface="Share Tech"/>
                  <a:sym typeface="Share Tech"/>
                </a:rPr>
                <a:t>A</a:t>
              </a:r>
              <a:endParaRPr sz="3600" dirty="0">
                <a:solidFill>
                  <a:schemeClr val="lt1"/>
                </a:solidFill>
                <a:latin typeface="Share Tech"/>
                <a:ea typeface="Share Tech"/>
                <a:cs typeface="Share Tech"/>
                <a:sym typeface="Share Tech"/>
              </a:endParaRPr>
            </a:p>
          </p:txBody>
        </p:sp>
        <p:sp>
          <p:nvSpPr>
            <p:cNvPr id="338" name="Google Shape;338;p19"/>
            <p:cNvSpPr txBox="1"/>
            <p:nvPr/>
          </p:nvSpPr>
          <p:spPr>
            <a:xfrm>
              <a:off x="2965806" y="2421590"/>
              <a:ext cx="18318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Share Tech"/>
                  <a:ea typeface="Share Tech"/>
                  <a:cs typeface="Share Tech"/>
                  <a:sym typeface="Share Tech"/>
                </a:rPr>
                <a:t>DATA ANALYSIS</a:t>
              </a:r>
              <a:endParaRPr sz="2000" dirty="0">
                <a:solidFill>
                  <a:schemeClr val="dk1"/>
                </a:solidFill>
                <a:latin typeface="Share Tech"/>
                <a:ea typeface="Share Tech"/>
                <a:cs typeface="Share Tech"/>
                <a:sym typeface="Share Tech"/>
              </a:endParaRPr>
            </a:p>
          </p:txBody>
        </p:sp>
        <p:sp>
          <p:nvSpPr>
            <p:cNvPr id="339" name="Google Shape;339;p19"/>
            <p:cNvSpPr txBox="1"/>
            <p:nvPr/>
          </p:nvSpPr>
          <p:spPr>
            <a:xfrm>
              <a:off x="5094850" y="2421590"/>
              <a:ext cx="20787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Maven Pro"/>
                  <a:ea typeface="Maven Pro"/>
                  <a:cs typeface="Maven Pro"/>
                  <a:sym typeface="Maven Pro"/>
                </a:rPr>
                <a:t>Techniques for </a:t>
              </a:r>
              <a:r>
                <a:rPr lang="en-US" dirty="0">
                  <a:solidFill>
                    <a:schemeClr val="dk1"/>
                  </a:solidFill>
                  <a:latin typeface="+mn-lt"/>
                  <a:ea typeface="Maven Pro"/>
                  <a:cs typeface="Maven Pro"/>
                  <a:sym typeface="Maven Pro"/>
                </a:rPr>
                <a:t>preparing</a:t>
              </a:r>
              <a:r>
                <a:rPr lang="en-US" dirty="0">
                  <a:solidFill>
                    <a:schemeClr val="dk1"/>
                  </a:solidFill>
                  <a:latin typeface="Maven Pro"/>
                  <a:ea typeface="Maven Pro"/>
                  <a:cs typeface="Maven Pro"/>
                  <a:sym typeface="Maven Pro"/>
                </a:rPr>
                <a:t> the data for analysis.</a:t>
              </a:r>
              <a:endParaRPr dirty="0">
                <a:solidFill>
                  <a:schemeClr val="dk1"/>
                </a:solidFill>
                <a:latin typeface="Maven Pro"/>
                <a:ea typeface="Maven Pro"/>
                <a:cs typeface="Maven Pro"/>
                <a:sym typeface="Maven Pro"/>
              </a:endParaRPr>
            </a:p>
          </p:txBody>
        </p:sp>
      </p:grpSp>
      <p:grpSp>
        <p:nvGrpSpPr>
          <p:cNvPr id="340" name="Google Shape;340;p19"/>
          <p:cNvGrpSpPr/>
          <p:nvPr/>
        </p:nvGrpSpPr>
        <p:grpSpPr>
          <a:xfrm>
            <a:off x="1970430" y="3112603"/>
            <a:ext cx="5203095" cy="698100"/>
            <a:chOff x="1970455" y="3112654"/>
            <a:chExt cx="5203095" cy="698100"/>
          </a:xfrm>
        </p:grpSpPr>
        <p:sp>
          <p:nvSpPr>
            <p:cNvPr id="341" name="Google Shape;341;p19"/>
            <p:cNvSpPr/>
            <p:nvPr/>
          </p:nvSpPr>
          <p:spPr>
            <a:xfrm>
              <a:off x="1970455" y="3112654"/>
              <a:ext cx="698100" cy="698100"/>
            </a:xfrm>
            <a:prstGeom prst="rect">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lt1"/>
                  </a:solidFill>
                  <a:latin typeface="Share Tech"/>
                  <a:ea typeface="Share Tech"/>
                  <a:cs typeface="Share Tech"/>
                  <a:sym typeface="Share Tech"/>
                </a:rPr>
                <a:t>T</a:t>
              </a:r>
              <a:endParaRPr sz="3600" dirty="0">
                <a:solidFill>
                  <a:schemeClr val="lt1"/>
                </a:solidFill>
                <a:latin typeface="Share Tech"/>
                <a:ea typeface="Share Tech"/>
                <a:cs typeface="Share Tech"/>
                <a:sym typeface="Share Tech"/>
              </a:endParaRPr>
            </a:p>
          </p:txBody>
        </p:sp>
        <p:sp>
          <p:nvSpPr>
            <p:cNvPr id="342" name="Google Shape;342;p19"/>
            <p:cNvSpPr txBox="1"/>
            <p:nvPr/>
          </p:nvSpPr>
          <p:spPr>
            <a:xfrm>
              <a:off x="2965803" y="3219454"/>
              <a:ext cx="18318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Share Tech"/>
                  <a:ea typeface="Share Tech"/>
                  <a:cs typeface="Share Tech"/>
                  <a:sym typeface="Share Tech"/>
                </a:rPr>
                <a:t>INSIGHTS</a:t>
              </a:r>
              <a:endParaRPr sz="2000" dirty="0">
                <a:solidFill>
                  <a:schemeClr val="dk1"/>
                </a:solidFill>
                <a:latin typeface="Share Tech"/>
                <a:ea typeface="Share Tech"/>
                <a:cs typeface="Share Tech"/>
                <a:sym typeface="Share Tech"/>
              </a:endParaRPr>
            </a:p>
          </p:txBody>
        </p:sp>
        <p:sp>
          <p:nvSpPr>
            <p:cNvPr id="343" name="Google Shape;343;p19"/>
            <p:cNvSpPr txBox="1"/>
            <p:nvPr/>
          </p:nvSpPr>
          <p:spPr>
            <a:xfrm>
              <a:off x="5094850" y="3219454"/>
              <a:ext cx="20787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1"/>
                  </a:solidFill>
                  <a:latin typeface="Maven Pro"/>
                  <a:ea typeface="Maven Pro"/>
                  <a:cs typeface="Maven Pro"/>
                  <a:sym typeface="Maven Pro"/>
                </a:rPr>
                <a:t>Key </a:t>
              </a:r>
              <a:r>
                <a:rPr lang="en-IN" dirty="0">
                  <a:solidFill>
                    <a:schemeClr val="dk1"/>
                  </a:solidFill>
                  <a:latin typeface="+mn-lt"/>
                  <a:ea typeface="Microsoft Himalaya" panose="01010100010101010101" pitchFamily="2" charset="0"/>
                  <a:cs typeface="Microsoft Himalaya" panose="01010100010101010101" pitchFamily="2" charset="0"/>
                  <a:sym typeface="Maven Pro"/>
                </a:rPr>
                <a:t>findings</a:t>
              </a:r>
              <a:r>
                <a:rPr lang="en-IN" dirty="0">
                  <a:solidFill>
                    <a:schemeClr val="dk1"/>
                  </a:solidFill>
                  <a:latin typeface="Maven Pro"/>
                  <a:ea typeface="Maven Pro"/>
                  <a:cs typeface="Maven Pro"/>
                  <a:sym typeface="Maven Pro"/>
                </a:rPr>
                <a:t> and outcomes.</a:t>
              </a:r>
              <a:endParaRPr dirty="0">
                <a:solidFill>
                  <a:schemeClr val="dk1"/>
                </a:solidFill>
                <a:latin typeface="Maven Pro"/>
                <a:ea typeface="Maven Pro"/>
                <a:cs typeface="Maven Pro"/>
                <a:sym typeface="Maven Pro"/>
              </a:endParaRPr>
            </a:p>
          </p:txBody>
        </p:sp>
      </p:grpSp>
      <p:grpSp>
        <p:nvGrpSpPr>
          <p:cNvPr id="344" name="Google Shape;344;p19"/>
          <p:cNvGrpSpPr/>
          <p:nvPr/>
        </p:nvGrpSpPr>
        <p:grpSpPr>
          <a:xfrm>
            <a:off x="1970423" y="3910469"/>
            <a:ext cx="5203102" cy="698100"/>
            <a:chOff x="1970448" y="3910519"/>
            <a:chExt cx="5203102" cy="698100"/>
          </a:xfrm>
        </p:grpSpPr>
        <p:sp>
          <p:nvSpPr>
            <p:cNvPr id="345" name="Google Shape;345;p19"/>
            <p:cNvSpPr/>
            <p:nvPr/>
          </p:nvSpPr>
          <p:spPr>
            <a:xfrm>
              <a:off x="1970448" y="3910519"/>
              <a:ext cx="698100" cy="698100"/>
            </a:xfrm>
            <a:prstGeom prst="rect">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lt1"/>
                  </a:solidFill>
                  <a:latin typeface="Share Tech"/>
                  <a:ea typeface="Share Tech"/>
                  <a:cs typeface="Share Tech"/>
                  <a:sym typeface="Share Tech"/>
                </a:rPr>
                <a:t>A</a:t>
              </a:r>
              <a:endParaRPr sz="3600" dirty="0">
                <a:solidFill>
                  <a:schemeClr val="lt1"/>
                </a:solidFill>
                <a:latin typeface="Share Tech"/>
                <a:ea typeface="Share Tech"/>
                <a:cs typeface="Share Tech"/>
                <a:sym typeface="Share Tech"/>
              </a:endParaRPr>
            </a:p>
          </p:txBody>
        </p:sp>
        <p:sp>
          <p:nvSpPr>
            <p:cNvPr id="346" name="Google Shape;346;p19"/>
            <p:cNvSpPr txBox="1"/>
            <p:nvPr/>
          </p:nvSpPr>
          <p:spPr>
            <a:xfrm>
              <a:off x="2965799" y="4017318"/>
              <a:ext cx="18318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Share Tech"/>
                  <a:ea typeface="Share Tech"/>
                  <a:cs typeface="Share Tech"/>
                  <a:sym typeface="Share Tech"/>
                </a:rPr>
                <a:t>DASHBOARD</a:t>
              </a:r>
              <a:endParaRPr sz="2000" dirty="0">
                <a:solidFill>
                  <a:schemeClr val="dk1"/>
                </a:solidFill>
                <a:latin typeface="Share Tech"/>
                <a:ea typeface="Share Tech"/>
                <a:cs typeface="Share Tech"/>
                <a:sym typeface="Share Tech"/>
              </a:endParaRPr>
            </a:p>
          </p:txBody>
        </p:sp>
        <p:sp>
          <p:nvSpPr>
            <p:cNvPr id="347" name="Google Shape;347;p19"/>
            <p:cNvSpPr txBox="1"/>
            <p:nvPr/>
          </p:nvSpPr>
          <p:spPr>
            <a:xfrm>
              <a:off x="5094850" y="4017319"/>
              <a:ext cx="20787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1"/>
                  </a:solidFill>
                  <a:latin typeface="Maven Pro"/>
                  <a:ea typeface="Maven Pro"/>
                  <a:cs typeface="Maven Pro"/>
                  <a:sym typeface="Maven Pro"/>
                </a:rPr>
                <a:t>Project dashboard in pdf</a:t>
              </a:r>
              <a:endParaRPr dirty="0">
                <a:solidFill>
                  <a:schemeClr val="dk1"/>
                </a:solidFill>
                <a:latin typeface="Maven Pro"/>
                <a:ea typeface="Maven Pro"/>
                <a:cs typeface="Maven Pro"/>
                <a:sym typeface="Maven Pro"/>
              </a:endParaRPr>
            </a:p>
          </p:txBody>
        </p:sp>
      </p:grpSp>
      <p:cxnSp>
        <p:nvCxnSpPr>
          <p:cNvPr id="348" name="Google Shape;348;p19"/>
          <p:cNvCxnSpPr>
            <a:stCxn id="334" idx="1"/>
            <a:endCxn id="333" idx="3"/>
          </p:cNvCxnSpPr>
          <p:nvPr/>
        </p:nvCxnSpPr>
        <p:spPr>
          <a:xfrm rot="10800000">
            <a:off x="2668474" y="1865925"/>
            <a:ext cx="297300" cy="0"/>
          </a:xfrm>
          <a:prstGeom prst="straightConnector1">
            <a:avLst/>
          </a:prstGeom>
          <a:noFill/>
          <a:ln w="19050" cap="flat" cmpd="sng">
            <a:solidFill>
              <a:schemeClr val="lt2"/>
            </a:solidFill>
            <a:prstDash val="solid"/>
            <a:round/>
            <a:headEnd type="none" w="med" len="med"/>
            <a:tailEnd type="none" w="med" len="med"/>
          </a:ln>
        </p:spPr>
      </p:cxnSp>
      <p:cxnSp>
        <p:nvCxnSpPr>
          <p:cNvPr id="349" name="Google Shape;349;p19"/>
          <p:cNvCxnSpPr>
            <a:stCxn id="337" idx="3"/>
            <a:endCxn id="338" idx="1"/>
          </p:cNvCxnSpPr>
          <p:nvPr/>
        </p:nvCxnSpPr>
        <p:spPr>
          <a:xfrm>
            <a:off x="2668537" y="2663789"/>
            <a:ext cx="297244" cy="0"/>
          </a:xfrm>
          <a:prstGeom prst="straightConnector1">
            <a:avLst/>
          </a:prstGeom>
          <a:noFill/>
          <a:ln w="19050" cap="flat" cmpd="sng">
            <a:solidFill>
              <a:schemeClr val="lt2"/>
            </a:solidFill>
            <a:prstDash val="solid"/>
            <a:round/>
            <a:headEnd type="none" w="med" len="med"/>
            <a:tailEnd type="none" w="med" len="med"/>
          </a:ln>
        </p:spPr>
      </p:cxnSp>
      <p:cxnSp>
        <p:nvCxnSpPr>
          <p:cNvPr id="350" name="Google Shape;350;p19"/>
          <p:cNvCxnSpPr>
            <a:stCxn id="341" idx="3"/>
            <a:endCxn id="342" idx="1"/>
          </p:cNvCxnSpPr>
          <p:nvPr/>
        </p:nvCxnSpPr>
        <p:spPr>
          <a:xfrm>
            <a:off x="2668530" y="3461653"/>
            <a:ext cx="297248" cy="0"/>
          </a:xfrm>
          <a:prstGeom prst="straightConnector1">
            <a:avLst/>
          </a:prstGeom>
          <a:noFill/>
          <a:ln w="19050" cap="flat" cmpd="sng">
            <a:solidFill>
              <a:schemeClr val="lt2"/>
            </a:solidFill>
            <a:prstDash val="solid"/>
            <a:round/>
            <a:headEnd type="none" w="med" len="med"/>
            <a:tailEnd type="none" w="med" len="med"/>
          </a:ln>
        </p:spPr>
      </p:cxnSp>
      <p:cxnSp>
        <p:nvCxnSpPr>
          <p:cNvPr id="351" name="Google Shape;351;p19"/>
          <p:cNvCxnSpPr>
            <a:stCxn id="345" idx="3"/>
            <a:endCxn id="346" idx="1"/>
          </p:cNvCxnSpPr>
          <p:nvPr/>
        </p:nvCxnSpPr>
        <p:spPr>
          <a:xfrm flipV="1">
            <a:off x="2668523" y="4259518"/>
            <a:ext cx="297251" cy="1"/>
          </a:xfrm>
          <a:prstGeom prst="straightConnector1">
            <a:avLst/>
          </a:prstGeom>
          <a:noFill/>
          <a:ln w="19050" cap="flat" cmpd="sng">
            <a:solidFill>
              <a:schemeClr val="lt2"/>
            </a:solidFill>
            <a:prstDash val="solid"/>
            <a:round/>
            <a:headEnd type="none" w="med" len="med"/>
            <a:tailEnd type="none" w="med" len="med"/>
          </a:ln>
        </p:spPr>
      </p:cxnSp>
      <p:cxnSp>
        <p:nvCxnSpPr>
          <p:cNvPr id="352" name="Google Shape;352;p19"/>
          <p:cNvCxnSpPr>
            <a:stCxn id="335" idx="1"/>
            <a:endCxn id="334" idx="3"/>
          </p:cNvCxnSpPr>
          <p:nvPr/>
        </p:nvCxnSpPr>
        <p:spPr>
          <a:xfrm rot="10800000">
            <a:off x="4797525" y="1865925"/>
            <a:ext cx="297300" cy="0"/>
          </a:xfrm>
          <a:prstGeom prst="straightConnector1">
            <a:avLst/>
          </a:prstGeom>
          <a:noFill/>
          <a:ln w="19050" cap="flat" cmpd="sng">
            <a:solidFill>
              <a:schemeClr val="lt2"/>
            </a:solidFill>
            <a:prstDash val="solid"/>
            <a:round/>
            <a:headEnd type="none" w="med" len="med"/>
            <a:tailEnd type="none" w="med" len="med"/>
          </a:ln>
        </p:spPr>
      </p:cxnSp>
      <p:cxnSp>
        <p:nvCxnSpPr>
          <p:cNvPr id="353" name="Google Shape;353;p19"/>
          <p:cNvCxnSpPr>
            <a:stCxn id="339" idx="1"/>
            <a:endCxn id="338" idx="3"/>
          </p:cNvCxnSpPr>
          <p:nvPr/>
        </p:nvCxnSpPr>
        <p:spPr>
          <a:xfrm flipH="1">
            <a:off x="4797581" y="2663789"/>
            <a:ext cx="297244" cy="0"/>
          </a:xfrm>
          <a:prstGeom prst="straightConnector1">
            <a:avLst/>
          </a:prstGeom>
          <a:noFill/>
          <a:ln w="19050" cap="flat" cmpd="sng">
            <a:solidFill>
              <a:schemeClr val="lt2"/>
            </a:solidFill>
            <a:prstDash val="solid"/>
            <a:round/>
            <a:headEnd type="none" w="med" len="med"/>
            <a:tailEnd type="none" w="med" len="med"/>
          </a:ln>
        </p:spPr>
      </p:cxnSp>
      <p:cxnSp>
        <p:nvCxnSpPr>
          <p:cNvPr id="354" name="Google Shape;354;p19"/>
          <p:cNvCxnSpPr>
            <a:stCxn id="343" idx="1"/>
            <a:endCxn id="342" idx="3"/>
          </p:cNvCxnSpPr>
          <p:nvPr/>
        </p:nvCxnSpPr>
        <p:spPr>
          <a:xfrm flipH="1">
            <a:off x="4797578" y="3461653"/>
            <a:ext cx="297247" cy="0"/>
          </a:xfrm>
          <a:prstGeom prst="straightConnector1">
            <a:avLst/>
          </a:prstGeom>
          <a:noFill/>
          <a:ln w="19050" cap="flat" cmpd="sng">
            <a:solidFill>
              <a:schemeClr val="lt2"/>
            </a:solidFill>
            <a:prstDash val="solid"/>
            <a:round/>
            <a:headEnd type="none" w="med" len="med"/>
            <a:tailEnd type="none" w="med" len="med"/>
          </a:ln>
        </p:spPr>
      </p:cxnSp>
      <p:cxnSp>
        <p:nvCxnSpPr>
          <p:cNvPr id="355" name="Google Shape;355;p19"/>
          <p:cNvCxnSpPr>
            <a:stCxn id="347" idx="1"/>
            <a:endCxn id="346" idx="3"/>
          </p:cNvCxnSpPr>
          <p:nvPr/>
        </p:nvCxnSpPr>
        <p:spPr>
          <a:xfrm flipH="1" flipV="1">
            <a:off x="4797574" y="4259518"/>
            <a:ext cx="297251" cy="1"/>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FFC000"/>
                </a:solidFill>
              </a:rPr>
              <a:t>INTRODUCTION</a:t>
            </a:r>
            <a:endParaRPr dirty="0">
              <a:solidFill>
                <a:srgbClr val="FFC000"/>
              </a:solidFill>
            </a:endParaRPr>
          </a:p>
        </p:txBody>
      </p:sp>
      <p:sp>
        <p:nvSpPr>
          <p:cNvPr id="191" name="Google Shape;191;p15"/>
          <p:cNvSpPr txBox="1">
            <a:spLocks noGrp="1"/>
          </p:cNvSpPr>
          <p:nvPr>
            <p:ph type="body" idx="1"/>
          </p:nvPr>
        </p:nvSpPr>
        <p:spPr>
          <a:xfrm>
            <a:off x="1427057" y="1171366"/>
            <a:ext cx="6289886" cy="1965900"/>
          </a:xfrm>
          <a:prstGeom prst="rect">
            <a:avLst/>
          </a:prstGeom>
        </p:spPr>
        <p:txBody>
          <a:bodyPr spcFirstLastPara="1" wrap="square" lIns="91425" tIns="91425" rIns="91425" bIns="91425" anchor="t" anchorCtr="0">
            <a:noAutofit/>
          </a:bodyPr>
          <a:lstStyle/>
          <a:p>
            <a:pPr marL="139700" indent="0">
              <a:buNone/>
            </a:pPr>
            <a:r>
              <a:rPr lang="en-US" sz="1400" dirty="0"/>
              <a:t>This project provides a detailed examination of credit card operations, focusing on key performance metrics and trends. By using advanced data analytics and </a:t>
            </a:r>
            <a:r>
              <a:rPr lang="en-US" sz="1400" dirty="0">
                <a:latin typeface="+mn-lt"/>
              </a:rPr>
              <a:t>visualization</a:t>
            </a:r>
            <a:r>
              <a:rPr lang="en-US" sz="1400" dirty="0"/>
              <a:t> tools, we aim to offer stakeholders valuable insights for strategic decision-making and improved operational efficiency.</a:t>
            </a:r>
          </a:p>
          <a:p>
            <a:pPr marL="139700" indent="0">
              <a:buNone/>
            </a:pPr>
            <a:endParaRPr lang="en-US" sz="1400" dirty="0"/>
          </a:p>
          <a:p>
            <a:pPr marL="139700" indent="0">
              <a:buNone/>
            </a:pPr>
            <a:r>
              <a:rPr lang="en-US" sz="1400" dirty="0"/>
              <a:t>This report explores patterns in transaction volumes, revenue generation, and customer behavior, helping to identify crucial insights that can guide future strategies. Our goal is to enable stakeholders to monitor and optimize credit card operations effectively, ensuring sustained growth and better financial performance.</a:t>
            </a:r>
          </a:p>
          <a:p>
            <a:pPr marL="152400" lvl="0" indent="0" algn="l" rtl="0">
              <a:spcBef>
                <a:spcPts val="0"/>
              </a:spcBef>
              <a:spcAft>
                <a:spcPts val="0"/>
              </a:spcAft>
              <a:buSzPts val="1200"/>
              <a:buNone/>
            </a:pPr>
            <a:endParaRPr lang="en-US" dirty="0"/>
          </a:p>
          <a:p>
            <a:pPr marL="152400" lvl="0" indent="0" algn="l" rtl="0">
              <a:spcBef>
                <a:spcPts val="0"/>
              </a:spcBef>
              <a:spcAft>
                <a:spcPts val="0"/>
              </a:spcAft>
              <a:buSzPts val="1200"/>
              <a:buNone/>
            </a:pPr>
            <a:endParaRPr lang="en-US" dirty="0"/>
          </a:p>
        </p:txBody>
      </p:sp>
      <p:grpSp>
        <p:nvGrpSpPr>
          <p:cNvPr id="192" name="Google Shape;192;p15"/>
          <p:cNvGrpSpPr/>
          <p:nvPr/>
        </p:nvGrpSpPr>
        <p:grpSpPr>
          <a:xfrm rot="10800000">
            <a:off x="7327000" y="3631205"/>
            <a:ext cx="199001" cy="867198"/>
            <a:chOff x="4475150" y="4052605"/>
            <a:chExt cx="199001" cy="867198"/>
          </a:xfrm>
        </p:grpSpPr>
        <p:sp>
          <p:nvSpPr>
            <p:cNvPr id="193" name="Google Shape;193;p1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5"/>
          <p:cNvGrpSpPr/>
          <p:nvPr/>
        </p:nvGrpSpPr>
        <p:grpSpPr>
          <a:xfrm rot="10800000">
            <a:off x="3728737" y="3758282"/>
            <a:ext cx="154365" cy="672686"/>
            <a:chOff x="4475150" y="4052605"/>
            <a:chExt cx="199001" cy="867198"/>
          </a:xfrm>
        </p:grpSpPr>
        <p:sp>
          <p:nvSpPr>
            <p:cNvPr id="197" name="Google Shape;197;p1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5"/>
          <p:cNvSpPr/>
          <p:nvPr/>
        </p:nvSpPr>
        <p:spPr>
          <a:xfrm>
            <a:off x="2756906" y="400408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5946006" y="425103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1049456" y="425103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accent2">
                    <a:lumMod val="75000"/>
                  </a:schemeClr>
                </a:solidFill>
              </a:rPr>
              <a:t>OBJECTIVE</a:t>
            </a:r>
            <a:endParaRPr dirty="0">
              <a:solidFill>
                <a:schemeClr val="accent2">
                  <a:lumMod val="75000"/>
                </a:schemeClr>
              </a:solidFill>
            </a:endParaRPr>
          </a:p>
        </p:txBody>
      </p:sp>
      <p:sp>
        <p:nvSpPr>
          <p:cNvPr id="191" name="Google Shape;191;p15"/>
          <p:cNvSpPr txBox="1">
            <a:spLocks noGrp="1"/>
          </p:cNvSpPr>
          <p:nvPr>
            <p:ph type="body" idx="1"/>
          </p:nvPr>
        </p:nvSpPr>
        <p:spPr>
          <a:xfrm>
            <a:off x="1427057" y="1171366"/>
            <a:ext cx="6289886" cy="1965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Maven Pro"/>
              <a:buChar char="●"/>
            </a:pPr>
            <a:r>
              <a:rPr lang="en-US" sz="1800" b="1" dirty="0"/>
              <a:t>Primary Goal:</a:t>
            </a:r>
            <a:r>
              <a:rPr lang="en-US" sz="1800" dirty="0"/>
              <a:t> Develop a dynamic, real-time Power BI dashboard to </a:t>
            </a:r>
            <a:r>
              <a:rPr lang="en-US" sz="1800" dirty="0">
                <a:latin typeface="+mn-lt"/>
              </a:rPr>
              <a:t>analyze</a:t>
            </a:r>
            <a:r>
              <a:rPr lang="en-US" sz="1800" dirty="0"/>
              <a:t> credit card operations.</a:t>
            </a:r>
          </a:p>
          <a:p>
            <a:pPr marL="457200" lvl="0" indent="-304800" algn="l" rtl="0">
              <a:spcBef>
                <a:spcPts val="0"/>
              </a:spcBef>
              <a:spcAft>
                <a:spcPts val="0"/>
              </a:spcAft>
              <a:buSzPts val="1200"/>
              <a:buFont typeface="Maven Pro"/>
              <a:buChar char="●"/>
            </a:pPr>
            <a:endParaRPr lang="en-US" sz="1800" dirty="0"/>
          </a:p>
          <a:p>
            <a:pPr marL="457200" lvl="0" indent="-304800" algn="l" rtl="0">
              <a:spcBef>
                <a:spcPts val="0"/>
              </a:spcBef>
              <a:spcAft>
                <a:spcPts val="0"/>
              </a:spcAft>
              <a:buSzPts val="1200"/>
              <a:buFont typeface="Maven Pro"/>
              <a:buChar char="●"/>
            </a:pPr>
            <a:r>
              <a:rPr lang="en-US" sz="1800" dirty="0"/>
              <a:t>To create a comprehensive weekly dashboard that offers real-time insights into key performance metrics and trends, allowing stakeholders to effectively monitor and analyze credit card operations.</a:t>
            </a:r>
          </a:p>
          <a:p>
            <a:pPr marL="457200" lvl="0" indent="-304800" algn="l" rtl="0">
              <a:spcBef>
                <a:spcPts val="0"/>
              </a:spcBef>
              <a:spcAft>
                <a:spcPts val="0"/>
              </a:spcAft>
              <a:buSzPts val="1200"/>
              <a:buFont typeface="Maven Pro"/>
              <a:buChar char="●"/>
            </a:pPr>
            <a:endParaRPr lang="en-US" dirty="0"/>
          </a:p>
          <a:p>
            <a:pPr marL="152400" lvl="0" indent="0" algn="l" rtl="0">
              <a:spcBef>
                <a:spcPts val="0"/>
              </a:spcBef>
              <a:spcAft>
                <a:spcPts val="0"/>
              </a:spcAft>
              <a:buSzPts val="1200"/>
              <a:buNone/>
            </a:pPr>
            <a:endParaRPr lang="en-US" dirty="0"/>
          </a:p>
        </p:txBody>
      </p:sp>
      <p:grpSp>
        <p:nvGrpSpPr>
          <p:cNvPr id="192" name="Google Shape;192;p15"/>
          <p:cNvGrpSpPr/>
          <p:nvPr/>
        </p:nvGrpSpPr>
        <p:grpSpPr>
          <a:xfrm rot="10800000">
            <a:off x="7327000" y="3631205"/>
            <a:ext cx="199001" cy="867198"/>
            <a:chOff x="4475150" y="4052605"/>
            <a:chExt cx="199001" cy="867198"/>
          </a:xfrm>
        </p:grpSpPr>
        <p:sp>
          <p:nvSpPr>
            <p:cNvPr id="193" name="Google Shape;193;p1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5"/>
          <p:cNvGrpSpPr/>
          <p:nvPr/>
        </p:nvGrpSpPr>
        <p:grpSpPr>
          <a:xfrm rot="10800000">
            <a:off x="3728737" y="3758282"/>
            <a:ext cx="154365" cy="672686"/>
            <a:chOff x="4475150" y="4052605"/>
            <a:chExt cx="199001" cy="867198"/>
          </a:xfrm>
        </p:grpSpPr>
        <p:sp>
          <p:nvSpPr>
            <p:cNvPr id="197" name="Google Shape;197;p1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5"/>
          <p:cNvSpPr/>
          <p:nvPr/>
        </p:nvSpPr>
        <p:spPr>
          <a:xfrm>
            <a:off x="2756906" y="400408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5946006" y="425103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1049456" y="425103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9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ANALYSIS</a:t>
            </a:r>
            <a:endParaRPr dirty="0"/>
          </a:p>
          <a:p>
            <a:pPr marL="0" lvl="0" indent="0" algn="l" rtl="0">
              <a:spcBef>
                <a:spcPts val="0"/>
              </a:spcBef>
              <a:spcAft>
                <a:spcPts val="0"/>
              </a:spcAft>
              <a:buNone/>
            </a:pPr>
            <a:endParaRPr dirty="0"/>
          </a:p>
        </p:txBody>
      </p:sp>
      <p:grpSp>
        <p:nvGrpSpPr>
          <p:cNvPr id="332" name="Google Shape;332;p19"/>
          <p:cNvGrpSpPr/>
          <p:nvPr/>
        </p:nvGrpSpPr>
        <p:grpSpPr>
          <a:xfrm>
            <a:off x="2349883" y="1623676"/>
            <a:ext cx="4444233" cy="484500"/>
            <a:chOff x="2965799" y="1623725"/>
            <a:chExt cx="4485157" cy="484500"/>
          </a:xfrm>
        </p:grpSpPr>
        <p:sp>
          <p:nvSpPr>
            <p:cNvPr id="334" name="Google Shape;334;p19"/>
            <p:cNvSpPr txBox="1"/>
            <p:nvPr/>
          </p:nvSpPr>
          <p:spPr>
            <a:xfrm>
              <a:off x="2965799" y="1623725"/>
              <a:ext cx="18318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C000"/>
                  </a:solidFill>
                  <a:latin typeface="Share Tech"/>
                  <a:ea typeface="Share Tech"/>
                  <a:cs typeface="Share Tech"/>
                  <a:sym typeface="Share Tech"/>
                </a:rPr>
                <a:t>DATA LOADING</a:t>
              </a:r>
              <a:endParaRPr sz="2000" dirty="0">
                <a:solidFill>
                  <a:srgbClr val="FFC000"/>
                </a:solidFill>
                <a:latin typeface="Share Tech"/>
                <a:ea typeface="Share Tech"/>
                <a:cs typeface="Share Tech"/>
                <a:sym typeface="Share Tech"/>
              </a:endParaRPr>
            </a:p>
          </p:txBody>
        </p:sp>
        <p:sp>
          <p:nvSpPr>
            <p:cNvPr id="335" name="Google Shape;335;p19"/>
            <p:cNvSpPr txBox="1"/>
            <p:nvPr/>
          </p:nvSpPr>
          <p:spPr>
            <a:xfrm>
              <a:off x="5094850" y="1623725"/>
              <a:ext cx="2356106" cy="484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chemeClr val="dk1"/>
                  </a:solidFill>
                  <a:latin typeface="Maven Pro"/>
                  <a:ea typeface="Maven Pro"/>
                  <a:cs typeface="Maven Pro"/>
                  <a:sym typeface="Maven Pro"/>
                </a:rPr>
                <a:t>Gather all necessary data to form the foundation for </a:t>
              </a:r>
              <a:r>
                <a:rPr lang="en-US" dirty="0">
                  <a:solidFill>
                    <a:schemeClr val="dk1"/>
                  </a:solidFill>
                  <a:latin typeface="+mn-lt"/>
                  <a:ea typeface="Maven Pro"/>
                  <a:cs typeface="Maven Pro"/>
                  <a:sym typeface="Maven Pro"/>
                </a:rPr>
                <a:t>analysis</a:t>
              </a:r>
              <a:r>
                <a:rPr lang="en-US" dirty="0">
                  <a:solidFill>
                    <a:schemeClr val="dk1"/>
                  </a:solidFill>
                  <a:latin typeface="Maven Pro"/>
                  <a:ea typeface="Maven Pro"/>
                  <a:cs typeface="Maven Pro"/>
                  <a:sym typeface="Maven Pro"/>
                </a:rPr>
                <a:t>.</a:t>
              </a:r>
              <a:endParaRPr dirty="0">
                <a:solidFill>
                  <a:schemeClr val="dk1"/>
                </a:solidFill>
                <a:latin typeface="Maven Pro"/>
                <a:ea typeface="Maven Pro"/>
                <a:cs typeface="Maven Pro"/>
                <a:sym typeface="Maven Pro"/>
              </a:endParaRPr>
            </a:p>
          </p:txBody>
        </p:sp>
      </p:grpSp>
      <p:grpSp>
        <p:nvGrpSpPr>
          <p:cNvPr id="336" name="Google Shape;336;p19"/>
          <p:cNvGrpSpPr/>
          <p:nvPr/>
        </p:nvGrpSpPr>
        <p:grpSpPr>
          <a:xfrm>
            <a:off x="2355636" y="2371529"/>
            <a:ext cx="4207744" cy="484500"/>
            <a:chOff x="2965806" y="2421590"/>
            <a:chExt cx="4207744" cy="484500"/>
          </a:xfrm>
        </p:grpSpPr>
        <p:sp>
          <p:nvSpPr>
            <p:cNvPr id="338" name="Google Shape;338;p19"/>
            <p:cNvSpPr txBox="1"/>
            <p:nvPr/>
          </p:nvSpPr>
          <p:spPr>
            <a:xfrm>
              <a:off x="2965806" y="2421590"/>
              <a:ext cx="18318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C000"/>
                  </a:solidFill>
                  <a:latin typeface="Share Tech"/>
                  <a:ea typeface="Share Tech"/>
                  <a:cs typeface="Share Tech"/>
                  <a:sym typeface="Share Tech"/>
                </a:rPr>
                <a:t>DATA CLEANING</a:t>
              </a:r>
              <a:endParaRPr sz="2000" dirty="0">
                <a:solidFill>
                  <a:srgbClr val="FFC000"/>
                </a:solidFill>
                <a:latin typeface="Share Tech"/>
                <a:ea typeface="Share Tech"/>
                <a:cs typeface="Share Tech"/>
                <a:sym typeface="Share Tech"/>
              </a:endParaRPr>
            </a:p>
          </p:txBody>
        </p:sp>
        <p:sp>
          <p:nvSpPr>
            <p:cNvPr id="339" name="Google Shape;339;p19"/>
            <p:cNvSpPr txBox="1"/>
            <p:nvPr/>
          </p:nvSpPr>
          <p:spPr>
            <a:xfrm>
              <a:off x="5094850" y="2421590"/>
              <a:ext cx="2078700" cy="484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chemeClr val="dk1"/>
                  </a:solidFill>
                  <a:latin typeface="Maven Pro"/>
                  <a:ea typeface="Maven Pro"/>
                  <a:cs typeface="Maven Pro"/>
                  <a:sym typeface="Maven Pro"/>
                </a:rPr>
                <a:t>Ensure data accuracy and </a:t>
              </a:r>
              <a:r>
                <a:rPr lang="en-US" dirty="0">
                  <a:solidFill>
                    <a:schemeClr val="dk1"/>
                  </a:solidFill>
                  <a:latin typeface="+mn-lt"/>
                  <a:ea typeface="Maven Pro"/>
                  <a:cs typeface="Maven Pro"/>
                  <a:sym typeface="Maven Pro"/>
                </a:rPr>
                <a:t>consistency</a:t>
              </a:r>
              <a:r>
                <a:rPr lang="en-US" dirty="0">
                  <a:solidFill>
                    <a:schemeClr val="dk1"/>
                  </a:solidFill>
                  <a:latin typeface="Maven Pro"/>
                  <a:ea typeface="Maven Pro"/>
                  <a:cs typeface="Maven Pro"/>
                  <a:sym typeface="Maven Pro"/>
                </a:rPr>
                <a:t>.</a:t>
              </a:r>
              <a:endParaRPr dirty="0">
                <a:solidFill>
                  <a:schemeClr val="dk1"/>
                </a:solidFill>
                <a:latin typeface="Maven Pro"/>
                <a:ea typeface="Maven Pro"/>
                <a:cs typeface="Maven Pro"/>
                <a:sym typeface="Maven Pro"/>
              </a:endParaRPr>
            </a:p>
          </p:txBody>
        </p:sp>
      </p:grpSp>
      <p:grpSp>
        <p:nvGrpSpPr>
          <p:cNvPr id="340" name="Google Shape;340;p19"/>
          <p:cNvGrpSpPr/>
          <p:nvPr/>
        </p:nvGrpSpPr>
        <p:grpSpPr>
          <a:xfrm>
            <a:off x="2349883" y="3221113"/>
            <a:ext cx="4799477" cy="484500"/>
            <a:chOff x="2965803" y="3219454"/>
            <a:chExt cx="4799477" cy="484500"/>
          </a:xfrm>
        </p:grpSpPr>
        <p:sp>
          <p:nvSpPr>
            <p:cNvPr id="342" name="Google Shape;342;p19"/>
            <p:cNvSpPr txBox="1"/>
            <p:nvPr/>
          </p:nvSpPr>
          <p:spPr>
            <a:xfrm>
              <a:off x="2965803" y="3219454"/>
              <a:ext cx="18318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C000"/>
                  </a:solidFill>
                  <a:latin typeface="Share Tech"/>
                  <a:ea typeface="Share Tech"/>
                  <a:cs typeface="Share Tech"/>
                  <a:sym typeface="Share Tech"/>
                </a:rPr>
                <a:t>DATA TRANSFORMING</a:t>
              </a:r>
              <a:endParaRPr sz="2000" dirty="0">
                <a:solidFill>
                  <a:srgbClr val="FFC000"/>
                </a:solidFill>
                <a:latin typeface="Share Tech"/>
                <a:ea typeface="Share Tech"/>
                <a:cs typeface="Share Tech"/>
                <a:sym typeface="Share Tech"/>
              </a:endParaRPr>
            </a:p>
          </p:txBody>
        </p:sp>
        <p:sp>
          <p:nvSpPr>
            <p:cNvPr id="343" name="Google Shape;343;p19"/>
            <p:cNvSpPr txBox="1"/>
            <p:nvPr/>
          </p:nvSpPr>
          <p:spPr>
            <a:xfrm>
              <a:off x="5094849" y="3219454"/>
              <a:ext cx="2670431" cy="484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chemeClr val="dk1"/>
                  </a:solidFill>
                  <a:latin typeface="Maven Pro"/>
                  <a:ea typeface="Maven Pro"/>
                  <a:cs typeface="Maven Pro"/>
                  <a:sym typeface="Maven Pro"/>
                </a:rPr>
                <a:t>Used DAX (Data Analysis </a:t>
              </a:r>
              <a:r>
                <a:rPr lang="en-US" dirty="0">
                  <a:solidFill>
                    <a:schemeClr val="dk1"/>
                  </a:solidFill>
                  <a:latin typeface="+mn-lt"/>
                  <a:ea typeface="Microsoft Himalaya" panose="01010100010101010101" pitchFamily="2" charset="0"/>
                  <a:cs typeface="Microsoft Himalaya" panose="01010100010101010101" pitchFamily="2" charset="0"/>
                  <a:sym typeface="Maven Pro"/>
                </a:rPr>
                <a:t>Expressions</a:t>
              </a:r>
              <a:r>
                <a:rPr lang="en-US" dirty="0">
                  <a:solidFill>
                    <a:schemeClr val="dk1"/>
                  </a:solidFill>
                  <a:latin typeface="Maven Pro"/>
                  <a:ea typeface="Maven Pro"/>
                  <a:cs typeface="Maven Pro"/>
                  <a:sym typeface="Maven Pro"/>
                </a:rPr>
                <a:t>) and Power Query for data manipulation.</a:t>
              </a:r>
              <a:endParaRPr dirty="0">
                <a:solidFill>
                  <a:schemeClr val="dk1"/>
                </a:solidFill>
                <a:latin typeface="Maven Pro"/>
                <a:ea typeface="Maven Pro"/>
                <a:cs typeface="Maven Pro"/>
                <a:sym typeface="Maven Pro"/>
              </a:endParaRPr>
            </a:p>
          </p:txBody>
        </p:sp>
      </p:grpSp>
      <p:grpSp>
        <p:nvGrpSpPr>
          <p:cNvPr id="344" name="Google Shape;344;p19"/>
          <p:cNvGrpSpPr/>
          <p:nvPr/>
        </p:nvGrpSpPr>
        <p:grpSpPr>
          <a:xfrm>
            <a:off x="2349883" y="4070699"/>
            <a:ext cx="4599457" cy="484501"/>
            <a:chOff x="2965799" y="4017318"/>
            <a:chExt cx="4599457" cy="484501"/>
          </a:xfrm>
        </p:grpSpPr>
        <p:sp>
          <p:nvSpPr>
            <p:cNvPr id="346" name="Google Shape;346;p19"/>
            <p:cNvSpPr txBox="1"/>
            <p:nvPr/>
          </p:nvSpPr>
          <p:spPr>
            <a:xfrm>
              <a:off x="2965799" y="4017318"/>
              <a:ext cx="18318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solidFill>
                    <a:srgbClr val="FFC000"/>
                  </a:solidFill>
                  <a:latin typeface="Share Tech"/>
                  <a:ea typeface="Share Tech"/>
                  <a:cs typeface="Share Tech"/>
                  <a:sym typeface="Share Tech"/>
                </a:rPr>
                <a:t>DATA</a:t>
              </a:r>
            </a:p>
            <a:p>
              <a:pPr marL="0" lvl="0" indent="0" algn="ctr" rtl="0">
                <a:spcBef>
                  <a:spcPts val="0"/>
                </a:spcBef>
                <a:spcAft>
                  <a:spcPts val="0"/>
                </a:spcAft>
                <a:buNone/>
              </a:pPr>
              <a:r>
                <a:rPr lang="en-IN" sz="2000" dirty="0">
                  <a:solidFill>
                    <a:srgbClr val="FFC000"/>
                  </a:solidFill>
                  <a:latin typeface="Share Tech"/>
                  <a:ea typeface="Share Tech"/>
                  <a:cs typeface="Share Tech"/>
                  <a:sym typeface="Share Tech"/>
                </a:rPr>
                <a:t>VISUALIZATION</a:t>
              </a:r>
            </a:p>
          </p:txBody>
        </p:sp>
        <p:sp>
          <p:nvSpPr>
            <p:cNvPr id="347" name="Google Shape;347;p19"/>
            <p:cNvSpPr txBox="1"/>
            <p:nvPr/>
          </p:nvSpPr>
          <p:spPr>
            <a:xfrm>
              <a:off x="5094850" y="4017319"/>
              <a:ext cx="2470406" cy="484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chemeClr val="dk1"/>
                  </a:solidFill>
                  <a:latin typeface="Maven Pro"/>
                  <a:ea typeface="Maven Pro"/>
                  <a:cs typeface="Maven Pro"/>
                  <a:sym typeface="Maven Pro"/>
                </a:rPr>
                <a:t>Utilized charts, graphs, and tables to </a:t>
              </a:r>
              <a:r>
                <a:rPr lang="en-US" dirty="0">
                  <a:solidFill>
                    <a:schemeClr val="dk1"/>
                  </a:solidFill>
                  <a:latin typeface="+mn-lt"/>
                  <a:ea typeface="Maven Pro"/>
                  <a:cs typeface="Maven Pro"/>
                  <a:sym typeface="Maven Pro"/>
                </a:rPr>
                <a:t>represent</a:t>
              </a:r>
              <a:r>
                <a:rPr lang="en-US" dirty="0">
                  <a:solidFill>
                    <a:schemeClr val="dk1"/>
                  </a:solidFill>
                  <a:latin typeface="Maven Pro"/>
                  <a:ea typeface="Maven Pro"/>
                  <a:cs typeface="Maven Pro"/>
                  <a:sym typeface="Maven Pro"/>
                </a:rPr>
                <a:t> key metrics.</a:t>
              </a:r>
              <a:endParaRPr dirty="0">
                <a:solidFill>
                  <a:schemeClr val="dk1"/>
                </a:solidFill>
                <a:latin typeface="Maven Pro"/>
                <a:ea typeface="Maven Pro"/>
                <a:cs typeface="Maven Pro"/>
                <a:sym typeface="Maven Pro"/>
              </a:endParaRPr>
            </a:p>
          </p:txBody>
        </p:sp>
      </p:grpSp>
      <p:cxnSp>
        <p:nvCxnSpPr>
          <p:cNvPr id="352" name="Google Shape;352;p19"/>
          <p:cNvCxnSpPr>
            <a:cxnSpLocks/>
            <a:stCxn id="335" idx="1"/>
            <a:endCxn id="334" idx="3"/>
          </p:cNvCxnSpPr>
          <p:nvPr/>
        </p:nvCxnSpPr>
        <p:spPr>
          <a:xfrm flipH="1">
            <a:off x="4164969" y="1865926"/>
            <a:ext cx="294539" cy="0"/>
          </a:xfrm>
          <a:prstGeom prst="straightConnector1">
            <a:avLst/>
          </a:prstGeom>
          <a:noFill/>
          <a:ln w="19050" cap="flat" cmpd="sng">
            <a:solidFill>
              <a:schemeClr val="lt2"/>
            </a:solidFill>
            <a:prstDash val="solid"/>
            <a:round/>
            <a:headEnd type="none" w="med" len="med"/>
            <a:tailEnd type="none" w="med" len="med"/>
          </a:ln>
        </p:spPr>
      </p:cxnSp>
      <p:cxnSp>
        <p:nvCxnSpPr>
          <p:cNvPr id="353" name="Google Shape;353;p19"/>
          <p:cNvCxnSpPr>
            <a:stCxn id="339" idx="1"/>
            <a:endCxn id="338" idx="3"/>
          </p:cNvCxnSpPr>
          <p:nvPr/>
        </p:nvCxnSpPr>
        <p:spPr>
          <a:xfrm flipH="1">
            <a:off x="4187436" y="2613779"/>
            <a:ext cx="297244" cy="0"/>
          </a:xfrm>
          <a:prstGeom prst="straightConnector1">
            <a:avLst/>
          </a:prstGeom>
          <a:noFill/>
          <a:ln w="19050" cap="flat" cmpd="sng">
            <a:solidFill>
              <a:schemeClr val="lt2"/>
            </a:solidFill>
            <a:prstDash val="solid"/>
            <a:round/>
            <a:headEnd type="none" w="med" len="med"/>
            <a:tailEnd type="none" w="med" len="med"/>
          </a:ln>
        </p:spPr>
      </p:cxnSp>
      <p:cxnSp>
        <p:nvCxnSpPr>
          <p:cNvPr id="354" name="Google Shape;354;p19"/>
          <p:cNvCxnSpPr>
            <a:cxnSpLocks/>
            <a:stCxn id="343" idx="1"/>
            <a:endCxn id="342" idx="3"/>
          </p:cNvCxnSpPr>
          <p:nvPr/>
        </p:nvCxnSpPr>
        <p:spPr>
          <a:xfrm flipH="1">
            <a:off x="4181683" y="3463363"/>
            <a:ext cx="297246" cy="0"/>
          </a:xfrm>
          <a:prstGeom prst="straightConnector1">
            <a:avLst/>
          </a:prstGeom>
          <a:noFill/>
          <a:ln w="19050" cap="flat" cmpd="sng">
            <a:solidFill>
              <a:schemeClr val="lt2"/>
            </a:solidFill>
            <a:prstDash val="solid"/>
            <a:round/>
            <a:headEnd type="none" w="med" len="med"/>
            <a:tailEnd type="none" w="med" len="med"/>
          </a:ln>
        </p:spPr>
      </p:cxnSp>
      <p:cxnSp>
        <p:nvCxnSpPr>
          <p:cNvPr id="355" name="Google Shape;355;p19"/>
          <p:cNvCxnSpPr>
            <a:cxnSpLocks/>
            <a:stCxn id="347" idx="1"/>
            <a:endCxn id="346" idx="3"/>
          </p:cNvCxnSpPr>
          <p:nvPr/>
        </p:nvCxnSpPr>
        <p:spPr>
          <a:xfrm flipH="1" flipV="1">
            <a:off x="4181683" y="4312949"/>
            <a:ext cx="297251" cy="1"/>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33008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3" name="Title 2">
            <a:extLst>
              <a:ext uri="{FF2B5EF4-FFF2-40B4-BE49-F238E27FC236}">
                <a16:creationId xmlns:a16="http://schemas.microsoft.com/office/drawing/2014/main" id="{01FC7FA7-D26C-48AA-81DE-951DD0954B7E}"/>
              </a:ext>
            </a:extLst>
          </p:cNvPr>
          <p:cNvSpPr>
            <a:spLocks noGrp="1"/>
          </p:cNvSpPr>
          <p:nvPr>
            <p:ph type="title"/>
          </p:nvPr>
        </p:nvSpPr>
        <p:spPr>
          <a:xfrm>
            <a:off x="88629" y="89557"/>
            <a:ext cx="3155314" cy="572700"/>
          </a:xfrm>
        </p:spPr>
        <p:txBody>
          <a:bodyPr/>
          <a:lstStyle/>
          <a:p>
            <a:r>
              <a:rPr lang="en-IN" dirty="0"/>
              <a:t>CREATING TABLES</a:t>
            </a:r>
          </a:p>
        </p:txBody>
      </p:sp>
      <p:pic>
        <p:nvPicPr>
          <p:cNvPr id="9" name="Picture 8">
            <a:extLst>
              <a:ext uri="{FF2B5EF4-FFF2-40B4-BE49-F238E27FC236}">
                <a16:creationId xmlns:a16="http://schemas.microsoft.com/office/drawing/2014/main" id="{CA26EB5A-5124-4D42-A2A1-0EC64CA24232}"/>
              </a:ext>
            </a:extLst>
          </p:cNvPr>
          <p:cNvPicPr>
            <a:picLocks noChangeAspect="1"/>
          </p:cNvPicPr>
          <p:nvPr/>
        </p:nvPicPr>
        <p:blipFill>
          <a:blip r:embed="rId3"/>
          <a:stretch>
            <a:fillRect/>
          </a:stretch>
        </p:blipFill>
        <p:spPr>
          <a:xfrm>
            <a:off x="690971" y="829170"/>
            <a:ext cx="3764915" cy="4159457"/>
          </a:xfrm>
          <a:prstGeom prst="rect">
            <a:avLst/>
          </a:prstGeom>
        </p:spPr>
      </p:pic>
      <p:pic>
        <p:nvPicPr>
          <p:cNvPr id="11" name="Picture 10">
            <a:extLst>
              <a:ext uri="{FF2B5EF4-FFF2-40B4-BE49-F238E27FC236}">
                <a16:creationId xmlns:a16="http://schemas.microsoft.com/office/drawing/2014/main" id="{D7B25848-D6F7-4E33-8C61-D99F6A6FE9FB}"/>
              </a:ext>
            </a:extLst>
          </p:cNvPr>
          <p:cNvPicPr>
            <a:picLocks noChangeAspect="1"/>
          </p:cNvPicPr>
          <p:nvPr/>
        </p:nvPicPr>
        <p:blipFill>
          <a:blip r:embed="rId4"/>
          <a:stretch>
            <a:fillRect/>
          </a:stretch>
        </p:blipFill>
        <p:spPr>
          <a:xfrm>
            <a:off x="4572000" y="348343"/>
            <a:ext cx="3946344" cy="46402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82" name="Google Shape;382;p20"/>
          <p:cNvSpPr/>
          <p:nvPr/>
        </p:nvSpPr>
        <p:spPr>
          <a:xfrm>
            <a:off x="278273" y="760867"/>
            <a:ext cx="1042527" cy="901020"/>
          </a:xfrm>
          <a:custGeom>
            <a:avLst/>
            <a:gdLst/>
            <a:ahLst/>
            <a:cxnLst/>
            <a:rect l="l" t="t" r="r" b="b"/>
            <a:pathLst>
              <a:path w="105887" h="87064" extrusionOk="0">
                <a:moveTo>
                  <a:pt x="0" y="0"/>
                </a:moveTo>
                <a:lnTo>
                  <a:pt x="0" y="39127"/>
                </a:lnTo>
                <a:lnTo>
                  <a:pt x="0" y="61490"/>
                </a:lnTo>
                <a:lnTo>
                  <a:pt x="0" y="87063"/>
                </a:lnTo>
                <a:lnTo>
                  <a:pt x="27746" y="87063"/>
                </a:lnTo>
                <a:lnTo>
                  <a:pt x="27702" y="87018"/>
                </a:lnTo>
                <a:lnTo>
                  <a:pt x="27746" y="87018"/>
                </a:lnTo>
                <a:cubicBezTo>
                  <a:pt x="28526" y="87017"/>
                  <a:pt x="29307" y="86929"/>
                  <a:pt x="30093" y="86882"/>
                </a:cubicBezTo>
                <a:cubicBezTo>
                  <a:pt x="29069" y="75368"/>
                  <a:pt x="34002" y="68233"/>
                  <a:pt x="43187" y="67938"/>
                </a:cubicBezTo>
                <a:cubicBezTo>
                  <a:pt x="43363" y="67933"/>
                  <a:pt x="43538" y="67930"/>
                  <a:pt x="43713" y="67930"/>
                </a:cubicBezTo>
                <a:cubicBezTo>
                  <a:pt x="47496" y="67930"/>
                  <a:pt x="50915" y="69263"/>
                  <a:pt x="53581" y="72088"/>
                </a:cubicBezTo>
                <a:cubicBezTo>
                  <a:pt x="57521" y="76263"/>
                  <a:pt x="58510" y="81240"/>
                  <a:pt x="56917" y="86706"/>
                </a:cubicBezTo>
                <a:cubicBezTo>
                  <a:pt x="57387" y="86850"/>
                  <a:pt x="57613" y="86978"/>
                  <a:pt x="57837" y="86979"/>
                </a:cubicBezTo>
                <a:cubicBezTo>
                  <a:pt x="66964" y="86999"/>
                  <a:pt x="76090" y="86977"/>
                  <a:pt x="85217" y="87042"/>
                </a:cubicBezTo>
                <a:cubicBezTo>
                  <a:pt x="85230" y="87042"/>
                  <a:pt x="85243" y="87042"/>
                  <a:pt x="85255" y="87042"/>
                </a:cubicBezTo>
                <a:cubicBezTo>
                  <a:pt x="85418" y="87042"/>
                  <a:pt x="85562" y="87030"/>
                  <a:pt x="85695" y="87013"/>
                </a:cubicBezTo>
                <a:lnTo>
                  <a:pt x="86948" y="87013"/>
                </a:lnTo>
                <a:lnTo>
                  <a:pt x="86948" y="85755"/>
                </a:lnTo>
                <a:cubicBezTo>
                  <a:pt x="86986" y="85428"/>
                  <a:pt x="86977" y="85061"/>
                  <a:pt x="86977" y="84681"/>
                </a:cubicBezTo>
                <a:cubicBezTo>
                  <a:pt x="86965" y="76274"/>
                  <a:pt x="86968" y="67866"/>
                  <a:pt x="86976" y="59457"/>
                </a:cubicBezTo>
                <a:cubicBezTo>
                  <a:pt x="86977" y="58620"/>
                  <a:pt x="87049" y="57783"/>
                  <a:pt x="87088" y="56932"/>
                </a:cubicBezTo>
                <a:cubicBezTo>
                  <a:pt x="88215" y="57058"/>
                  <a:pt x="89301" y="57121"/>
                  <a:pt x="90345" y="57121"/>
                </a:cubicBezTo>
                <a:cubicBezTo>
                  <a:pt x="99487" y="57121"/>
                  <a:pt x="105302" y="52350"/>
                  <a:pt x="105684" y="44467"/>
                </a:cubicBezTo>
                <a:cubicBezTo>
                  <a:pt x="105887" y="40301"/>
                  <a:pt x="104627" y="36665"/>
                  <a:pt x="101697" y="33784"/>
                </a:cubicBezTo>
                <a:cubicBezTo>
                  <a:pt x="98900" y="31033"/>
                  <a:pt x="95669" y="29770"/>
                  <a:pt x="92073" y="29770"/>
                </a:cubicBezTo>
                <a:cubicBezTo>
                  <a:pt x="90457" y="29770"/>
                  <a:pt x="88767" y="30025"/>
                  <a:pt x="87010" y="30514"/>
                </a:cubicBezTo>
                <a:lnTo>
                  <a:pt x="87010" y="334"/>
                </a:lnTo>
                <a:cubicBezTo>
                  <a:pt x="86957" y="326"/>
                  <a:pt x="86909" y="320"/>
                  <a:pt x="86859" y="313"/>
                </a:cubicBezTo>
                <a:lnTo>
                  <a:pt x="86859" y="0"/>
                </a:ln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20"/>
          <p:cNvSpPr/>
          <p:nvPr/>
        </p:nvSpPr>
        <p:spPr>
          <a:xfrm>
            <a:off x="1120102" y="1806763"/>
            <a:ext cx="1042527" cy="944828"/>
          </a:xfrm>
          <a:custGeom>
            <a:avLst/>
            <a:gdLst/>
            <a:ahLst/>
            <a:cxnLst/>
            <a:rect l="l" t="t" r="r" b="b"/>
            <a:pathLst>
              <a:path w="105888" h="87064" extrusionOk="0">
                <a:moveTo>
                  <a:pt x="78142" y="0"/>
                </a:moveTo>
                <a:lnTo>
                  <a:pt x="78187" y="46"/>
                </a:lnTo>
                <a:lnTo>
                  <a:pt x="78142" y="46"/>
                </a:lnTo>
                <a:cubicBezTo>
                  <a:pt x="77361" y="46"/>
                  <a:pt x="76580" y="134"/>
                  <a:pt x="75795" y="182"/>
                </a:cubicBezTo>
                <a:cubicBezTo>
                  <a:pt x="76818" y="11694"/>
                  <a:pt x="71886" y="18831"/>
                  <a:pt x="62701" y="19125"/>
                </a:cubicBezTo>
                <a:cubicBezTo>
                  <a:pt x="62525" y="19131"/>
                  <a:pt x="62350" y="19134"/>
                  <a:pt x="62175" y="19134"/>
                </a:cubicBezTo>
                <a:cubicBezTo>
                  <a:pt x="58391" y="19134"/>
                  <a:pt x="54972" y="17801"/>
                  <a:pt x="52306" y="14976"/>
                </a:cubicBezTo>
                <a:cubicBezTo>
                  <a:pt x="48366" y="10801"/>
                  <a:pt x="47377" y="5824"/>
                  <a:pt x="48971" y="356"/>
                </a:cubicBezTo>
                <a:cubicBezTo>
                  <a:pt x="48500" y="214"/>
                  <a:pt x="48276" y="86"/>
                  <a:pt x="48050" y="85"/>
                </a:cubicBezTo>
                <a:cubicBezTo>
                  <a:pt x="38923" y="65"/>
                  <a:pt x="29797" y="86"/>
                  <a:pt x="20671" y="21"/>
                </a:cubicBezTo>
                <a:cubicBezTo>
                  <a:pt x="20664" y="21"/>
                  <a:pt x="20657" y="21"/>
                  <a:pt x="20650" y="21"/>
                </a:cubicBezTo>
                <a:cubicBezTo>
                  <a:pt x="20480" y="21"/>
                  <a:pt x="20331" y="33"/>
                  <a:pt x="20192" y="51"/>
                </a:cubicBezTo>
                <a:lnTo>
                  <a:pt x="18939" y="51"/>
                </a:lnTo>
                <a:lnTo>
                  <a:pt x="18939" y="1308"/>
                </a:lnTo>
                <a:cubicBezTo>
                  <a:pt x="18901" y="1636"/>
                  <a:pt x="18910" y="2003"/>
                  <a:pt x="18911" y="2382"/>
                </a:cubicBezTo>
                <a:cubicBezTo>
                  <a:pt x="18923" y="10790"/>
                  <a:pt x="18919" y="19198"/>
                  <a:pt x="18911" y="27606"/>
                </a:cubicBezTo>
                <a:cubicBezTo>
                  <a:pt x="18910" y="28444"/>
                  <a:pt x="18838" y="29281"/>
                  <a:pt x="18799" y="30132"/>
                </a:cubicBezTo>
                <a:cubicBezTo>
                  <a:pt x="17672" y="30005"/>
                  <a:pt x="16585" y="29943"/>
                  <a:pt x="15541" y="29943"/>
                </a:cubicBezTo>
                <a:cubicBezTo>
                  <a:pt x="6399" y="29943"/>
                  <a:pt x="585" y="34714"/>
                  <a:pt x="203" y="42596"/>
                </a:cubicBezTo>
                <a:cubicBezTo>
                  <a:pt x="1" y="46762"/>
                  <a:pt x="1261" y="50399"/>
                  <a:pt x="4191" y="53280"/>
                </a:cubicBezTo>
                <a:cubicBezTo>
                  <a:pt x="6988" y="56031"/>
                  <a:pt x="10220" y="57293"/>
                  <a:pt x="13816" y="57293"/>
                </a:cubicBezTo>
                <a:cubicBezTo>
                  <a:pt x="15432" y="57293"/>
                  <a:pt x="17121" y="57038"/>
                  <a:pt x="18877" y="56549"/>
                </a:cubicBezTo>
                <a:lnTo>
                  <a:pt x="18877" y="86730"/>
                </a:lnTo>
                <a:cubicBezTo>
                  <a:pt x="18932" y="86736"/>
                  <a:pt x="18979" y="86743"/>
                  <a:pt x="19029" y="86750"/>
                </a:cubicBezTo>
                <a:lnTo>
                  <a:pt x="19029" y="87064"/>
                </a:lnTo>
                <a:lnTo>
                  <a:pt x="105887" y="87064"/>
                </a:lnTo>
                <a:lnTo>
                  <a:pt x="105887" y="47937"/>
                </a:lnTo>
                <a:lnTo>
                  <a:pt x="105887" y="25572"/>
                </a:lnTo>
                <a:lnTo>
                  <a:pt x="105887" y="0"/>
                </a:ln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20"/>
          <p:cNvSpPr/>
          <p:nvPr/>
        </p:nvSpPr>
        <p:spPr>
          <a:xfrm>
            <a:off x="1298173" y="760866"/>
            <a:ext cx="864456" cy="1089705"/>
          </a:xfrm>
          <a:custGeom>
            <a:avLst/>
            <a:gdLst/>
            <a:ahLst/>
            <a:cxnLst/>
            <a:rect l="l" t="t" r="r" b="b"/>
            <a:pathLst>
              <a:path w="87063" h="105707" extrusionOk="0">
                <a:moveTo>
                  <a:pt x="0" y="0"/>
                </a:moveTo>
                <a:lnTo>
                  <a:pt x="0" y="27746"/>
                </a:lnTo>
                <a:lnTo>
                  <a:pt x="44" y="27702"/>
                </a:lnTo>
                <a:lnTo>
                  <a:pt x="44" y="27746"/>
                </a:lnTo>
                <a:cubicBezTo>
                  <a:pt x="45" y="28527"/>
                  <a:pt x="134" y="29307"/>
                  <a:pt x="182" y="30093"/>
                </a:cubicBezTo>
                <a:cubicBezTo>
                  <a:pt x="1184" y="30004"/>
                  <a:pt x="2152" y="29960"/>
                  <a:pt x="3086" y="29960"/>
                </a:cubicBezTo>
                <a:cubicBezTo>
                  <a:pt x="12884" y="29960"/>
                  <a:pt x="18855" y="34802"/>
                  <a:pt x="19125" y="43187"/>
                </a:cubicBezTo>
                <a:cubicBezTo>
                  <a:pt x="19253" y="47180"/>
                  <a:pt x="17931" y="50792"/>
                  <a:pt x="14975" y="53582"/>
                </a:cubicBezTo>
                <a:cubicBezTo>
                  <a:pt x="12061" y="56332"/>
                  <a:pt x="8756" y="57644"/>
                  <a:pt x="5167" y="57644"/>
                </a:cubicBezTo>
                <a:cubicBezTo>
                  <a:pt x="3614" y="57644"/>
                  <a:pt x="2007" y="57399"/>
                  <a:pt x="356" y="56917"/>
                </a:cubicBezTo>
                <a:cubicBezTo>
                  <a:pt x="213" y="57387"/>
                  <a:pt x="84" y="57613"/>
                  <a:pt x="84" y="57838"/>
                </a:cubicBezTo>
                <a:cubicBezTo>
                  <a:pt x="64" y="66964"/>
                  <a:pt x="85" y="76092"/>
                  <a:pt x="21" y="85217"/>
                </a:cubicBezTo>
                <a:cubicBezTo>
                  <a:pt x="20" y="85396"/>
                  <a:pt x="32" y="85551"/>
                  <a:pt x="50" y="85695"/>
                </a:cubicBezTo>
                <a:lnTo>
                  <a:pt x="50" y="86949"/>
                </a:lnTo>
                <a:lnTo>
                  <a:pt x="1308" y="86949"/>
                </a:lnTo>
                <a:cubicBezTo>
                  <a:pt x="1523" y="86974"/>
                  <a:pt x="1754" y="86979"/>
                  <a:pt x="1994" y="86979"/>
                </a:cubicBezTo>
                <a:cubicBezTo>
                  <a:pt x="2121" y="86979"/>
                  <a:pt x="2250" y="86977"/>
                  <a:pt x="2381" y="86977"/>
                </a:cubicBezTo>
                <a:cubicBezTo>
                  <a:pt x="6289" y="86972"/>
                  <a:pt x="10198" y="86969"/>
                  <a:pt x="14106" y="86969"/>
                </a:cubicBezTo>
                <a:cubicBezTo>
                  <a:pt x="18606" y="86969"/>
                  <a:pt x="23105" y="86972"/>
                  <a:pt x="27605" y="86977"/>
                </a:cubicBezTo>
                <a:cubicBezTo>
                  <a:pt x="28442" y="86977"/>
                  <a:pt x="29280" y="87049"/>
                  <a:pt x="30131" y="87088"/>
                </a:cubicBezTo>
                <a:cubicBezTo>
                  <a:pt x="28894" y="98090"/>
                  <a:pt x="33813" y="105259"/>
                  <a:pt x="42595" y="105686"/>
                </a:cubicBezTo>
                <a:cubicBezTo>
                  <a:pt x="42881" y="105700"/>
                  <a:pt x="43163" y="105706"/>
                  <a:pt x="43444" y="105706"/>
                </a:cubicBezTo>
                <a:cubicBezTo>
                  <a:pt x="47257" y="105706"/>
                  <a:pt x="50596" y="104426"/>
                  <a:pt x="53280" y="101697"/>
                </a:cubicBezTo>
                <a:cubicBezTo>
                  <a:pt x="57266" y="97644"/>
                  <a:pt x="58126" y="92677"/>
                  <a:pt x="56548" y="87010"/>
                </a:cubicBezTo>
                <a:lnTo>
                  <a:pt x="86730" y="87010"/>
                </a:lnTo>
                <a:cubicBezTo>
                  <a:pt x="86736" y="86957"/>
                  <a:pt x="86743" y="86910"/>
                  <a:pt x="86749" y="86859"/>
                </a:cubicBezTo>
                <a:lnTo>
                  <a:pt x="87062" y="86859"/>
                </a:lnTo>
                <a:lnTo>
                  <a:pt x="87062" y="0"/>
                </a:ln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20"/>
          <p:cNvSpPr/>
          <p:nvPr/>
        </p:nvSpPr>
        <p:spPr>
          <a:xfrm>
            <a:off x="278273" y="1661887"/>
            <a:ext cx="864456" cy="1089705"/>
          </a:xfrm>
          <a:custGeom>
            <a:avLst/>
            <a:gdLst/>
            <a:ahLst/>
            <a:cxnLst/>
            <a:rect l="l" t="t" r="r" b="b"/>
            <a:pathLst>
              <a:path w="87064" h="105706" extrusionOk="0">
                <a:moveTo>
                  <a:pt x="43615" y="0"/>
                </a:moveTo>
                <a:cubicBezTo>
                  <a:pt x="39804" y="0"/>
                  <a:pt x="36467" y="1281"/>
                  <a:pt x="33783" y="4009"/>
                </a:cubicBezTo>
                <a:cubicBezTo>
                  <a:pt x="29796" y="8062"/>
                  <a:pt x="28937" y="13029"/>
                  <a:pt x="30514" y="18696"/>
                </a:cubicBezTo>
                <a:lnTo>
                  <a:pt x="333" y="18696"/>
                </a:lnTo>
                <a:cubicBezTo>
                  <a:pt x="326" y="18750"/>
                  <a:pt x="320" y="18797"/>
                  <a:pt x="313" y="18848"/>
                </a:cubicBezTo>
                <a:lnTo>
                  <a:pt x="0" y="18848"/>
                </a:lnTo>
                <a:lnTo>
                  <a:pt x="0" y="105706"/>
                </a:lnTo>
                <a:lnTo>
                  <a:pt x="87063" y="105706"/>
                </a:lnTo>
                <a:lnTo>
                  <a:pt x="87063" y="77960"/>
                </a:lnTo>
                <a:lnTo>
                  <a:pt x="87018" y="78005"/>
                </a:lnTo>
                <a:lnTo>
                  <a:pt x="87018" y="77960"/>
                </a:lnTo>
                <a:cubicBezTo>
                  <a:pt x="87017" y="77179"/>
                  <a:pt x="86929" y="76399"/>
                  <a:pt x="86882" y="75613"/>
                </a:cubicBezTo>
                <a:cubicBezTo>
                  <a:pt x="85880" y="75702"/>
                  <a:pt x="84911" y="75746"/>
                  <a:pt x="83977" y="75746"/>
                </a:cubicBezTo>
                <a:cubicBezTo>
                  <a:pt x="74178" y="75746"/>
                  <a:pt x="68207" y="70905"/>
                  <a:pt x="67937" y="62520"/>
                </a:cubicBezTo>
                <a:cubicBezTo>
                  <a:pt x="67809" y="58526"/>
                  <a:pt x="69132" y="54913"/>
                  <a:pt x="72088" y="52124"/>
                </a:cubicBezTo>
                <a:cubicBezTo>
                  <a:pt x="75001" y="49374"/>
                  <a:pt x="78306" y="48062"/>
                  <a:pt x="81895" y="48062"/>
                </a:cubicBezTo>
                <a:cubicBezTo>
                  <a:pt x="83448" y="48062"/>
                  <a:pt x="85055" y="48308"/>
                  <a:pt x="86706" y="48789"/>
                </a:cubicBezTo>
                <a:cubicBezTo>
                  <a:pt x="86850" y="48319"/>
                  <a:pt x="86978" y="48094"/>
                  <a:pt x="86979" y="47868"/>
                </a:cubicBezTo>
                <a:cubicBezTo>
                  <a:pt x="86998" y="38742"/>
                  <a:pt x="86977" y="29615"/>
                  <a:pt x="87042" y="20489"/>
                </a:cubicBezTo>
                <a:cubicBezTo>
                  <a:pt x="87044" y="20310"/>
                  <a:pt x="87031" y="20155"/>
                  <a:pt x="87012" y="20011"/>
                </a:cubicBezTo>
                <a:lnTo>
                  <a:pt x="87012" y="18757"/>
                </a:lnTo>
                <a:lnTo>
                  <a:pt x="85754" y="18757"/>
                </a:lnTo>
                <a:cubicBezTo>
                  <a:pt x="85541" y="18733"/>
                  <a:pt x="85312" y="18728"/>
                  <a:pt x="85073" y="18728"/>
                </a:cubicBezTo>
                <a:cubicBezTo>
                  <a:pt x="84945" y="18728"/>
                  <a:pt x="84814" y="18729"/>
                  <a:pt x="84681" y="18730"/>
                </a:cubicBezTo>
                <a:cubicBezTo>
                  <a:pt x="80686" y="18735"/>
                  <a:pt x="76690" y="18737"/>
                  <a:pt x="72695" y="18737"/>
                </a:cubicBezTo>
                <a:cubicBezTo>
                  <a:pt x="68282" y="18737"/>
                  <a:pt x="63870" y="18734"/>
                  <a:pt x="59457" y="18730"/>
                </a:cubicBezTo>
                <a:cubicBezTo>
                  <a:pt x="58620" y="18729"/>
                  <a:pt x="57783" y="18658"/>
                  <a:pt x="56931" y="18618"/>
                </a:cubicBezTo>
                <a:cubicBezTo>
                  <a:pt x="58169" y="7616"/>
                  <a:pt x="53249" y="447"/>
                  <a:pt x="44467" y="21"/>
                </a:cubicBezTo>
                <a:cubicBezTo>
                  <a:pt x="44181" y="7"/>
                  <a:pt x="43897" y="0"/>
                  <a:pt x="43615" y="0"/>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32F4AED3-29E6-4793-BE6A-602208A0C983}"/>
              </a:ext>
            </a:extLst>
          </p:cNvPr>
          <p:cNvSpPr>
            <a:spLocks noGrp="1"/>
          </p:cNvSpPr>
          <p:nvPr>
            <p:ph type="title"/>
          </p:nvPr>
        </p:nvSpPr>
        <p:spPr>
          <a:xfrm>
            <a:off x="168457" y="188166"/>
            <a:ext cx="2059486" cy="572700"/>
          </a:xfrm>
        </p:spPr>
        <p:txBody>
          <a:bodyPr/>
          <a:lstStyle/>
          <a:p>
            <a:r>
              <a:rPr lang="en-IN" dirty="0"/>
              <a:t>DAX QUERIES </a:t>
            </a:r>
          </a:p>
        </p:txBody>
      </p:sp>
      <p:pic>
        <p:nvPicPr>
          <p:cNvPr id="6" name="Picture 5">
            <a:extLst>
              <a:ext uri="{FF2B5EF4-FFF2-40B4-BE49-F238E27FC236}">
                <a16:creationId xmlns:a16="http://schemas.microsoft.com/office/drawing/2014/main" id="{4DE855D4-BEDB-4AF1-8441-58EEE5FBC948}"/>
              </a:ext>
            </a:extLst>
          </p:cNvPr>
          <p:cNvPicPr>
            <a:picLocks noChangeAspect="1"/>
          </p:cNvPicPr>
          <p:nvPr/>
        </p:nvPicPr>
        <p:blipFill>
          <a:blip r:embed="rId3"/>
          <a:stretch>
            <a:fillRect/>
          </a:stretch>
        </p:blipFill>
        <p:spPr>
          <a:xfrm>
            <a:off x="2383387" y="188166"/>
            <a:ext cx="6645139" cy="47829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 name="Title 2">
            <a:extLst>
              <a:ext uri="{FF2B5EF4-FFF2-40B4-BE49-F238E27FC236}">
                <a16:creationId xmlns:a16="http://schemas.microsoft.com/office/drawing/2014/main" id="{D8778F4B-4466-448D-AEEF-9799753F2AB3}"/>
              </a:ext>
            </a:extLst>
          </p:cNvPr>
          <p:cNvSpPr>
            <a:spLocks noGrp="1"/>
          </p:cNvSpPr>
          <p:nvPr>
            <p:ph type="title"/>
          </p:nvPr>
        </p:nvSpPr>
        <p:spPr>
          <a:xfrm>
            <a:off x="226515" y="220186"/>
            <a:ext cx="3227885" cy="628900"/>
          </a:xfrm>
        </p:spPr>
        <p:txBody>
          <a:bodyPr/>
          <a:lstStyle/>
          <a:p>
            <a:r>
              <a:rPr lang="en-IN" dirty="0"/>
              <a:t>PROJECT INSIGHTS</a:t>
            </a:r>
            <a:br>
              <a:rPr lang="en-IN" dirty="0"/>
            </a:br>
            <a:endParaRPr lang="en-IN" dirty="0"/>
          </a:p>
        </p:txBody>
      </p:sp>
      <p:sp>
        <p:nvSpPr>
          <p:cNvPr id="4" name="TextBox 3">
            <a:extLst>
              <a:ext uri="{FF2B5EF4-FFF2-40B4-BE49-F238E27FC236}">
                <a16:creationId xmlns:a16="http://schemas.microsoft.com/office/drawing/2014/main" id="{5F4149E9-13D3-4418-A82B-56ED26B60E4C}"/>
              </a:ext>
            </a:extLst>
          </p:cNvPr>
          <p:cNvSpPr txBox="1"/>
          <p:nvPr/>
        </p:nvSpPr>
        <p:spPr>
          <a:xfrm>
            <a:off x="720002" y="768330"/>
            <a:ext cx="7451542" cy="276999"/>
          </a:xfrm>
          <a:prstGeom prst="rect">
            <a:avLst/>
          </a:prstGeom>
          <a:noFill/>
        </p:spPr>
        <p:txBody>
          <a:bodyPr wrap="square" rtlCol="0">
            <a:spAutoFit/>
          </a:bodyPr>
          <a:lstStyle/>
          <a:p>
            <a:endParaRPr lang="en-US" sz="1200" dirty="0">
              <a:solidFill>
                <a:schemeClr val="tx1"/>
              </a:solidFill>
            </a:endParaRPr>
          </a:p>
        </p:txBody>
      </p:sp>
      <p:sp>
        <p:nvSpPr>
          <p:cNvPr id="7" name="Rectangle 2">
            <a:extLst>
              <a:ext uri="{FF2B5EF4-FFF2-40B4-BE49-F238E27FC236}">
                <a16:creationId xmlns:a16="http://schemas.microsoft.com/office/drawing/2014/main" id="{5F495DFF-33B4-4443-8DB7-BFBEE014D37A}"/>
              </a:ext>
            </a:extLst>
          </p:cNvPr>
          <p:cNvSpPr>
            <a:spLocks noChangeArrowheads="1"/>
          </p:cNvSpPr>
          <p:nvPr/>
        </p:nvSpPr>
        <p:spPr bwMode="auto">
          <a:xfrm rot="10800000" flipV="1">
            <a:off x="226515" y="768330"/>
            <a:ext cx="745154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Revenue surged by 28.8% WoW.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Total Transaction Amt &amp; Count increased (exact percentages TBD).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Customer count also saw growth (exact percentage TBD).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YTD revenue hit $55M; interest earned is $8M.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Total transaction amount reached $46M.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Male customers contributed $30M, females $25M.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Blue &amp; Silver credit cards dominated with 93% transaction share.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TX, NY &amp; CA contributed 68% of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Activation rate stands at 57.5%.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Delinquency rate is 6.06%, highlighting financial health and growth  potential.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3" name="Title 2">
            <a:extLst>
              <a:ext uri="{FF2B5EF4-FFF2-40B4-BE49-F238E27FC236}">
                <a16:creationId xmlns:a16="http://schemas.microsoft.com/office/drawing/2014/main" id="{062055DD-9B2C-44D8-B427-C23BF6B34C96}"/>
              </a:ext>
            </a:extLst>
          </p:cNvPr>
          <p:cNvSpPr>
            <a:spLocks noGrp="1"/>
          </p:cNvSpPr>
          <p:nvPr>
            <p:ph type="title"/>
          </p:nvPr>
        </p:nvSpPr>
        <p:spPr>
          <a:xfrm>
            <a:off x="81371" y="111329"/>
            <a:ext cx="1921600" cy="572700"/>
          </a:xfrm>
        </p:spPr>
        <p:txBody>
          <a:bodyPr/>
          <a:lstStyle/>
          <a:p>
            <a:r>
              <a:rPr lang="en-IN" dirty="0">
                <a:latin typeface="Share Tech" panose="020B0604020202020204" charset="0"/>
              </a:rPr>
              <a:t>DASHBOARD</a:t>
            </a:r>
          </a:p>
        </p:txBody>
      </p:sp>
      <p:pic>
        <p:nvPicPr>
          <p:cNvPr id="5" name="Picture 4">
            <a:extLst>
              <a:ext uri="{FF2B5EF4-FFF2-40B4-BE49-F238E27FC236}">
                <a16:creationId xmlns:a16="http://schemas.microsoft.com/office/drawing/2014/main" id="{6B2293AB-4317-4A13-8023-64617990461B}"/>
              </a:ext>
            </a:extLst>
          </p:cNvPr>
          <p:cNvPicPr>
            <a:picLocks noChangeAspect="1"/>
          </p:cNvPicPr>
          <p:nvPr/>
        </p:nvPicPr>
        <p:blipFill>
          <a:blip r:embed="rId3"/>
          <a:stretch>
            <a:fillRect/>
          </a:stretch>
        </p:blipFill>
        <p:spPr>
          <a:xfrm>
            <a:off x="703943" y="684028"/>
            <a:ext cx="7844971" cy="4348143"/>
          </a:xfrm>
          <a:prstGeom prst="rect">
            <a:avLst/>
          </a:prstGeom>
        </p:spPr>
      </p:pic>
    </p:spTree>
  </p:cSld>
  <p:clrMapOvr>
    <a:masterClrMapping/>
  </p:clrMapOvr>
</p:sld>
</file>

<file path=ppt/theme/theme1.xml><?xml version="1.0" encoding="utf-8"?>
<a:theme xmlns:a="http://schemas.openxmlformats.org/drawingml/2006/main" name="Data Science Consulting Infographics by Slidesgo">
  <a:themeElements>
    <a:clrScheme name="Simple Light">
      <a:dk1>
        <a:srgbClr val="FFFFFF"/>
      </a:dk1>
      <a:lt1>
        <a:srgbClr val="002845"/>
      </a:lt1>
      <a:dk2>
        <a:srgbClr val="1A5E8F"/>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351</Words>
  <Application>Microsoft Office PowerPoint</Application>
  <PresentationFormat>On-screen Show (16:9)</PresentationFormat>
  <Paragraphs>49</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Nunito Light</vt:lpstr>
      <vt:lpstr>Bebas Neue</vt:lpstr>
      <vt:lpstr>Anaheim</vt:lpstr>
      <vt:lpstr>Roboto Condensed Light</vt:lpstr>
      <vt:lpstr>Share Tech</vt:lpstr>
      <vt:lpstr>Maven Pro</vt:lpstr>
      <vt:lpstr>Data Science Consulting Infographics by Slidesgo</vt:lpstr>
      <vt:lpstr>Credit Card FINANCIAL ANALYSIS REPORT</vt:lpstr>
      <vt:lpstr>CONTENT </vt:lpstr>
      <vt:lpstr>INTRODUCTION</vt:lpstr>
      <vt:lpstr>OBJECTIVE</vt:lpstr>
      <vt:lpstr>DATA ANALYSIS </vt:lpstr>
      <vt:lpstr>CREATING TABLES</vt:lpstr>
      <vt:lpstr>DAX QUERIES </vt:lpstr>
      <vt:lpstr>PROJECT INSIGHTS </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FINANCIAL ANALYSIS REPORT</dc:title>
  <dc:creator>khushi kumari</dc:creator>
  <cp:lastModifiedBy>khushi kumari</cp:lastModifiedBy>
  <cp:revision>10</cp:revision>
  <dcterms:modified xsi:type="dcterms:W3CDTF">2024-07-12T09:20:01Z</dcterms:modified>
</cp:coreProperties>
</file>