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0" r:id="rId6"/>
    <p:sldId id="257" r:id="rId7"/>
    <p:sldId id="273" r:id="rId8"/>
    <p:sldId id="274" r:id="rId9"/>
    <p:sldId id="275" r:id="rId10"/>
    <p:sldId id="276" r:id="rId11"/>
    <p:sldId id="277" r:id="rId12"/>
    <p:sldId id="268" r:id="rId1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5901545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SegoeUIVariable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Exploratory Project (CS-302)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SegoeUIVariable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4800" dirty="0">
                <a:latin typeface="SegoeUIVariable"/>
                <a:ea typeface="Calibri" panose="020F0502020204030204" pitchFamily="34" charset="0"/>
                <a:cs typeface="Times New Roman" panose="02020603050405020304" pitchFamily="18" charset="0"/>
              </a:rPr>
              <a:t>HOMELY STAY</a:t>
            </a:r>
            <a:endParaRPr lang="en-US" sz="2000" i="1" spc="-1" dirty="0">
              <a:latin typeface="SegoeUIVariabl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SegoeUIVariable"/>
                <a:ea typeface="MS PGothic"/>
                <a:cs typeface="Times New Roman" panose="02020603050405020304" pitchFamily="18" charset="0"/>
              </a:rPr>
            </a:br>
            <a:endParaRPr lang="en-US" sz="2000" b="0" strike="noStrike" spc="-1" dirty="0">
              <a:solidFill>
                <a:srgbClr val="000000"/>
              </a:solidFill>
              <a:latin typeface="SegoeUIVariable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SegoeUIVariable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SegoeUIVariable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SegoeUIVariable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SegoeUIVariable"/>
                <a:ea typeface="MS PGothic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SegoeUIVariable"/>
                <a:ea typeface="MS PGothic"/>
                <a:cs typeface="Times New Roman" panose="02020603050405020304" pitchFamily="18" charset="0"/>
              </a:rPr>
              <a:t>Dr. Arzoo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SegoeUIVariable"/>
                <a:ea typeface="MS PGothic"/>
                <a:cs typeface="Times New Roman" panose="02020603050405020304" pitchFamily="18" charset="0"/>
              </a:rPr>
              <a:t>Miglani</a:t>
            </a:r>
            <a:endParaRPr lang="en-US" sz="2000" b="0" strike="noStrike" spc="-1" dirty="0">
              <a:solidFill>
                <a:srgbClr val="000000"/>
              </a:solidFill>
              <a:latin typeface="SegoeUIVariable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SegoeUIVariable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SegoeUIVariable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SegoeUIVariable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SegoeUIVariable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SegoeUIVariable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SegoeUIVariable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SegoeUIVariabl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0AAC56-0584-3BDA-1726-AE8B1B2A1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971674"/>
              </p:ext>
            </p:extLst>
          </p:nvPr>
        </p:nvGraphicFramePr>
        <p:xfrm>
          <a:off x="1194816" y="2687320"/>
          <a:ext cx="675436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592">
                  <a:extLst>
                    <a:ext uri="{9D8B030D-6E8A-4147-A177-3AD203B41FA5}">
                      <a16:colId xmlns:a16="http://schemas.microsoft.com/office/drawing/2014/main" val="149084918"/>
                    </a:ext>
                  </a:extLst>
                </a:gridCol>
                <a:gridCol w="1688592">
                  <a:extLst>
                    <a:ext uri="{9D8B030D-6E8A-4147-A177-3AD203B41FA5}">
                      <a16:colId xmlns:a16="http://schemas.microsoft.com/office/drawing/2014/main" val="2332283183"/>
                    </a:ext>
                  </a:extLst>
                </a:gridCol>
                <a:gridCol w="1688592">
                  <a:extLst>
                    <a:ext uri="{9D8B030D-6E8A-4147-A177-3AD203B41FA5}">
                      <a16:colId xmlns:a16="http://schemas.microsoft.com/office/drawing/2014/main" val="1922800101"/>
                    </a:ext>
                  </a:extLst>
                </a:gridCol>
                <a:gridCol w="1688592">
                  <a:extLst>
                    <a:ext uri="{9D8B030D-6E8A-4147-A177-3AD203B41FA5}">
                      <a16:colId xmlns:a16="http://schemas.microsoft.com/office/drawing/2014/main" val="351053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Khushi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Kashish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Kashish Garg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Khyati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0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2110990772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2110990743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2110990745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2110990782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780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5C5C9F-B468-B687-266C-18B73020472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18160" y="2231136"/>
            <a:ext cx="4309872" cy="4143144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SegoeUIVariable"/>
                <a:ea typeface="Gelasio" pitchFamily="34" charset="-122"/>
                <a:cs typeface="Gelasio" pitchFamily="34" charset="-120"/>
              </a:rPr>
              <a:t>Homely Stay: Your perfect Stay, Just a Tap Away</a:t>
            </a:r>
          </a:p>
          <a:p>
            <a:pPr marL="0" indent="0">
              <a:buNone/>
            </a:pPr>
            <a:endParaRPr lang="en-US" sz="3000" b="1" dirty="0">
              <a:latin typeface="SegoeUIVariable"/>
              <a:ea typeface="Gelasio" pitchFamily="34" charset="-122"/>
            </a:endParaRPr>
          </a:p>
          <a:p>
            <a:pPr marL="0" indent="0">
              <a:buNone/>
            </a:pPr>
            <a:r>
              <a:rPr lang="en-US" sz="2000" dirty="0">
                <a:latin typeface="SegoeUIVariable"/>
                <a:ea typeface="Gelasio" pitchFamily="34" charset="-122"/>
                <a:cs typeface="Gelasio" pitchFamily="34" charset="-120"/>
              </a:rPr>
              <a:t>Homely Stay is a hotel rental platform that offers a wide range of accommodations for every traveler. We connect guests with unique and comfortable places to stay, creating memorable experiences.</a:t>
            </a:r>
            <a:endParaRPr lang="en-US" sz="2000" dirty="0">
              <a:latin typeface="SegoeUIVariable"/>
            </a:endParaRPr>
          </a:p>
          <a:p>
            <a:pPr marL="0" indent="0">
              <a:buNone/>
            </a:pPr>
            <a:endParaRPr lang="en-IN" dirty="0">
              <a:latin typeface="SegoeUIVariable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A119FF81-02E5-01FD-62F2-581B9CFE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90" y="922282"/>
            <a:ext cx="1327931" cy="930902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722FDB8F-6635-EB1A-2DA2-B231C9C5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44" y="2133223"/>
            <a:ext cx="3997666" cy="40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1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" sz="3200" dirty="0">
                <a:latin typeface="SegoeUIVariable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SegoeUIVariable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3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64008" y="1109742"/>
            <a:ext cx="4249496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0" indent="0">
              <a:lnSpc>
                <a:spcPts val="2858"/>
              </a:lnSpc>
              <a:buNone/>
            </a:pPr>
            <a:r>
              <a:rPr lang="en-US" dirty="0">
                <a:latin typeface="SegoeUIVariable"/>
                <a:ea typeface="Gelasio" pitchFamily="34" charset="-122"/>
                <a:cs typeface="Gelasio" pitchFamily="34" charset="-120"/>
              </a:rPr>
              <a:t>Homely Stay is a forward-thinking hotel rental platform designed to transform the way people find and book hotel accommodations. At Homely Stay, we offer an extensive range of hotel listings, from budget-friendly options to luxury accommodations. Our platform is built with the latest technology to ensure a fast, secure, and reliable booking process. We continuously update our database to include new listings, giving our users access to the most current and comprehensive selection of hotels.</a:t>
            </a:r>
            <a:endParaRPr lang="en-US" dirty="0">
              <a:latin typeface="SegoeUIVariable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5F6DC982-9174-D6BC-4180-8C86D63E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504" y="837720"/>
            <a:ext cx="4249496" cy="57947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498F4AED-785A-A2FB-91AB-248E93DA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770"/>
            <a:ext cx="9144000" cy="5862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76EB7-5F5B-C536-88C8-3BF66226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-25431"/>
            <a:ext cx="5486040" cy="914040"/>
          </a:xfrm>
        </p:spPr>
        <p:txBody>
          <a:bodyPr/>
          <a:lstStyle/>
          <a:p>
            <a:r>
              <a:rPr lang="en-US" sz="3200" dirty="0">
                <a:latin typeface="SegoeUIVariable"/>
                <a:ea typeface="Gelasio" pitchFamily="34" charset="-122"/>
                <a:cs typeface="Gelasio" pitchFamily="34" charset="-120"/>
              </a:rPr>
              <a:t>Technology Stack</a:t>
            </a:r>
            <a:endParaRPr lang="en-IN" sz="3200" dirty="0">
              <a:latin typeface="SegoeUIVariabl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118755-F527-CA26-FE9A-F3111E0D2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12285"/>
              </p:ext>
            </p:extLst>
          </p:nvPr>
        </p:nvGraphicFramePr>
        <p:xfrm>
          <a:off x="375781" y="1941534"/>
          <a:ext cx="4020856" cy="228286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10428">
                  <a:extLst>
                    <a:ext uri="{9D8B030D-6E8A-4147-A177-3AD203B41FA5}">
                      <a16:colId xmlns:a16="http://schemas.microsoft.com/office/drawing/2014/main" val="3551585769"/>
                    </a:ext>
                  </a:extLst>
                </a:gridCol>
                <a:gridCol w="2010428">
                  <a:extLst>
                    <a:ext uri="{9D8B030D-6E8A-4147-A177-3AD203B41FA5}">
                      <a16:colId xmlns:a16="http://schemas.microsoft.com/office/drawing/2014/main" val="265312282"/>
                    </a:ext>
                  </a:extLst>
                </a:gridCol>
              </a:tblGrid>
              <a:tr h="760956">
                <a:tc>
                  <a:txBody>
                    <a:bodyPr/>
                    <a:lstStyle/>
                    <a:p>
                      <a:r>
                        <a:rPr lang="en-IN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29089"/>
                  </a:ext>
                </a:extLst>
              </a:tr>
              <a:tr h="760956">
                <a:tc>
                  <a:txBody>
                    <a:bodyPr/>
                    <a:lstStyle/>
                    <a:p>
                      <a:r>
                        <a:rPr lang="en-IN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Node.js, Express.js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99630"/>
                  </a:ext>
                </a:extLst>
              </a:tr>
              <a:tr h="760956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95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96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919E-A1E5-E07A-36B3-02D0E04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486040" cy="914040"/>
          </a:xfrm>
        </p:spPr>
        <p:txBody>
          <a:bodyPr/>
          <a:lstStyle/>
          <a:p>
            <a:r>
              <a:rPr lang="en-IN" sz="3200" dirty="0">
                <a:latin typeface="SegoeUIVariable"/>
              </a:rPr>
              <a:t>Environment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DC978-4B0E-D2E4-A6D0-C7015BDFBF6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67968"/>
            <a:ext cx="8229240" cy="5179464"/>
          </a:xfrm>
        </p:spPr>
        <p:txBody>
          <a:bodyPr/>
          <a:lstStyle/>
          <a:p>
            <a:r>
              <a:rPr lang="en-US" sz="2000" b="1" dirty="0">
                <a:latin typeface="SegoeUIVariable"/>
              </a:rPr>
              <a:t>React:</a:t>
            </a:r>
          </a:p>
          <a:p>
            <a:pPr>
              <a:buFontTx/>
              <a:buChar char="-"/>
            </a:pPr>
            <a:r>
              <a:rPr lang="en-US" sz="1800" dirty="0">
                <a:latin typeface="SegoeUIVariable"/>
              </a:rPr>
              <a:t>Interactive User Interfaces: React allows developers to build highly interactive and responsive user interfaces, enhancing the user experience by making property searches, listings, and bookings seamless and engaging1.</a:t>
            </a:r>
          </a:p>
          <a:p>
            <a:pPr>
              <a:buFontTx/>
              <a:buChar char="-"/>
            </a:pPr>
            <a:r>
              <a:rPr lang="en-US" sz="1800" dirty="0">
                <a:latin typeface="SegoeUIVariable"/>
              </a:rPr>
              <a:t>Component-Based Architecture: </a:t>
            </a:r>
            <a:r>
              <a:rPr lang="en-US" sz="1800" dirty="0" err="1">
                <a:latin typeface="SegoeUIVariable"/>
              </a:rPr>
              <a:t>React’s</a:t>
            </a:r>
            <a:r>
              <a:rPr lang="en-US" sz="1800" dirty="0">
                <a:latin typeface="SegoeUIVariable"/>
              </a:rPr>
              <a:t> modular approach enables the creation of reusable components, which simplifies development and maintenance. This ensures that the app remains scalable and easy to manage as it grows.</a:t>
            </a:r>
          </a:p>
          <a:p>
            <a:pPr marL="0" indent="0">
              <a:buNone/>
            </a:pPr>
            <a:endParaRPr lang="en-US" sz="1800" dirty="0">
              <a:latin typeface="SegoeUIVariabl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 :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0" i="0" dirty="0">
                <a:effectLst/>
                <a:latin typeface="SegoeUIVariable"/>
              </a:rPr>
              <a:t>Node.js is a powerful platform for building home rental applications due to its ability to handle multiple concurrent requests efficiently, making it ideal for managing property listings, user interactions, and real-time updates.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egoeUIVariable"/>
              </a:rPr>
              <a:t>For data management, Node.js works seamlessly with databases like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SegoeUIVariable"/>
              </a:rPr>
              <a:t>MongoDB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egoeUIVariable"/>
              </a:rPr>
              <a:t> (NoSQL)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SegoeUIVariable"/>
              </a:rPr>
              <a:t>  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egoeUIVariable"/>
              </a:rPr>
              <a:t>and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SegoeUIVariable"/>
              </a:rPr>
              <a:t>MySQL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egoeUIVariable"/>
              </a:rPr>
              <a:t> to store user data, property lists.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27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C3D9-ABEF-0C47-D667-27A7D2D2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0"/>
            <a:ext cx="5486040" cy="914040"/>
          </a:xfrm>
        </p:spPr>
        <p:txBody>
          <a:bodyPr/>
          <a:lstStyle/>
          <a:p>
            <a:r>
              <a:rPr lang="en-IN" sz="3200" dirty="0">
                <a:latin typeface="SegoeUIVariable"/>
              </a:rPr>
              <a:t>Environment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9866A-E18A-4712-03D6-899C2A107CC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4800" y="1097280"/>
            <a:ext cx="8229240" cy="5279136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Mongo DB and Mongo DB Compass :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UIVariable"/>
              </a:rPr>
              <a:t>It is an ideal database solution for full-stack chat applications due to its flexibility and scalability.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SegoeUIVariabl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UIVariable"/>
              </a:rPr>
              <a:t>It stores data in JSON-like documents, which allows for handling dynamic data structures like user profiles, property lists, and real-time interactions.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SegoeUIVariabl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egoeUIVariable"/>
              </a:rPr>
              <a:t>MongoDB Compass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UIVariable"/>
              </a:rPr>
              <a:t> is a powerful tool that provides a graphical interface to interact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UIVariable"/>
              </a:rPr>
              <a:t>    with the database and simplifies tasks.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SegoeUIVariable"/>
            </a:endParaRPr>
          </a:p>
          <a:p>
            <a:r>
              <a:rPr lang="en-IN" sz="1800" b="1" dirty="0" err="1">
                <a:latin typeface="SegoeUIVariable"/>
              </a:rPr>
              <a:t>Scss</a:t>
            </a:r>
            <a:r>
              <a:rPr lang="en-IN" sz="1800" b="1" dirty="0">
                <a:latin typeface="SegoeUIVariable"/>
              </a:rPr>
              <a:t>: </a:t>
            </a:r>
            <a:r>
              <a:rPr lang="en-US" sz="1800" b="1" dirty="0">
                <a:latin typeface="SegoeUIVariable"/>
              </a:rPr>
              <a:t> </a:t>
            </a:r>
          </a:p>
          <a:p>
            <a:pPr>
              <a:buFontTx/>
              <a:buChar char="-"/>
            </a:pPr>
            <a:r>
              <a:rPr lang="en-US" sz="1600" dirty="0">
                <a:latin typeface="SegoeUIVariable"/>
              </a:rPr>
              <a:t>It makes it easier to manage large and complex stylesheets, ensuring that your code is clean, organized, and easier to maintain.</a:t>
            </a:r>
          </a:p>
          <a:p>
            <a:pPr>
              <a:buFontTx/>
              <a:buChar char="-"/>
            </a:pPr>
            <a:r>
              <a:rPr lang="en-US" sz="1600" dirty="0">
                <a:latin typeface="SegoeUIVariable"/>
              </a:rPr>
              <a:t>This reduces redundancy and makes it quicker to implement consistent styling across the application.</a:t>
            </a:r>
          </a:p>
          <a:p>
            <a:pPr>
              <a:buFontTx/>
              <a:buChar char="-"/>
            </a:pPr>
            <a:endParaRPr lang="en-IN" sz="1600" dirty="0">
              <a:latin typeface="SegoeUIVariable"/>
            </a:endParaRPr>
          </a:p>
        </p:txBody>
      </p:sp>
    </p:spTree>
    <p:extLst>
      <p:ext uri="{BB962C8B-B14F-4D97-AF65-F5344CB8AC3E}">
        <p14:creationId xmlns:p14="http://schemas.microsoft.com/office/powerpoint/2010/main" val="425705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2743-C949-555E-E3A3-2E23F349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0"/>
            <a:ext cx="5486040" cy="914040"/>
          </a:xfrm>
        </p:spPr>
        <p:txBody>
          <a:bodyPr/>
          <a:lstStyle/>
          <a:p>
            <a:r>
              <a:rPr lang="en-IN" sz="3200" dirty="0">
                <a:latin typeface="SegoeUIVariable"/>
              </a:rPr>
              <a:t>Project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110EA-E4AF-4540-E348-6365D03F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1" y="914040"/>
            <a:ext cx="3343742" cy="2843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7C6A1-FFAB-CCAA-DA30-3397AE09691F}"/>
              </a:ext>
            </a:extLst>
          </p:cNvPr>
          <p:cNvSpPr txBox="1"/>
          <p:nvPr/>
        </p:nvSpPr>
        <p:spPr>
          <a:xfrm>
            <a:off x="4776131" y="2166419"/>
            <a:ext cx="3343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&lt;  Register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387B0-FCE6-536E-D917-D619B82786DF}"/>
              </a:ext>
            </a:extLst>
          </p:cNvPr>
          <p:cNvSpPr txBox="1"/>
          <p:nvPr/>
        </p:nvSpPr>
        <p:spPr>
          <a:xfrm>
            <a:off x="920137" y="4856726"/>
            <a:ext cx="2993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Login Page  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18110C-BBDE-0BBB-11B8-24F9ED6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57650"/>
            <a:ext cx="3855806" cy="26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3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6A46-324A-42C0-A8DD-17C9BA71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0"/>
            <a:ext cx="5486040" cy="914040"/>
          </a:xfrm>
        </p:spPr>
        <p:txBody>
          <a:bodyPr/>
          <a:lstStyle/>
          <a:p>
            <a:r>
              <a:rPr lang="en-IN" sz="3200" dirty="0">
                <a:latin typeface="SegoeUIVariable"/>
              </a:rPr>
              <a:t>About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916E1-F535-C70A-FF6C-85E09456208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1255776"/>
            <a:ext cx="8229240" cy="5218176"/>
          </a:xfrm>
        </p:spPr>
        <p:txBody>
          <a:bodyPr/>
          <a:lstStyle/>
          <a:p>
            <a:pPr algn="l"/>
            <a:endParaRPr lang="en-US" sz="1800" b="1" i="0" dirty="0">
              <a:effectLst/>
              <a:latin typeface="SegoeUIVariable"/>
            </a:endParaRPr>
          </a:p>
          <a:p>
            <a:pPr algn="l"/>
            <a:r>
              <a:rPr lang="en-US" sz="1800" b="1" i="0" dirty="0">
                <a:effectLst/>
                <a:latin typeface="SegoeUIVariable"/>
              </a:rPr>
              <a:t>Secure Login and Registration: </a:t>
            </a:r>
            <a:r>
              <a:rPr lang="en-US" sz="1800" i="0" dirty="0">
                <a:effectLst/>
                <a:latin typeface="SegoeUIVariable"/>
              </a:rPr>
              <a:t>Implement a system that allows users to create accounts and log in securely. Use password hashing and JWT (JSON Web Tokens) for authentication to ensure user data is protected.</a:t>
            </a:r>
          </a:p>
          <a:p>
            <a:pPr algn="l"/>
            <a:r>
              <a:rPr lang="en-US" sz="1800" b="1" i="0" dirty="0">
                <a:effectLst/>
                <a:latin typeface="SegoeUIVariable"/>
              </a:rPr>
              <a:t>Password Confirmation: </a:t>
            </a:r>
            <a:r>
              <a:rPr lang="en-US" sz="1800" b="0" i="0" dirty="0">
                <a:effectLst/>
                <a:latin typeface="SegoeUIVariable"/>
              </a:rPr>
              <a:t>Verified that the password is confirmed correctly before storing it in the database.</a:t>
            </a:r>
          </a:p>
          <a:p>
            <a:pPr algn="l"/>
            <a:r>
              <a:rPr lang="en-US" sz="1800" b="1" i="0" dirty="0">
                <a:effectLst/>
                <a:latin typeface="SegoeUIVariable"/>
              </a:rPr>
              <a:t>Field Validations: </a:t>
            </a:r>
            <a:r>
              <a:rPr lang="en-US" sz="1800" b="0" i="0" dirty="0">
                <a:effectLst/>
                <a:latin typeface="SegoeUIVariable"/>
              </a:rPr>
              <a:t>Ensured that essential fields like property title, description, and price are filled before submitting a listing.</a:t>
            </a:r>
          </a:p>
          <a:p>
            <a:pPr algn="l"/>
            <a:r>
              <a:rPr lang="en-US" sz="1800" b="1" i="0" dirty="0">
                <a:effectLst/>
                <a:latin typeface="SegoeUIVariable"/>
              </a:rPr>
              <a:t>Detailed Property Pages: </a:t>
            </a:r>
            <a:r>
              <a:rPr lang="en-US" sz="1800" b="0" i="0" dirty="0">
                <a:effectLst/>
                <a:latin typeface="SegoeUIVariable"/>
              </a:rPr>
              <a:t>Each property should have its own details, including high-resolution images, descriptions, pricing, and availability. This helps users make informed decisions.</a:t>
            </a:r>
          </a:p>
          <a:p>
            <a:pPr algn="l"/>
            <a:r>
              <a:rPr lang="en-US" sz="1800" b="1" i="0" dirty="0">
                <a:effectLst/>
                <a:latin typeface="SegoeUIVariable"/>
              </a:rPr>
              <a:t>Database Integration: </a:t>
            </a:r>
            <a:r>
              <a:rPr lang="en-US" sz="1800" b="0" i="0" dirty="0">
                <a:effectLst/>
                <a:latin typeface="SegoeUIVariable"/>
              </a:rPr>
              <a:t>Utilized a NoSQL database (MongoDB) to store user data, including hashed passwords, emails, and photographs.</a:t>
            </a:r>
          </a:p>
          <a:p>
            <a:pPr algn="l"/>
            <a:r>
              <a:rPr lang="en-US" sz="1800" b="1" i="0" dirty="0">
                <a:effectLst/>
                <a:latin typeface="SegoeUIVariable"/>
              </a:rPr>
              <a:t>Routing Setup: </a:t>
            </a:r>
            <a:r>
              <a:rPr lang="en-US" sz="1800" b="0" i="0" dirty="0">
                <a:effectLst/>
                <a:latin typeface="SegoeUIVariable"/>
              </a:rPr>
              <a:t>Used react-router-</a:t>
            </a:r>
            <a:r>
              <a:rPr lang="en-US" sz="1800" b="0" i="0" dirty="0" err="1">
                <a:effectLst/>
                <a:latin typeface="SegoeUIVariable"/>
              </a:rPr>
              <a:t>dom</a:t>
            </a:r>
            <a:r>
              <a:rPr lang="en-US" sz="1800" b="0" i="0" dirty="0">
                <a:effectLst/>
                <a:latin typeface="SegoeUIVariable"/>
              </a:rPr>
              <a:t> to navigate between different pages, such as the home page and property details page.</a:t>
            </a:r>
          </a:p>
          <a:p>
            <a:pPr algn="l"/>
            <a:r>
              <a:rPr lang="en-US" sz="1800" b="1" i="0" dirty="0">
                <a:effectLst/>
                <a:latin typeface="SegoeUIVariable"/>
              </a:rPr>
              <a:t>Responsive Design: </a:t>
            </a:r>
            <a:r>
              <a:rPr lang="en-US" sz="1800" b="0" i="0" dirty="0">
                <a:effectLst/>
                <a:latin typeface="SegoeUIVariable"/>
              </a:rPr>
              <a:t>Ensured the design adapts to various screen sizes, providing a consistent user experience on both mobile and desktop devices.</a:t>
            </a:r>
          </a:p>
          <a:p>
            <a:pPr algn="l"/>
            <a:r>
              <a:rPr lang="en-US" sz="1800" b="1" dirty="0"/>
              <a:t>User Reviews: </a:t>
            </a:r>
            <a:r>
              <a:rPr lang="en-US" sz="1800" dirty="0"/>
              <a:t>Enable users to leave reviews and feedback on properties they have rented. This helps build trust and provides valuable insights for other users.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786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2A602-78C1-468C-BB25-57CD481DB741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38037</TotalTime>
  <Words>667</Words>
  <Application>Microsoft Office PowerPoint</Application>
  <PresentationFormat>On-screen Show (4:3)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SegoeUIVariable</vt:lpstr>
      <vt:lpstr>Times New Roman</vt:lpstr>
      <vt:lpstr>Office Theme</vt:lpstr>
      <vt:lpstr>PowerPoint Presentation</vt:lpstr>
      <vt:lpstr>PowerPoint Presentation</vt:lpstr>
      <vt:lpstr>PowerPoint Presentation</vt:lpstr>
      <vt:lpstr>Technology Stack</vt:lpstr>
      <vt:lpstr>Environment Setup</vt:lpstr>
      <vt:lpstr>Environment Setup</vt:lpstr>
      <vt:lpstr>Project Screenshots</vt:lpstr>
      <vt:lpstr>About UI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Khushi 04</cp:lastModifiedBy>
  <cp:revision>2298</cp:revision>
  <dcterms:created xsi:type="dcterms:W3CDTF">2010-04-09T07:36:15Z</dcterms:created>
  <dcterms:modified xsi:type="dcterms:W3CDTF">2024-09-08T15:52:01Z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