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5" r:id="rId5"/>
    <p:sldId id="326" r:id="rId6"/>
    <p:sldId id="327" r:id="rId7"/>
    <p:sldId id="340" r:id="rId8"/>
    <p:sldId id="329" r:id="rId9"/>
    <p:sldId id="341" r:id="rId10"/>
    <p:sldId id="348" r:id="rId11"/>
    <p:sldId id="342" r:id="rId12"/>
    <p:sldId id="343" r:id="rId13"/>
    <p:sldId id="344" r:id="rId14"/>
    <p:sldId id="345" r:id="rId15"/>
    <p:sldId id="338"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p:scale>
          <a:sx n="50" d="100"/>
          <a:sy n="50" d="100"/>
        </p:scale>
        <p:origin x="1934" y="653"/>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5.xml" /><Relationship Id="rId4" Type="http://schemas.openxmlformats.org/officeDocument/2006/relationships/image" Target="../media/image11.png" /></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achine-learning/" TargetMode="External" /><Relationship Id="rId7" Type="http://schemas.openxmlformats.org/officeDocument/2006/relationships/image" Target="../media/image1.png" /><Relationship Id="rId2" Type="http://schemas.openxmlformats.org/officeDocument/2006/relationships/hyperlink" Target="https://www.kaggle.com/datasets/architsharma01/loan-approval-prediction-dataset/code?datasetId=3523739&amp;sortBy=voteCount" TargetMode="External" /><Relationship Id="rId1" Type="http://schemas.openxmlformats.org/officeDocument/2006/relationships/slideLayout" Target="../slideLayouts/slideLayout5.xml" /><Relationship Id="rId6" Type="http://schemas.openxmlformats.org/officeDocument/2006/relationships/hyperlink" Target="https://www.equifax.com/personal/education/credit/score/what-is-a-credit-score/#:~:text=300%2D579%3A%20Poor,740%2D799%3A%20Very%20good" TargetMode="External" /><Relationship Id="rId5" Type="http://schemas.openxmlformats.org/officeDocument/2006/relationships/hyperlink" Target="https://www.investopedia.com/terms/l/loan.asp" TargetMode="External" /><Relationship Id="rId4" Type="http://schemas.openxmlformats.org/officeDocument/2006/relationships/hyperlink" Target="https://www.tutorialspoint.com/machine_learning/index.htm" TargetMode="Externa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kaggle.com/datasets/architsharma01/loan-approval-prediction-dataset/code?datasetId=3523739&amp;sortBy=voteCount" TargetMode="Externa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5.xml"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5.xml"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983009"/>
            <a:ext cx="10515600" cy="640080"/>
          </a:xfrm>
        </p:spPr>
        <p:txBody>
          <a:bodyPr/>
          <a:lstStyle/>
          <a:p>
            <a:pPr algn="dist"/>
            <a:r>
              <a:rPr lang="en-US" dirty="0">
                <a:cs typeface="Posterama"/>
              </a:rPr>
              <a:t>Loan approval prediction</a:t>
            </a:r>
            <a:br>
              <a:rPr lang="en-US" dirty="0">
                <a:cs typeface="Posterama"/>
              </a:rPr>
            </a:b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685800" y="5899551"/>
            <a:ext cx="10668000" cy="1015378"/>
          </a:xfrm>
        </p:spPr>
        <p:txBody>
          <a:bodyPr vert="horz" lIns="0" tIns="0" rIns="0" bIns="0" rtlCol="0" anchor="t">
            <a:noAutofit/>
          </a:bodyPr>
          <a:lstStyle/>
          <a:p>
            <a:r>
              <a:rPr lang="en-US" sz="2000" dirty="0"/>
              <a:t>Khushi </a:t>
            </a:r>
            <a:r>
              <a:rPr lang="en-US" sz="2000" noProof="1"/>
              <a:t>Jamloki</a:t>
            </a:r>
            <a:r>
              <a:rPr lang="en-US" sz="2000" dirty="0"/>
              <a:t> – 2210990513    Diya Raina– 2210990304    Keshav Goel - 2210990513</a:t>
            </a:r>
          </a:p>
        </p:txBody>
      </p:sp>
      <p:pic>
        <p:nvPicPr>
          <p:cNvPr id="6" name="Picture 5">
            <a:extLst>
              <a:ext uri="{FF2B5EF4-FFF2-40B4-BE49-F238E27FC236}">
                <a16:creationId xmlns:a16="http://schemas.microsoft.com/office/drawing/2014/main" id="{3CFBF5F4-275C-0B59-2F63-0FC78BED5E5E}"/>
              </a:ext>
            </a:extLst>
          </p:cNvPr>
          <p:cNvPicPr>
            <a:picLocks noChangeAspect="1"/>
          </p:cNvPicPr>
          <p:nvPr/>
        </p:nvPicPr>
        <p:blipFill>
          <a:blip r:embed="rId2">
            <a:alphaModFix amt="85000"/>
          </a:blip>
          <a:stretch>
            <a:fillRect/>
          </a:stretch>
        </p:blipFill>
        <p:spPr>
          <a:xfrm>
            <a:off x="9271247" y="314665"/>
            <a:ext cx="2920754" cy="640080"/>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cs typeface="Posterama"/>
              </a:rPr>
              <a:t>RESULTS</a:t>
            </a:r>
            <a:br>
              <a:rPr lang="en-US" dirty="0">
                <a:cs typeface="Posterama"/>
              </a:rPr>
            </a:br>
            <a:br>
              <a:rPr lang="en-US" dirty="0"/>
            </a:b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latin typeface="Posterama"/>
                <a:cs typeface="Posterama"/>
              </a:rPr>
              <a:t>LOAN PREDICTION</a:t>
            </a:r>
            <a:endParaRPr lang="en-US" dirty="0">
              <a:cs typeface="Posterama"/>
            </a:endParaRP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vert="horz" lIns="0" tIns="0" rIns="0" bIns="0" rtlCol="0" anchor="t">
            <a:noAutofit/>
          </a:bodyPr>
          <a:lstStyle/>
          <a:p>
            <a:pPr marL="0" indent="0" algn="ctr">
              <a:buNone/>
            </a:pPr>
            <a:r>
              <a:rPr lang="en-IN" dirty="0"/>
              <a:t>ENSEMBLE LEARNING RESULT</a:t>
            </a:r>
          </a:p>
        </p:txBody>
      </p:sp>
      <p:pic>
        <p:nvPicPr>
          <p:cNvPr id="3" name="Picture 2">
            <a:extLst>
              <a:ext uri="{FF2B5EF4-FFF2-40B4-BE49-F238E27FC236}">
                <a16:creationId xmlns:a16="http://schemas.microsoft.com/office/drawing/2014/main" id="{1FA76915-66B0-BC71-08DE-8812D3A2C709}"/>
              </a:ext>
            </a:extLst>
          </p:cNvPr>
          <p:cNvPicPr>
            <a:picLocks noChangeAspect="1"/>
          </p:cNvPicPr>
          <p:nvPr/>
        </p:nvPicPr>
        <p:blipFill>
          <a:blip r:embed="rId2">
            <a:alphaModFix amt="85000"/>
          </a:blip>
          <a:stretch>
            <a:fillRect/>
          </a:stretch>
        </p:blipFill>
        <p:spPr>
          <a:xfrm>
            <a:off x="9556383" y="123588"/>
            <a:ext cx="2920754" cy="640080"/>
          </a:xfrm>
          <a:prstGeom prst="rect">
            <a:avLst/>
          </a:prstGeom>
        </p:spPr>
      </p:pic>
      <p:pic>
        <p:nvPicPr>
          <p:cNvPr id="6" name="Picture 5" descr="A blue squares with white text&#10;&#10;Description automatically generated">
            <a:extLst>
              <a:ext uri="{FF2B5EF4-FFF2-40B4-BE49-F238E27FC236}">
                <a16:creationId xmlns:a16="http://schemas.microsoft.com/office/drawing/2014/main" id="{60CC9B52-3247-DE0A-2B1B-0FFF6A6E2CAB}"/>
              </a:ext>
            </a:extLst>
          </p:cNvPr>
          <p:cNvPicPr>
            <a:picLocks noChangeAspect="1"/>
          </p:cNvPicPr>
          <p:nvPr/>
        </p:nvPicPr>
        <p:blipFill>
          <a:blip r:embed="rId3"/>
          <a:stretch>
            <a:fillRect/>
          </a:stretch>
        </p:blipFill>
        <p:spPr>
          <a:xfrm>
            <a:off x="1121896" y="2440061"/>
            <a:ext cx="4863028" cy="406146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E1B227E-EA79-2598-0C44-281C95B87099}"/>
              </a:ext>
            </a:extLst>
          </p:cNvPr>
          <p:cNvPicPr>
            <a:picLocks noChangeAspect="1"/>
          </p:cNvPicPr>
          <p:nvPr/>
        </p:nvPicPr>
        <p:blipFill>
          <a:blip r:embed="rId4"/>
          <a:stretch>
            <a:fillRect/>
          </a:stretch>
        </p:blipFill>
        <p:spPr>
          <a:xfrm>
            <a:off x="6600825" y="2678984"/>
            <a:ext cx="5086350" cy="3577097"/>
          </a:xfrm>
          <a:prstGeom prst="rect">
            <a:avLst/>
          </a:prstGeom>
        </p:spPr>
      </p:pic>
    </p:spTree>
    <p:extLst>
      <p:ext uri="{BB962C8B-B14F-4D97-AF65-F5344CB8AC3E}">
        <p14:creationId xmlns:p14="http://schemas.microsoft.com/office/powerpoint/2010/main" val="269287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cs typeface="Posterama"/>
              </a:rPr>
              <a:t>REFRENCES</a:t>
            </a: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latin typeface="Posterama"/>
                <a:cs typeface="Posterama"/>
              </a:rPr>
              <a:t>LOAN PREDICTION</a:t>
            </a:r>
            <a:endParaRPr lang="en-US" dirty="0">
              <a:cs typeface="Posterama"/>
            </a:endParaRP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83677" y="1527699"/>
            <a:ext cx="9762041" cy="4870453"/>
          </a:xfrm>
        </p:spPr>
        <p:txBody>
          <a:bodyPr vert="horz" lIns="0" tIns="0" rIns="0" bIns="0" rtlCol="0" anchor="t">
            <a:noAutofit/>
          </a:bodyPr>
          <a:lstStyle/>
          <a:p>
            <a:pPr>
              <a:buNone/>
            </a:pPr>
            <a:endParaRPr lang="en-US" sz="1600" b="1" dirty="0">
              <a:latin typeface="Times New Roman"/>
              <a:cs typeface="Times New Roman"/>
            </a:endParaRPr>
          </a:p>
          <a:p>
            <a:pPr>
              <a:buFont typeface="Arial"/>
              <a:buChar char="•"/>
            </a:pPr>
            <a:r>
              <a:rPr lang="en-US" u="sng" dirty="0">
                <a:latin typeface="Times New Roman"/>
                <a:cs typeface="Times New Roman"/>
                <a:hlinkClick r:id="rId2"/>
              </a:rPr>
              <a:t>Loan-Approval-Prediction-Dataset (kaggle.com)</a:t>
            </a:r>
            <a:endParaRPr lang="en-US" dirty="0">
              <a:latin typeface="Times New Roman"/>
              <a:cs typeface="Times New Roman"/>
            </a:endParaRPr>
          </a:p>
          <a:p>
            <a:pPr indent="0">
              <a:buNone/>
            </a:pPr>
            <a:endParaRPr lang="en-US" dirty="0">
              <a:latin typeface="Times New Roman"/>
              <a:cs typeface="Times New Roman"/>
            </a:endParaRPr>
          </a:p>
          <a:p>
            <a:pPr>
              <a:buFont typeface="Arial"/>
              <a:buChar char="•"/>
            </a:pPr>
            <a:r>
              <a:rPr lang="en-US" u="sng" dirty="0">
                <a:latin typeface="Times New Roman"/>
                <a:cs typeface="Times New Roman"/>
                <a:hlinkClick r:id="rId3"/>
              </a:rPr>
              <a:t>Machine Learning Tutorial (geeksforgeeks.org)</a:t>
            </a:r>
            <a:endParaRPr lang="en-US" dirty="0">
              <a:latin typeface="Times New Roman"/>
              <a:cs typeface="Times New Roman"/>
            </a:endParaRPr>
          </a:p>
          <a:p>
            <a:pPr indent="0">
              <a:buNone/>
            </a:pPr>
            <a:endParaRPr lang="en-US" dirty="0">
              <a:latin typeface="Times New Roman"/>
              <a:cs typeface="Times New Roman"/>
            </a:endParaRPr>
          </a:p>
          <a:p>
            <a:pPr>
              <a:buFont typeface="Arial"/>
              <a:buChar char="•"/>
            </a:pPr>
            <a:r>
              <a:rPr lang="en-US" u="sng" dirty="0">
                <a:latin typeface="Times New Roman"/>
                <a:cs typeface="Times New Roman"/>
                <a:hlinkClick r:id="rId4"/>
              </a:rPr>
              <a:t>Machine Learning Tutorial (tutorialspoint.com)</a:t>
            </a:r>
            <a:endParaRPr lang="en-US" dirty="0">
              <a:latin typeface="Times New Roman"/>
              <a:cs typeface="Times New Roman"/>
            </a:endParaRPr>
          </a:p>
          <a:p>
            <a:pPr indent="0">
              <a:buNone/>
            </a:pPr>
            <a:endParaRPr lang="en-US" dirty="0">
              <a:latin typeface="Times New Roman"/>
              <a:cs typeface="Times New Roman"/>
            </a:endParaRPr>
          </a:p>
          <a:p>
            <a:pPr>
              <a:buFont typeface="Arial"/>
              <a:buChar char="•"/>
            </a:pPr>
            <a:r>
              <a:rPr lang="en-US" u="sng" dirty="0">
                <a:latin typeface="Times New Roman"/>
                <a:cs typeface="Times New Roman"/>
                <a:hlinkClick r:id="rId5"/>
              </a:rPr>
              <a:t>Loan Information</a:t>
            </a:r>
            <a:endParaRPr lang="en-US" dirty="0">
              <a:latin typeface="Times New Roman"/>
              <a:cs typeface="Times New Roman"/>
            </a:endParaRPr>
          </a:p>
          <a:p>
            <a:pPr indent="0">
              <a:buNone/>
            </a:pPr>
            <a:endParaRPr lang="en-US" dirty="0">
              <a:latin typeface="Times New Roman"/>
              <a:cs typeface="Times New Roman"/>
            </a:endParaRPr>
          </a:p>
          <a:p>
            <a:pPr>
              <a:buFont typeface="Arial"/>
              <a:buChar char="•"/>
            </a:pPr>
            <a:r>
              <a:rPr lang="en-US" u="sng" dirty="0">
                <a:latin typeface="Times New Roman"/>
                <a:cs typeface="Times New Roman"/>
                <a:hlinkClick r:id="rId6"/>
              </a:rPr>
              <a:t>Cibil Score Information</a:t>
            </a:r>
            <a:endParaRPr lang="en-US" dirty="0">
              <a:latin typeface="Times New Roman"/>
              <a:cs typeface="Times New Roman"/>
            </a:endParaRPr>
          </a:p>
          <a:p>
            <a:pPr marL="0" indent="0" algn="ctr">
              <a:buNone/>
            </a:pPr>
            <a:endParaRPr lang="en-IN" dirty="0"/>
          </a:p>
        </p:txBody>
      </p:sp>
      <p:pic>
        <p:nvPicPr>
          <p:cNvPr id="6" name="Picture 5">
            <a:extLst>
              <a:ext uri="{FF2B5EF4-FFF2-40B4-BE49-F238E27FC236}">
                <a16:creationId xmlns:a16="http://schemas.microsoft.com/office/drawing/2014/main" id="{663C20D5-BAAF-6A60-C57E-4A641DD056A7}"/>
              </a:ext>
            </a:extLst>
          </p:cNvPr>
          <p:cNvPicPr>
            <a:picLocks noChangeAspect="1"/>
          </p:cNvPicPr>
          <p:nvPr/>
        </p:nvPicPr>
        <p:blipFill>
          <a:blip r:embed="rId7">
            <a:alphaModFix amt="85000"/>
          </a:blip>
          <a:stretch>
            <a:fillRect/>
          </a:stretch>
        </p:blipFill>
        <p:spPr>
          <a:xfrm>
            <a:off x="9576047" y="123588"/>
            <a:ext cx="2920754" cy="640080"/>
          </a:xfrm>
          <a:prstGeom prst="rect">
            <a:avLst/>
          </a:prstGeom>
        </p:spPr>
      </p:pic>
    </p:spTree>
    <p:extLst>
      <p:ext uri="{BB962C8B-B14F-4D97-AF65-F5344CB8AC3E}">
        <p14:creationId xmlns:p14="http://schemas.microsoft.com/office/powerpoint/2010/main" val="223653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118522" y="654048"/>
            <a:ext cx="5951908" cy="530352"/>
          </a:xfrm>
        </p:spPr>
        <p:txBody>
          <a:bodyPr/>
          <a:lstStyle/>
          <a:p>
            <a:r>
              <a:rPr lang="en-US" dirty="0">
                <a:cs typeface="Posterama"/>
              </a:rPr>
              <a:t>CONCLUSION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latin typeface="Posterama"/>
                <a:cs typeface="Posterama"/>
              </a:rPr>
              <a:t>LOAN PREDICTION</a:t>
            </a:r>
            <a:endParaRPr lang="en-US" dirty="0">
              <a:cs typeface="Posterama"/>
            </a:endParaRP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12</a:t>
            </a:fld>
            <a:endParaRPr lang="en-US" dirty="0"/>
          </a:p>
        </p:txBody>
      </p:sp>
      <p:pic>
        <p:nvPicPr>
          <p:cNvPr id="4" name="Picture 3">
            <a:extLst>
              <a:ext uri="{FF2B5EF4-FFF2-40B4-BE49-F238E27FC236}">
                <a16:creationId xmlns:a16="http://schemas.microsoft.com/office/drawing/2014/main" id="{AD407D94-322B-1605-8732-2FC9C6D0DB05}"/>
              </a:ext>
            </a:extLst>
          </p:cNvPr>
          <p:cNvPicPr>
            <a:picLocks noChangeAspect="1"/>
          </p:cNvPicPr>
          <p:nvPr/>
        </p:nvPicPr>
        <p:blipFill>
          <a:blip r:embed="rId2">
            <a:alphaModFix amt="85000"/>
          </a:blip>
          <a:stretch>
            <a:fillRect/>
          </a:stretch>
        </p:blipFill>
        <p:spPr>
          <a:xfrm>
            <a:off x="9566215" y="108187"/>
            <a:ext cx="2920754" cy="640080"/>
          </a:xfrm>
          <a:prstGeom prst="rect">
            <a:avLst/>
          </a:prstGeom>
        </p:spPr>
      </p:pic>
      <p:sp>
        <p:nvSpPr>
          <p:cNvPr id="5" name="TextBox 4">
            <a:extLst>
              <a:ext uri="{FF2B5EF4-FFF2-40B4-BE49-F238E27FC236}">
                <a16:creationId xmlns:a16="http://schemas.microsoft.com/office/drawing/2014/main" id="{CD4FB950-C13B-BE40-7FBA-D3152E823F8B}"/>
              </a:ext>
            </a:extLst>
          </p:cNvPr>
          <p:cNvSpPr txBox="1"/>
          <p:nvPr/>
        </p:nvSpPr>
        <p:spPr>
          <a:xfrm>
            <a:off x="1113694" y="1852247"/>
            <a:ext cx="1052731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AutoNum type="arabicPeriod"/>
            </a:pPr>
            <a:r>
              <a:rPr lang="en-US" sz="2000" dirty="0"/>
              <a:t>Strong correlation between loan amount and annual income underscores the significance of financial capacity in loan approval decisions.</a:t>
            </a:r>
          </a:p>
          <a:p>
            <a:endParaRPr lang="en-US" sz="2000" dirty="0"/>
          </a:p>
          <a:p>
            <a:r>
              <a:rPr lang="en-US" sz="2000" dirty="0"/>
              <a:t>2.Shorter loan terms show higher approval rates, indicating lower perceived risk by lenders for these borrowers.</a:t>
            </a:r>
          </a:p>
          <a:p>
            <a:endParaRPr lang="en-US" sz="2000" dirty="0"/>
          </a:p>
          <a:p>
            <a:r>
              <a:rPr lang="en-US" sz="2000" dirty="0"/>
              <a:t>3.Luxury asset values and bank assets correlate positively with income, suggesting higher-income individuals possess such assets more frequently.</a:t>
            </a:r>
          </a:p>
          <a:p>
            <a:endParaRPr lang="en-US" sz="2000" dirty="0"/>
          </a:p>
          <a:p>
            <a:r>
              <a:rPr lang="en-US" sz="2000" dirty="0"/>
              <a:t>4.Categorical variables showed minor effects on loan amount, emphasizing the primary focus on financial indicators in approval decisions.</a:t>
            </a:r>
          </a:p>
          <a:p>
            <a:endParaRPr lang="en-US" sz="2000" dirty="0"/>
          </a:p>
          <a:p>
            <a:r>
              <a:rPr lang="en-US" sz="2000" dirty="0"/>
              <a:t>5.Machine learning models like Light GBM demonstrate high accuracy, highlighting their potential to enhance loan approval processes and mitigate default risks</a:t>
            </a:r>
          </a:p>
        </p:txBody>
      </p:sp>
    </p:spTree>
    <p:extLst>
      <p:ext uri="{BB962C8B-B14F-4D97-AF65-F5344CB8AC3E}">
        <p14:creationId xmlns:p14="http://schemas.microsoft.com/office/powerpoint/2010/main" val="40942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54783C-37CC-781F-90A3-97C81326697F}"/>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3" name="Footer Placeholder 2">
            <a:extLst>
              <a:ext uri="{FF2B5EF4-FFF2-40B4-BE49-F238E27FC236}">
                <a16:creationId xmlns:a16="http://schemas.microsoft.com/office/drawing/2014/main" id="{63C94ECF-EE57-15A8-AABE-1CB9E65F41B5}"/>
              </a:ext>
            </a:extLst>
          </p:cNvPr>
          <p:cNvSpPr>
            <a:spLocks noGrp="1"/>
          </p:cNvSpPr>
          <p:nvPr>
            <p:ph type="ftr" sz="quarter" idx="12"/>
          </p:nvPr>
        </p:nvSpPr>
        <p:spPr/>
        <p:txBody>
          <a:bodyPr/>
          <a:lstStyle/>
          <a:p>
            <a:r>
              <a:rPr lang="en-US" dirty="0">
                <a:latin typeface="Posterama"/>
                <a:cs typeface="Posterama"/>
              </a:rPr>
              <a:t>LOAN PREDICTION</a:t>
            </a:r>
            <a:endParaRPr lang="en-US" dirty="0">
              <a:cs typeface="Posterama"/>
            </a:endParaRPr>
          </a:p>
        </p:txBody>
      </p:sp>
      <p:sp>
        <p:nvSpPr>
          <p:cNvPr id="6" name="Title 3">
            <a:extLst>
              <a:ext uri="{FF2B5EF4-FFF2-40B4-BE49-F238E27FC236}">
                <a16:creationId xmlns:a16="http://schemas.microsoft.com/office/drawing/2014/main" id="{F9D8E046-8583-4704-D6A5-69C7A299E2C1}"/>
              </a:ext>
            </a:extLst>
          </p:cNvPr>
          <p:cNvSpPr txBox="1">
            <a:spLocks/>
          </p:cNvSpPr>
          <p:nvPr/>
        </p:nvSpPr>
        <p:spPr>
          <a:xfrm>
            <a:off x="838200" y="2440744"/>
            <a:ext cx="10515600" cy="640080"/>
          </a:xfrm>
          <a:prstGeom prst="rect">
            <a:avLst/>
          </a:prstGeom>
        </p:spPr>
        <p:txBody>
          <a:bodyPr lIns="91440" tIns="45720" rIns="91440" bIns="45720" anchor="t"/>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algn="ctr"/>
            <a:r>
              <a:rPr lang="en-US" sz="9600" dirty="0">
                <a:cs typeface="Posterama"/>
              </a:rPr>
              <a:t>Thank YOU!</a:t>
            </a:r>
          </a:p>
        </p:txBody>
      </p:sp>
      <p:pic>
        <p:nvPicPr>
          <p:cNvPr id="7" name="Picture 6" descr="A black text on a black background&#10;&#10;Description automatically generated">
            <a:extLst>
              <a:ext uri="{FF2B5EF4-FFF2-40B4-BE49-F238E27FC236}">
                <a16:creationId xmlns:a16="http://schemas.microsoft.com/office/drawing/2014/main" id="{8C3591F8-12B5-203D-7EB1-413A171CEFCB}"/>
              </a:ext>
            </a:extLst>
          </p:cNvPr>
          <p:cNvPicPr>
            <a:picLocks noChangeAspect="1"/>
          </p:cNvPicPr>
          <p:nvPr/>
        </p:nvPicPr>
        <p:blipFill>
          <a:blip r:embed="rId2">
            <a:alphaModFix amt="85000"/>
          </a:blip>
          <a:stretch>
            <a:fillRect/>
          </a:stretch>
        </p:blipFill>
        <p:spPr>
          <a:xfrm>
            <a:off x="9719690" y="2764"/>
            <a:ext cx="2920754" cy="640080"/>
          </a:xfrm>
          <a:prstGeom prst="rect">
            <a:avLst/>
          </a:prstGeom>
        </p:spPr>
      </p:pic>
    </p:spTree>
    <p:extLst>
      <p:ext uri="{BB962C8B-B14F-4D97-AF65-F5344CB8AC3E}">
        <p14:creationId xmlns:p14="http://schemas.microsoft.com/office/powerpoint/2010/main" val="71627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INDEX</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latin typeface="Posterama"/>
                <a:cs typeface="Posterama"/>
              </a:rPr>
              <a:t>Loan Prediction</a:t>
            </a:r>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269275"/>
            <a:ext cx="3887216" cy="4584192"/>
          </a:xfrm>
        </p:spPr>
        <p:txBody>
          <a:bodyPr vert="horz" lIns="0" tIns="0" rIns="0" bIns="0" rtlCol="0" anchor="t">
            <a:noAutofit/>
          </a:bodyPr>
          <a:lstStyle/>
          <a:p>
            <a:r>
              <a:rPr lang="en-US" sz="2400" dirty="0"/>
              <a:t>Introduction</a:t>
            </a:r>
          </a:p>
          <a:p>
            <a:r>
              <a:rPr lang="en-US" sz="2400" dirty="0"/>
              <a:t>Problem Statement</a:t>
            </a:r>
          </a:p>
          <a:p>
            <a:r>
              <a:rPr lang="en-US" sz="2400" dirty="0"/>
              <a:t>Key features</a:t>
            </a:r>
          </a:p>
          <a:p>
            <a:r>
              <a:rPr lang="en-US" sz="2400" dirty="0"/>
              <a:t>Data Analysis</a:t>
            </a:r>
          </a:p>
          <a:p>
            <a:r>
              <a:rPr lang="en-US" sz="2400" dirty="0"/>
              <a:t>Result</a:t>
            </a:r>
          </a:p>
          <a:p>
            <a:r>
              <a:rPr lang="en-US" sz="2400" dirty="0"/>
              <a:t>References</a:t>
            </a:r>
          </a:p>
          <a:p>
            <a:r>
              <a:rPr lang="en-US" sz="2400" dirty="0"/>
              <a:t>Conclusion</a:t>
            </a:r>
          </a:p>
          <a:p>
            <a:endParaRPr lang="en-US" dirty="0"/>
          </a:p>
          <a:p>
            <a:endParaRPr lang="en-US" dirty="0"/>
          </a:p>
        </p:txBody>
      </p:sp>
      <p:pic>
        <p:nvPicPr>
          <p:cNvPr id="6" name="Picture 5">
            <a:extLst>
              <a:ext uri="{FF2B5EF4-FFF2-40B4-BE49-F238E27FC236}">
                <a16:creationId xmlns:a16="http://schemas.microsoft.com/office/drawing/2014/main" id="{7DB91658-1E99-E3B6-F9F1-F5315AAFECE6}"/>
              </a:ext>
            </a:extLst>
          </p:cNvPr>
          <p:cNvPicPr>
            <a:picLocks noChangeAspect="1"/>
          </p:cNvPicPr>
          <p:nvPr/>
        </p:nvPicPr>
        <p:blipFill>
          <a:blip r:embed="rId2">
            <a:alphaModFix amt="85000"/>
          </a:blip>
          <a:stretch>
            <a:fillRect/>
          </a:stretch>
        </p:blipFill>
        <p:spPr>
          <a:xfrm>
            <a:off x="9054938" y="724742"/>
            <a:ext cx="2920754" cy="640080"/>
          </a:xfrm>
          <a:prstGeom prst="rect">
            <a:avLst/>
          </a:prstGeom>
        </p:spPr>
      </p:pic>
      <p:pic>
        <p:nvPicPr>
          <p:cNvPr id="10" name="Picture Placeholder 9" descr="A person standing next to a stack of money&#10;&#10;Description automatically generated">
            <a:extLst>
              <a:ext uri="{FF2B5EF4-FFF2-40B4-BE49-F238E27FC236}">
                <a16:creationId xmlns:a16="http://schemas.microsoft.com/office/drawing/2014/main" id="{437B4192-55DA-D5A3-2928-7D1F5289AC5C}"/>
              </a:ext>
            </a:extLst>
          </p:cNvPr>
          <p:cNvPicPr>
            <a:picLocks noGrp="1" noChangeAspect="1"/>
          </p:cNvPicPr>
          <p:nvPr>
            <p:ph type="pic" sz="quarter" idx="13"/>
          </p:nvPr>
        </p:nvPicPr>
        <p:blipFill>
          <a:blip r:embed="rId3"/>
          <a:srcRect t="16260" b="16260"/>
          <a:stretch/>
        </p:blipFill>
        <p:spPr>
          <a:xfrm>
            <a:off x="6100142" y="1499772"/>
            <a:ext cx="5444196" cy="4603262"/>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latin typeface="Posterama"/>
                <a:cs typeface="Posterama"/>
              </a:rPr>
              <a:t>Loan Prediction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515104" y="2048256"/>
            <a:ext cx="7000240" cy="4518152"/>
          </a:xfrm>
        </p:spPr>
        <p:txBody>
          <a:bodyPr vert="horz" lIns="0" tIns="0" rIns="0" bIns="0" rtlCol="0" anchor="t">
            <a:noAutofit/>
          </a:bodyPr>
          <a:lstStyle/>
          <a:p>
            <a:r>
              <a:rPr lang="en-US" dirty="0">
                <a:ea typeface="+mn-lt"/>
                <a:cs typeface="+mn-lt"/>
              </a:rPr>
              <a:t>1. Small loans catalyze economic growth by fueling entrepreneurial endeavors and fostering innovation.</a:t>
            </a:r>
            <a:endParaRPr lang="en-US" dirty="0"/>
          </a:p>
          <a:p>
            <a:r>
              <a:rPr lang="en-US" dirty="0">
                <a:ea typeface="+mn-lt"/>
                <a:cs typeface="+mn-lt"/>
              </a:rPr>
              <a:t>2. They serve as crucial instruments for social mobility, enabling access to education and opportunity for individuals regardless of their financial background.</a:t>
            </a:r>
            <a:endParaRPr lang="en-US" dirty="0"/>
          </a:p>
          <a:p>
            <a:r>
              <a:rPr lang="en-US" dirty="0">
                <a:ea typeface="+mn-lt"/>
                <a:cs typeface="+mn-lt"/>
              </a:rPr>
              <a:t>3. Mitigating default risk through effective risk assessment mechanisms is essential to maintain financial stability for both lenders and borrowers.</a:t>
            </a:r>
            <a:endParaRPr lang="en-US"/>
          </a:p>
          <a:p>
            <a:r>
              <a:rPr lang="en-US" dirty="0">
                <a:ea typeface="+mn-lt"/>
                <a:cs typeface="+mn-lt"/>
              </a:rPr>
              <a:t>4. Leveraging AI in loan approvals reduces bias and processing time, enhancing accuracy in evaluating borrower eligibility.</a:t>
            </a:r>
            <a:endParaRPr lang="en-US" dirty="0"/>
          </a:p>
        </p:txBody>
      </p:sp>
      <p:pic>
        <p:nvPicPr>
          <p:cNvPr id="6" name="Picture 5">
            <a:extLst>
              <a:ext uri="{FF2B5EF4-FFF2-40B4-BE49-F238E27FC236}">
                <a16:creationId xmlns:a16="http://schemas.microsoft.com/office/drawing/2014/main" id="{4B942460-698A-6682-0E79-16CFF26301BC}"/>
              </a:ext>
            </a:extLst>
          </p:cNvPr>
          <p:cNvPicPr>
            <a:picLocks noChangeAspect="1"/>
          </p:cNvPicPr>
          <p:nvPr/>
        </p:nvPicPr>
        <p:blipFill>
          <a:blip r:embed="rId2">
            <a:alphaModFix amt="85000"/>
          </a:blip>
          <a:stretch>
            <a:fillRect/>
          </a:stretch>
        </p:blipFill>
        <p:spPr>
          <a:xfrm>
            <a:off x="9595712" y="114300"/>
            <a:ext cx="2920754" cy="640080"/>
          </a:xfrm>
          <a:prstGeom prst="rect">
            <a:avLst/>
          </a:prstGeom>
        </p:spPr>
      </p:pic>
      <p:pic>
        <p:nvPicPr>
          <p:cNvPr id="8" name="Picture 7" descr="Loan Icon Png Image Free Download Searchpng - Loan Icon Transparent ...">
            <a:extLst>
              <a:ext uri="{FF2B5EF4-FFF2-40B4-BE49-F238E27FC236}">
                <a16:creationId xmlns:a16="http://schemas.microsoft.com/office/drawing/2014/main" id="{482A8F97-2848-62D6-B32A-22A1EBA8758D}"/>
              </a:ext>
            </a:extLst>
          </p:cNvPr>
          <p:cNvPicPr>
            <a:picLocks noChangeAspect="1"/>
          </p:cNvPicPr>
          <p:nvPr/>
        </p:nvPicPr>
        <p:blipFill>
          <a:blip r:embed="rId3"/>
          <a:stretch>
            <a:fillRect/>
          </a:stretch>
        </p:blipFill>
        <p:spPr>
          <a:xfrm>
            <a:off x="1008185" y="2217843"/>
            <a:ext cx="3001107" cy="2551268"/>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1F0A-075B-0D59-0AE0-3DC6ADEFAEF9}"/>
              </a:ext>
            </a:extLst>
          </p:cNvPr>
          <p:cNvSpPr>
            <a:spLocks noGrp="1"/>
          </p:cNvSpPr>
          <p:nvPr>
            <p:ph type="title"/>
          </p:nvPr>
        </p:nvSpPr>
        <p:spPr/>
        <p:txBody>
          <a:bodyPr/>
          <a:lstStyle/>
          <a:p>
            <a:r>
              <a:rPr lang="en-US" sz="3200" b="1" dirty="0">
                <a:ea typeface="+mj-lt"/>
                <a:cs typeface="+mj-lt"/>
              </a:rPr>
              <a:t>Problem Statement</a:t>
            </a:r>
          </a:p>
        </p:txBody>
      </p:sp>
      <p:sp>
        <p:nvSpPr>
          <p:cNvPr id="3" name="Content Placeholder 2">
            <a:extLst>
              <a:ext uri="{FF2B5EF4-FFF2-40B4-BE49-F238E27FC236}">
                <a16:creationId xmlns:a16="http://schemas.microsoft.com/office/drawing/2014/main" id="{4AFCACE4-D2B5-2598-0171-D6DE59619BA5}"/>
              </a:ext>
            </a:extLst>
          </p:cNvPr>
          <p:cNvSpPr>
            <a:spLocks noGrp="1"/>
          </p:cNvSpPr>
          <p:nvPr>
            <p:ph idx="1"/>
          </p:nvPr>
        </p:nvSpPr>
        <p:spPr>
          <a:xfrm>
            <a:off x="1295400" y="1855945"/>
            <a:ext cx="10475976" cy="4352544"/>
          </a:xfrm>
        </p:spPr>
        <p:txBody>
          <a:bodyPr vert="horz" lIns="0" tIns="0" rIns="0" bIns="0" rtlCol="0" anchor="t">
            <a:noAutofit/>
          </a:bodyPr>
          <a:lstStyle/>
          <a:p>
            <a:pPr>
              <a:lnSpc>
                <a:spcPct val="150000"/>
              </a:lnSpc>
            </a:pPr>
            <a:r>
              <a:rPr lang="en-US" dirty="0"/>
              <a:t>  </a:t>
            </a:r>
            <a:r>
              <a:rPr lang="en-US" b="1" dirty="0"/>
              <a:t>Data Acquisition and Preprocessing</a:t>
            </a:r>
            <a:r>
              <a:rPr lang="en-US" dirty="0"/>
              <a:t>: </a:t>
            </a:r>
            <a:r>
              <a:rPr lang="en-US" dirty="0">
                <a:hlinkClick r:id="rId2"/>
              </a:rPr>
              <a:t>Loan Approval Dataset</a:t>
            </a:r>
          </a:p>
          <a:p>
            <a:r>
              <a:rPr lang="en-US" b="1" dirty="0"/>
              <a:t>  Problem Statement : </a:t>
            </a:r>
            <a:endParaRPr lang="en-US" b="1" dirty="0">
              <a:latin typeface="Daytona Condensed Light"/>
              <a:cs typeface="Segoe UI"/>
            </a:endParaRPr>
          </a:p>
          <a:p>
            <a:pPr marL="0" indent="0">
              <a:buNone/>
            </a:pPr>
            <a:endParaRPr lang="en-US" b="1" dirty="0">
              <a:latin typeface="Daytona Condensed Light"/>
              <a:cs typeface="Segoe UI"/>
            </a:endParaRPr>
          </a:p>
          <a:p>
            <a:pPr marL="0" indent="0" algn="just">
              <a:buNone/>
            </a:pPr>
            <a:r>
              <a:rPr lang="en-US" b="1" dirty="0">
                <a:latin typeface="Daytona Condensed Light"/>
                <a:cs typeface="Segoe UI"/>
              </a:rPr>
              <a:t>   </a:t>
            </a:r>
            <a:r>
              <a:rPr lang="en-US" sz="2200" dirty="0">
                <a:latin typeface="Daytona Condensed Light"/>
                <a:cs typeface="Segoe UI"/>
              </a:rPr>
              <a:t>  1. Implement machine learning and data mining techniques to predict loan approval probability, enhancing accuracy and reducing fraud risk for banks, housing finance companies, and NBFCs across various loan types and geographic locations.</a:t>
            </a:r>
          </a:p>
          <a:p>
            <a:pPr marL="0" indent="0" algn="just">
              <a:buNone/>
            </a:pPr>
            <a:r>
              <a:rPr lang="en-US" sz="2200" dirty="0">
                <a:latin typeface="Daytona Condensed Light"/>
                <a:cs typeface="Segoe UI"/>
              </a:rPr>
              <a:t>     2. Automate the loan eligibility assessment process by analyzing customer data such as demographic details, income, credit history, and loan amount, enabling efficient identification of eligible customers and optimizing resource allocation for financial institutions.</a:t>
            </a:r>
          </a:p>
          <a:p>
            <a:pPr marL="0" indent="0">
              <a:buNone/>
            </a:pPr>
            <a:endParaRPr lang="en-US" b="1" dirty="0">
              <a:latin typeface="Daytona Condensed Light"/>
              <a:cs typeface="Segoe UI"/>
            </a:endParaRPr>
          </a:p>
        </p:txBody>
      </p:sp>
      <p:sp>
        <p:nvSpPr>
          <p:cNvPr id="4" name="Slide Number Placeholder 3">
            <a:extLst>
              <a:ext uri="{FF2B5EF4-FFF2-40B4-BE49-F238E27FC236}">
                <a16:creationId xmlns:a16="http://schemas.microsoft.com/office/drawing/2014/main" id="{C6FD163F-3A8A-2C6E-D87D-4360FD11C71D}"/>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72774A00-270F-940F-BFE6-F47B02255F64}"/>
              </a:ext>
            </a:extLst>
          </p:cNvPr>
          <p:cNvSpPr>
            <a:spLocks noGrp="1"/>
          </p:cNvSpPr>
          <p:nvPr>
            <p:ph type="ftr" sz="quarter" idx="12"/>
          </p:nvPr>
        </p:nvSpPr>
        <p:spPr/>
        <p:txBody>
          <a:bodyPr/>
          <a:lstStyle/>
          <a:p>
            <a:r>
              <a:rPr lang="en-US" dirty="0">
                <a:latin typeface="Posterama"/>
                <a:cs typeface="Posterama"/>
              </a:rPr>
              <a:t>loan Prediction</a:t>
            </a:r>
            <a:endParaRPr lang="en-US" dirty="0"/>
          </a:p>
        </p:txBody>
      </p:sp>
      <p:pic>
        <p:nvPicPr>
          <p:cNvPr id="6" name="Picture 5">
            <a:extLst>
              <a:ext uri="{FF2B5EF4-FFF2-40B4-BE49-F238E27FC236}">
                <a16:creationId xmlns:a16="http://schemas.microsoft.com/office/drawing/2014/main" id="{2D55AD99-192D-AE82-6D52-86E5F4131955}"/>
              </a:ext>
            </a:extLst>
          </p:cNvPr>
          <p:cNvPicPr>
            <a:picLocks noChangeAspect="1"/>
          </p:cNvPicPr>
          <p:nvPr/>
        </p:nvPicPr>
        <p:blipFill>
          <a:blip r:embed="rId3">
            <a:alphaModFix amt="85000"/>
          </a:blip>
          <a:stretch>
            <a:fillRect/>
          </a:stretch>
        </p:blipFill>
        <p:spPr>
          <a:xfrm>
            <a:off x="9556383" y="123588"/>
            <a:ext cx="2920754" cy="640080"/>
          </a:xfrm>
          <a:prstGeom prst="rect">
            <a:avLst/>
          </a:prstGeom>
        </p:spPr>
      </p:pic>
    </p:spTree>
    <p:extLst>
      <p:ext uri="{BB962C8B-B14F-4D97-AF65-F5344CB8AC3E}">
        <p14:creationId xmlns:p14="http://schemas.microsoft.com/office/powerpoint/2010/main" val="164648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a:cs typeface="Posterama"/>
              </a:rPr>
              <a:t>Key features</a:t>
            </a: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latin typeface="Posterama"/>
                <a:cs typeface="Posterama"/>
              </a:rPr>
              <a:t>LOAN PREDICTION</a:t>
            </a:r>
            <a:endParaRPr lang="en-US" dirty="0">
              <a:cs typeface="Posterama"/>
            </a:endParaRP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vert="horz" lIns="0" tIns="0" rIns="0" bIns="0" rtlCol="0" anchor="t">
            <a:noAutofit/>
          </a:bodyPr>
          <a:lstStyle/>
          <a:p>
            <a:pPr marL="0" indent="0" algn="ctr">
              <a:buNone/>
            </a:pPr>
            <a:endParaRPr lang="en-IN" dirty="0"/>
          </a:p>
          <a:p>
            <a:pPr marL="0" indent="0" algn="ctr">
              <a:buNone/>
            </a:pPr>
            <a:endParaRPr lang="en-IN" dirty="0"/>
          </a:p>
        </p:txBody>
      </p:sp>
      <p:sp>
        <p:nvSpPr>
          <p:cNvPr id="3" name="TextBox 2">
            <a:extLst>
              <a:ext uri="{FF2B5EF4-FFF2-40B4-BE49-F238E27FC236}">
                <a16:creationId xmlns:a16="http://schemas.microsoft.com/office/drawing/2014/main" id="{799FDB8C-188B-9A69-92AE-02E5C505F56C}"/>
              </a:ext>
            </a:extLst>
          </p:cNvPr>
          <p:cNvSpPr txBox="1"/>
          <p:nvPr/>
        </p:nvSpPr>
        <p:spPr>
          <a:xfrm>
            <a:off x="1293925" y="1869441"/>
            <a:ext cx="9700211" cy="4154984"/>
          </a:xfrm>
          <a:prstGeom prst="rect">
            <a:avLst/>
          </a:prstGeom>
          <a:noFill/>
        </p:spPr>
        <p:txBody>
          <a:bodyPr wrap="square" lIns="91440" tIns="45720" rIns="91440" bIns="45720" rtlCol="0" anchor="t">
            <a:spAutoFit/>
          </a:bodyPr>
          <a:lstStyle/>
          <a:p>
            <a:r>
              <a:rPr lang="en-US" sz="2400" dirty="0">
                <a:ea typeface="+mn-lt"/>
                <a:cs typeface="+mn-lt"/>
              </a:rPr>
              <a:t>1. Implemented across various financial institutions' loan processing systems and online lending platforms to enhance decision-making accuracy and efficiency.</a:t>
            </a:r>
            <a:endParaRPr lang="en-US" sz="2400" dirty="0"/>
          </a:p>
          <a:p>
            <a:endParaRPr lang="en-US" sz="2400" dirty="0">
              <a:ea typeface="+mn-lt"/>
              <a:cs typeface="+mn-lt"/>
            </a:endParaRPr>
          </a:p>
          <a:p>
            <a:r>
              <a:rPr lang="en-US" sz="2400" dirty="0">
                <a:ea typeface="+mn-lt"/>
                <a:cs typeface="+mn-lt"/>
              </a:rPr>
              <a:t>2. Integrated seamlessly into the loan approval workflows of banks, credit unions, and online lenders, ensuring compliance with regulatory standards and optimizing risk assessment processes.</a:t>
            </a:r>
            <a:endParaRPr lang="en-US" sz="2400" dirty="0"/>
          </a:p>
          <a:p>
            <a:endParaRPr lang="en-US" sz="2400" dirty="0">
              <a:ea typeface="+mn-lt"/>
              <a:cs typeface="+mn-lt"/>
            </a:endParaRPr>
          </a:p>
          <a:p>
            <a:r>
              <a:rPr lang="en-US" sz="2400" dirty="0">
                <a:ea typeface="+mn-lt"/>
                <a:cs typeface="+mn-lt"/>
              </a:rPr>
              <a:t>3. Incorporated within banking systems, regulatory oversight platforms, and academic research environments to continuously refine and optimize loan approval prediction algorithms, driving improvements in lending practices and risk management strategies.</a:t>
            </a:r>
            <a:endParaRPr lang="en-US" sz="2400" dirty="0"/>
          </a:p>
        </p:txBody>
      </p:sp>
      <p:pic>
        <p:nvPicPr>
          <p:cNvPr id="8" name="Picture 7">
            <a:extLst>
              <a:ext uri="{FF2B5EF4-FFF2-40B4-BE49-F238E27FC236}">
                <a16:creationId xmlns:a16="http://schemas.microsoft.com/office/drawing/2014/main" id="{AED2804F-5979-DD36-7455-467B3B25510D}"/>
              </a:ext>
            </a:extLst>
          </p:cNvPr>
          <p:cNvPicPr>
            <a:picLocks noChangeAspect="1"/>
          </p:cNvPicPr>
          <p:nvPr/>
        </p:nvPicPr>
        <p:blipFill>
          <a:blip r:embed="rId2">
            <a:alphaModFix amt="85000"/>
          </a:blip>
          <a:stretch>
            <a:fillRect/>
          </a:stretch>
        </p:blipFill>
        <p:spPr>
          <a:xfrm>
            <a:off x="9585879" y="123588"/>
            <a:ext cx="2920754" cy="640080"/>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2674814" y="93785"/>
            <a:ext cx="10058400" cy="914400"/>
          </a:xfrm>
        </p:spPr>
        <p:txBody>
          <a:bodyPr/>
          <a:lstStyle/>
          <a:p>
            <a:r>
              <a:rPr lang="en-US" dirty="0">
                <a:cs typeface="Posterama"/>
              </a:rPr>
              <a:t>Data analysis</a:t>
            </a: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latin typeface="Posterama"/>
                <a:cs typeface="Posterama"/>
              </a:rPr>
              <a:t>Loan prediction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vert="horz" lIns="0" tIns="0" rIns="0" bIns="0" rtlCol="0" anchor="t">
            <a:noAutofit/>
          </a:bodyPr>
          <a:lstStyle/>
          <a:p>
            <a:pPr marL="0" indent="0" algn="ctr">
              <a:buNone/>
            </a:pPr>
            <a:endParaRPr lang="en-IN" dirty="0"/>
          </a:p>
          <a:p>
            <a:pPr marL="0" indent="0" algn="ctr">
              <a:buNone/>
            </a:pPr>
            <a:endParaRPr lang="en-IN" dirty="0"/>
          </a:p>
        </p:txBody>
      </p:sp>
      <p:pic>
        <p:nvPicPr>
          <p:cNvPr id="6" name="Picture 5">
            <a:extLst>
              <a:ext uri="{FF2B5EF4-FFF2-40B4-BE49-F238E27FC236}">
                <a16:creationId xmlns:a16="http://schemas.microsoft.com/office/drawing/2014/main" id="{3CCFE141-EECB-0591-B8A0-3CA06CB99397}"/>
              </a:ext>
            </a:extLst>
          </p:cNvPr>
          <p:cNvPicPr>
            <a:picLocks noChangeAspect="1"/>
          </p:cNvPicPr>
          <p:nvPr/>
        </p:nvPicPr>
        <p:blipFill>
          <a:blip r:embed="rId2">
            <a:alphaModFix amt="85000"/>
          </a:blip>
          <a:stretch>
            <a:fillRect/>
          </a:stretch>
        </p:blipFill>
        <p:spPr>
          <a:xfrm>
            <a:off x="9576047" y="93742"/>
            <a:ext cx="2920754" cy="640080"/>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D757013F-5018-58A3-4811-BE8F7F51847E}"/>
              </a:ext>
            </a:extLst>
          </p:cNvPr>
          <p:cNvPicPr>
            <a:picLocks noChangeAspect="1"/>
          </p:cNvPicPr>
          <p:nvPr/>
        </p:nvPicPr>
        <p:blipFill>
          <a:blip r:embed="rId3"/>
          <a:stretch>
            <a:fillRect/>
          </a:stretch>
        </p:blipFill>
        <p:spPr>
          <a:xfrm>
            <a:off x="1309266" y="879230"/>
            <a:ext cx="9035767" cy="5101884"/>
          </a:xfrm>
          <a:prstGeom prst="rect">
            <a:avLst/>
          </a:prstGeom>
        </p:spPr>
      </p:pic>
      <p:sp>
        <p:nvSpPr>
          <p:cNvPr id="10" name="TextBox 9">
            <a:extLst>
              <a:ext uri="{FF2B5EF4-FFF2-40B4-BE49-F238E27FC236}">
                <a16:creationId xmlns:a16="http://schemas.microsoft.com/office/drawing/2014/main" id="{6CBD287B-3741-8304-1612-3F3B99B252E8}"/>
              </a:ext>
            </a:extLst>
          </p:cNvPr>
          <p:cNvSpPr txBox="1"/>
          <p:nvPr/>
        </p:nvSpPr>
        <p:spPr>
          <a:xfrm>
            <a:off x="876300" y="6087598"/>
            <a:ext cx="109055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11111"/>
                </a:solidFill>
                <a:ea typeface="+mn-lt"/>
                <a:cs typeface="+mn-lt"/>
              </a:rPr>
              <a:t>Visualizes the correlation between various financial and personal attributes</a:t>
            </a:r>
            <a:endParaRPr lang="en-US" sz="2800" dirty="0"/>
          </a:p>
        </p:txBody>
      </p:sp>
    </p:spTree>
    <p:extLst>
      <p:ext uri="{BB962C8B-B14F-4D97-AF65-F5344CB8AC3E}">
        <p14:creationId xmlns:p14="http://schemas.microsoft.com/office/powerpoint/2010/main" val="204255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2086-064F-24BB-2B8D-6DF43B21384F}"/>
              </a:ext>
            </a:extLst>
          </p:cNvPr>
          <p:cNvSpPr>
            <a:spLocks noGrp="1"/>
          </p:cNvSpPr>
          <p:nvPr>
            <p:ph type="title"/>
          </p:nvPr>
        </p:nvSpPr>
        <p:spPr/>
        <p:txBody>
          <a:bodyPr/>
          <a:lstStyle/>
          <a:p>
            <a:r>
              <a:rPr lang="en-US" dirty="0">
                <a:cs typeface="Posterama"/>
              </a:rPr>
              <a:t>DATA ANALYSIS</a:t>
            </a:r>
            <a:endParaRPr lang="en-US" dirty="0"/>
          </a:p>
        </p:txBody>
      </p:sp>
      <p:pic>
        <p:nvPicPr>
          <p:cNvPr id="6" name="Content Placeholder 5" descr="A diagram of a credit score&#10;&#10;Description automatically generated">
            <a:extLst>
              <a:ext uri="{FF2B5EF4-FFF2-40B4-BE49-F238E27FC236}">
                <a16:creationId xmlns:a16="http://schemas.microsoft.com/office/drawing/2014/main" id="{8C8D1F30-A34F-7DE1-41BF-0534EBAC828A}"/>
              </a:ext>
            </a:extLst>
          </p:cNvPr>
          <p:cNvPicPr>
            <a:picLocks noGrp="1" noChangeAspect="1"/>
          </p:cNvPicPr>
          <p:nvPr>
            <p:ph idx="1"/>
          </p:nvPr>
        </p:nvPicPr>
        <p:blipFill>
          <a:blip r:embed="rId2"/>
          <a:stretch>
            <a:fillRect/>
          </a:stretch>
        </p:blipFill>
        <p:spPr>
          <a:xfrm>
            <a:off x="1101477" y="1527699"/>
            <a:ext cx="6621238" cy="4962144"/>
          </a:xfrm>
        </p:spPr>
      </p:pic>
      <p:sp>
        <p:nvSpPr>
          <p:cNvPr id="4" name="Slide Number Placeholder 3">
            <a:extLst>
              <a:ext uri="{FF2B5EF4-FFF2-40B4-BE49-F238E27FC236}">
                <a16:creationId xmlns:a16="http://schemas.microsoft.com/office/drawing/2014/main" id="{B59D7FF7-EE1B-97D0-0D31-6BB755834069}"/>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9AD6CA54-ADD5-AA91-9981-AA26A5AA0DBB}"/>
              </a:ext>
            </a:extLst>
          </p:cNvPr>
          <p:cNvSpPr>
            <a:spLocks noGrp="1"/>
          </p:cNvSpPr>
          <p:nvPr>
            <p:ph type="ftr" sz="quarter" idx="12"/>
          </p:nvPr>
        </p:nvSpPr>
        <p:spPr/>
        <p:txBody>
          <a:bodyPr/>
          <a:lstStyle/>
          <a:p>
            <a:r>
              <a:rPr lang="en-US" dirty="0">
                <a:latin typeface="Posterama"/>
                <a:cs typeface="Posterama"/>
              </a:rPr>
              <a:t>LOAN PREDICTION</a:t>
            </a:r>
            <a:endParaRPr lang="en-US" dirty="0">
              <a:cs typeface="Posterama"/>
            </a:endParaRPr>
          </a:p>
        </p:txBody>
      </p:sp>
      <p:sp>
        <p:nvSpPr>
          <p:cNvPr id="7" name="TextBox 6">
            <a:extLst>
              <a:ext uri="{FF2B5EF4-FFF2-40B4-BE49-F238E27FC236}">
                <a16:creationId xmlns:a16="http://schemas.microsoft.com/office/drawing/2014/main" id="{61350EFC-6423-3057-DE30-21637479048E}"/>
              </a:ext>
            </a:extLst>
          </p:cNvPr>
          <p:cNvSpPr txBox="1"/>
          <p:nvPr/>
        </p:nvSpPr>
        <p:spPr>
          <a:xfrm>
            <a:off x="8077201" y="1840524"/>
            <a:ext cx="36458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11111"/>
                </a:solidFill>
              </a:rPr>
              <a:t>The visualization suggests a correlation between higher credit scores and loan approval rates.</a:t>
            </a:r>
          </a:p>
          <a:p>
            <a:endParaRPr lang="en-US" dirty="0">
              <a:solidFill>
                <a:srgbClr val="111111"/>
              </a:solidFill>
            </a:endParaRPr>
          </a:p>
          <a:p>
            <a:endParaRPr lang="en-US" dirty="0">
              <a:solidFill>
                <a:srgbClr val="111111"/>
              </a:solidFill>
            </a:endParaRPr>
          </a:p>
          <a:p>
            <a:r>
              <a:rPr lang="en-US" dirty="0">
                <a:solidFill>
                  <a:srgbClr val="111111"/>
                </a:solidFill>
              </a:rPr>
              <a:t>Applicants with higher CIBIL scores, indicating a history of responsible credit management and lower risk, are more likely to have their loan applications approved, while lower scores may lead to increased scrutiny or outright rejection due to perceived repayment risk.</a:t>
            </a:r>
            <a:endParaRPr lang="en-US" dirty="0"/>
          </a:p>
          <a:p>
            <a:endParaRPr lang="en-US" dirty="0">
              <a:solidFill>
                <a:srgbClr val="111111"/>
              </a:solidFill>
            </a:endParaRPr>
          </a:p>
          <a:p>
            <a:endParaRPr lang="en-US" dirty="0">
              <a:solidFill>
                <a:srgbClr val="111111"/>
              </a:solidFill>
            </a:endParaRPr>
          </a:p>
          <a:p>
            <a:endParaRPr lang="en-US" dirty="0">
              <a:solidFill>
                <a:srgbClr val="111111"/>
              </a:solidFill>
            </a:endParaRPr>
          </a:p>
        </p:txBody>
      </p:sp>
    </p:spTree>
    <p:extLst>
      <p:ext uri="{BB962C8B-B14F-4D97-AF65-F5344CB8AC3E}">
        <p14:creationId xmlns:p14="http://schemas.microsoft.com/office/powerpoint/2010/main" val="253002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results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latin typeface="Posterama"/>
                <a:cs typeface="Posterama"/>
              </a:rPr>
              <a:t>Loan prediction</a:t>
            </a:r>
            <a:endParaRPr lang="en-US" dirty="0">
              <a:cs typeface="Posterama"/>
            </a:endParaRP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vert="horz" lIns="0" tIns="0" rIns="0" bIns="0" rtlCol="0" anchor="t">
            <a:noAutofit/>
          </a:bodyPr>
          <a:lstStyle/>
          <a:p>
            <a:pPr marL="0" indent="0" algn="ctr">
              <a:buNone/>
            </a:pPr>
            <a:r>
              <a:rPr lang="en-IN" dirty="0"/>
              <a:t>DECISION TREE MODEL RESULTS</a:t>
            </a:r>
          </a:p>
        </p:txBody>
      </p:sp>
      <p:pic>
        <p:nvPicPr>
          <p:cNvPr id="3" name="Picture 2">
            <a:extLst>
              <a:ext uri="{FF2B5EF4-FFF2-40B4-BE49-F238E27FC236}">
                <a16:creationId xmlns:a16="http://schemas.microsoft.com/office/drawing/2014/main" id="{DEC298DD-3E71-4683-B27B-F3657E070FC1}"/>
              </a:ext>
            </a:extLst>
          </p:cNvPr>
          <p:cNvPicPr>
            <a:picLocks noChangeAspect="1"/>
          </p:cNvPicPr>
          <p:nvPr/>
        </p:nvPicPr>
        <p:blipFill>
          <a:blip r:embed="rId2">
            <a:alphaModFix amt="85000"/>
          </a:blip>
          <a:stretch>
            <a:fillRect/>
          </a:stretch>
        </p:blipFill>
        <p:spPr>
          <a:xfrm>
            <a:off x="9566215" y="123588"/>
            <a:ext cx="2920754" cy="640080"/>
          </a:xfrm>
          <a:prstGeom prst="rect">
            <a:avLst/>
          </a:prstGeom>
        </p:spPr>
      </p:pic>
      <p:pic>
        <p:nvPicPr>
          <p:cNvPr id="6" name="Picture 5" descr="A graph of confusion matrix&#10;&#10;Description automatically generated">
            <a:extLst>
              <a:ext uri="{FF2B5EF4-FFF2-40B4-BE49-F238E27FC236}">
                <a16:creationId xmlns:a16="http://schemas.microsoft.com/office/drawing/2014/main" id="{D1D9FDB9-467F-4753-AFD2-0C56349D581C}"/>
              </a:ext>
            </a:extLst>
          </p:cNvPr>
          <p:cNvPicPr>
            <a:picLocks noChangeAspect="1"/>
          </p:cNvPicPr>
          <p:nvPr/>
        </p:nvPicPr>
        <p:blipFill>
          <a:blip r:embed="rId3"/>
          <a:stretch>
            <a:fillRect/>
          </a:stretch>
        </p:blipFill>
        <p:spPr>
          <a:xfrm>
            <a:off x="1303606" y="2382226"/>
            <a:ext cx="4818185" cy="381293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DF4F545-E721-725B-EA37-373618F91181}"/>
              </a:ext>
            </a:extLst>
          </p:cNvPr>
          <p:cNvPicPr>
            <a:picLocks noChangeAspect="1"/>
          </p:cNvPicPr>
          <p:nvPr/>
        </p:nvPicPr>
        <p:blipFill>
          <a:blip r:embed="rId4"/>
          <a:stretch>
            <a:fillRect/>
          </a:stretch>
        </p:blipFill>
        <p:spPr>
          <a:xfrm>
            <a:off x="6719522" y="2626702"/>
            <a:ext cx="5212374" cy="3327889"/>
          </a:xfrm>
          <a:prstGeom prst="rect">
            <a:avLst/>
          </a:prstGeom>
        </p:spPr>
      </p:pic>
    </p:spTree>
    <p:extLst>
      <p:ext uri="{BB962C8B-B14F-4D97-AF65-F5344CB8AC3E}">
        <p14:creationId xmlns:p14="http://schemas.microsoft.com/office/powerpoint/2010/main" val="18411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results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latin typeface="Posterama"/>
                <a:cs typeface="Posterama"/>
              </a:rPr>
              <a:t>LOAN PREDICTION</a:t>
            </a:r>
            <a:endParaRPr lang="en-US" dirty="0">
              <a:cs typeface="Posterama"/>
            </a:endParaRP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vert="horz" lIns="0" tIns="0" rIns="0" bIns="0" rtlCol="0" anchor="t">
            <a:noAutofit/>
          </a:bodyPr>
          <a:lstStyle/>
          <a:p>
            <a:pPr marL="0" indent="0" algn="ctr">
              <a:buNone/>
            </a:pPr>
            <a:r>
              <a:rPr lang="en-IN" dirty="0"/>
              <a:t>RANDOM FOREST MODEL RESULTS</a:t>
            </a:r>
          </a:p>
        </p:txBody>
      </p:sp>
      <p:pic>
        <p:nvPicPr>
          <p:cNvPr id="8" name="Picture 7">
            <a:extLst>
              <a:ext uri="{FF2B5EF4-FFF2-40B4-BE49-F238E27FC236}">
                <a16:creationId xmlns:a16="http://schemas.microsoft.com/office/drawing/2014/main" id="{64B18C48-F623-7CE0-DB72-CC0695DF0258}"/>
              </a:ext>
            </a:extLst>
          </p:cNvPr>
          <p:cNvPicPr>
            <a:picLocks noChangeAspect="1"/>
          </p:cNvPicPr>
          <p:nvPr/>
        </p:nvPicPr>
        <p:blipFill>
          <a:blip r:embed="rId2">
            <a:alphaModFix amt="85000"/>
          </a:blip>
          <a:stretch>
            <a:fillRect/>
          </a:stretch>
        </p:blipFill>
        <p:spPr>
          <a:xfrm>
            <a:off x="9556382" y="123588"/>
            <a:ext cx="2920754" cy="640080"/>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14DFF03D-B40B-83A7-A539-79C8F66775AB}"/>
              </a:ext>
            </a:extLst>
          </p:cNvPr>
          <p:cNvPicPr>
            <a:picLocks noChangeAspect="1"/>
          </p:cNvPicPr>
          <p:nvPr/>
        </p:nvPicPr>
        <p:blipFill>
          <a:blip r:embed="rId3"/>
          <a:stretch>
            <a:fillRect/>
          </a:stretch>
        </p:blipFill>
        <p:spPr>
          <a:xfrm>
            <a:off x="881404" y="2342051"/>
            <a:ext cx="4977180" cy="386202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65FD6476-58C2-D0A1-A486-81A514E14747}"/>
              </a:ext>
            </a:extLst>
          </p:cNvPr>
          <p:cNvPicPr>
            <a:picLocks noChangeAspect="1"/>
          </p:cNvPicPr>
          <p:nvPr/>
        </p:nvPicPr>
        <p:blipFill>
          <a:blip r:embed="rId4"/>
          <a:stretch>
            <a:fillRect/>
          </a:stretch>
        </p:blipFill>
        <p:spPr>
          <a:xfrm>
            <a:off x="6329362" y="2814638"/>
            <a:ext cx="5605828" cy="3291986"/>
          </a:xfrm>
          <a:prstGeom prst="rect">
            <a:avLst/>
          </a:prstGeom>
        </p:spPr>
      </p:pic>
    </p:spTree>
    <p:extLst>
      <p:ext uri="{BB962C8B-B14F-4D97-AF65-F5344CB8AC3E}">
        <p14:creationId xmlns:p14="http://schemas.microsoft.com/office/powerpoint/2010/main" val="182559811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{F43E1A6C-1E10-473A-ABEB-D53571FE8007}tf67061901_win32</Template>
  <TotalTime>77</TotalTime>
  <Words>747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Loan approval prediction </vt:lpstr>
      <vt:lpstr>INDEX</vt:lpstr>
      <vt:lpstr>Introduction</vt:lpstr>
      <vt:lpstr>Problem Statement</vt:lpstr>
      <vt:lpstr>Key features</vt:lpstr>
      <vt:lpstr>Data analysis</vt:lpstr>
      <vt:lpstr>DATA ANALYSIS</vt:lpstr>
      <vt:lpstr>results</vt:lpstr>
      <vt:lpstr>results</vt:lpstr>
      <vt:lpstr>RESULTS  </vt:lpstr>
      <vt:lpstr>REFRENCES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INNER ECHO</dc:title>
  <dc:creator>Harshpreet Singh</dc:creator>
  <cp:lastModifiedBy>Khushi Jamloki</cp:lastModifiedBy>
  <cp:revision>7</cp:revision>
  <dcterms:created xsi:type="dcterms:W3CDTF">2024-05-14T03:29:27Z</dcterms:created>
  <dcterms:modified xsi:type="dcterms:W3CDTF">2024-05-15T06:56:28Z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