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1" r:id="rId2"/>
    <p:sldId id="497" r:id="rId3"/>
    <p:sldId id="494" r:id="rId4"/>
    <p:sldId id="493" r:id="rId5"/>
    <p:sldId id="496" r:id="rId6"/>
    <p:sldId id="498" r:id="rId7"/>
    <p:sldId id="504" r:id="rId8"/>
    <p:sldId id="505" r:id="rId9"/>
    <p:sldId id="508" r:id="rId10"/>
    <p:sldId id="507" r:id="rId11"/>
    <p:sldId id="503" r:id="rId12"/>
    <p:sldId id="50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.jpeg" /><Relationship Id="rId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m-document-object-model/" TargetMode="External" /><Relationship Id="rId2" Type="http://schemas.openxmlformats.org/officeDocument/2006/relationships/hyperlink" Target="https://www.w3schools.com/js/js_htmldom.as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freecodecamp.org/news/an-introduction-to-the-javascript-dom-512463dd62ec/" TargetMode="External" /><Relationship Id="rId4" Type="http://schemas.openxmlformats.org/officeDocument/2006/relationships/hyperlink" Target="https://youtu.be/PBcqGxrr9g8si=9kJsh0JQ59vW0g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450821" y="682779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33120" rIns="91440" bIns="457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600" b="1">
                <a:solidFill>
                  <a:srgbClr val="3A30FA"/>
                </a:solidFill>
                <a:latin typeface="Calibri"/>
                <a:ea typeface="MS PGothic"/>
                <a:cs typeface="Calibri"/>
              </a:rPr>
              <a:t>Quiz Application</a:t>
            </a:r>
            <a:endParaRPr lang="en-US" sz="6600" b="1">
              <a:solidFill>
                <a:srgbClr val="3A30FA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095" y="2275593"/>
            <a:ext cx="4038600" cy="2118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Presented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 By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Diya Raina(2210990304)</a:t>
            </a:r>
            <a:endParaRPr lang="en-US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Khushi Jamloki(2210990513)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Divanshu Kaushik(2210990290)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9742" y="4587777"/>
            <a:ext cx="4267200" cy="2118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Under the supervision of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Mr. Vikas Patel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rial"/>
                <a:ea typeface="MS PGothic"/>
                <a:cs typeface="Arial"/>
              </a:rPr>
              <a:t>Ms. Parul Gahelot</a:t>
            </a:r>
          </a:p>
          <a:p>
            <a:pPr algn="ctr">
              <a:lnSpc>
                <a:spcPct val="150000"/>
              </a:lnSpc>
            </a:pPr>
            <a:endParaRPr lang="en-US">
              <a:latin typeface="Arial"/>
              <a:ea typeface="MS PGothic"/>
              <a:cs typeface="Arial"/>
            </a:endParaRPr>
          </a:p>
          <a:p>
            <a:pPr algn="ctr">
              <a:lnSpc>
                <a:spcPct val="150000"/>
              </a:lnSpc>
            </a:pPr>
            <a:endParaRPr lang="en-US">
              <a:latin typeface="Arial"/>
              <a:ea typeface="MS PGothic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2046" y="6027310"/>
            <a:ext cx="5257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</a:rPr>
              <a:t>Chitkara Institute of Engineering &amp; Technology</a:t>
            </a:r>
            <a:endParaRPr lang="en-US" u="sng">
              <a:solidFill>
                <a:srgbClr val="FF0000"/>
              </a:solidFill>
              <a:latin typeface="Roboto"/>
              <a:ea typeface="Roboto"/>
              <a:cs typeface="Roboto"/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86C3-A8A0-8CE0-FBA7-5D628980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Conclusion/Theme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3B4-1AE1-6CB2-FB52-5CD02DC5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8" y="1069486"/>
            <a:ext cx="8843899" cy="5593433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latin typeface="Arial"/>
              </a:rPr>
              <a:t>Conclusion: </a:t>
            </a:r>
          </a:p>
          <a:p>
            <a:pPr marL="0" indent="0">
              <a:buNone/>
            </a:pPr>
            <a:r>
              <a:rPr lang="en-US" sz="1800">
                <a:latin typeface="Arial"/>
              </a:rPr>
              <a:t>   The amalgamation of HTML, CSS, and JavaScript has yielded a proficient and visually captivating quiz application. Its functionality and aesthetic appeal showcase meticulous design and coding efforts, resulting in a user-friendly experience. As we look ahead, our commitment to continuous improvement remains steadfast, aiming to deliver an engaging platform for knowledge testing and learning enhancement.</a:t>
            </a:r>
            <a:endParaRPr lang="en-US" sz="3600">
              <a:latin typeface="Calibri"/>
            </a:endParaRPr>
          </a:p>
          <a:p>
            <a:pPr marL="0" indent="0">
              <a:buNone/>
            </a:pPr>
            <a:endParaRPr lang="en-US" sz="1800">
              <a:latin typeface="Arial"/>
            </a:endParaRPr>
          </a:p>
          <a:p>
            <a:pPr marL="0" indent="0">
              <a:buNone/>
            </a:pPr>
            <a:endParaRPr lang="en-US" sz="1800">
              <a:latin typeface="Arial"/>
            </a:endParaRPr>
          </a:p>
          <a:p>
            <a:pPr marL="0" indent="0">
              <a:buNone/>
            </a:pPr>
            <a:r>
              <a:rPr lang="en-US" sz="2000" b="1">
                <a:latin typeface="Arial"/>
              </a:rPr>
              <a:t>Theme Plan: </a:t>
            </a:r>
          </a:p>
          <a:p>
            <a:pPr marL="0" indent="0">
              <a:buNone/>
            </a:pPr>
            <a:r>
              <a:rPr lang="en-US" sz="1800">
                <a:latin typeface="Arial"/>
              </a:rPr>
              <a:t> Reflecting on the achieved functionality and design, future plans include exploring diverse themes to cater to various user preferences. By offering a selection of themes or customizable options, we aim to enhance user engagement and satisfaction. This expansion will provide users with a personalized experience, further enriching their interaction with the quiz application. Additionally, these themes will contribute to the overall aesthetic diversity, ensuring the application appeals to a broader audience.</a:t>
            </a:r>
            <a:r>
              <a:rPr lang="en-US" sz="1600">
                <a:latin typeface="Arial"/>
              </a:rPr>
              <a:t> </a:t>
            </a:r>
            <a:endParaRPr lang="en-US" sz="4400">
              <a:latin typeface="Arial"/>
            </a:endParaRPr>
          </a:p>
          <a:p>
            <a:pPr marL="0" indent="0">
              <a:buNone/>
            </a:pPr>
            <a:br>
              <a:rPr lang="en-US"/>
            </a:br>
            <a:endParaRPr lang="en-US" sz="4400">
              <a:latin typeface="Arial"/>
            </a:endParaRPr>
          </a:p>
          <a:p>
            <a:endParaRPr lang="en-US" sz="4400">
              <a:latin typeface="Arial"/>
            </a:endParaRPr>
          </a:p>
          <a:p>
            <a:endParaRPr lang="en-US" sz="44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66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b="1"/>
            </a:br>
            <a:r>
              <a:rPr lang="en-GB" b="1"/>
              <a:t>References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2800" b="1">
                <a:cs typeface="Calibri"/>
                <a:hlinkClick r:id="rId2"/>
              </a:rPr>
              <a:t>https://www.w3schools.com/js/js_htmldom.asp</a:t>
            </a:r>
            <a:endParaRPr lang="en-US" sz="2800" b="1">
              <a:cs typeface="Calibri"/>
            </a:endParaRPr>
          </a:p>
          <a:p>
            <a:pPr>
              <a:buAutoNum type="arabicPeriod"/>
            </a:pPr>
            <a:endParaRPr lang="en-US" sz="2800" b="1">
              <a:cs typeface="Calibri"/>
            </a:endParaRPr>
          </a:p>
          <a:p>
            <a:pPr>
              <a:buAutoNum type="arabicPeriod"/>
            </a:pPr>
            <a:r>
              <a:rPr lang="en-US" sz="2800" b="1">
                <a:solidFill>
                  <a:srgbClr val="0000FF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https://www.geeksforgeeks.org/dom-document-object-model/</a:t>
            </a:r>
          </a:p>
          <a:p>
            <a:pPr marL="0" indent="0">
              <a:buNone/>
            </a:pPr>
            <a:endParaRPr lang="en-US" sz="2800" b="1">
              <a:solidFill>
                <a:srgbClr val="0000FF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 b="1">
                <a:solidFill>
                  <a:srgbClr val="0000FF"/>
                </a:solidFill>
                <a:ea typeface="+mn-lt"/>
                <a:cs typeface="+mn-lt"/>
              </a:rPr>
              <a:t>3. </a:t>
            </a:r>
            <a:r>
              <a:rPr lang="en-US" sz="2800" b="1" u="sng">
                <a:solidFill>
                  <a:srgbClr val="0000FF"/>
                </a:solidFill>
                <a:ea typeface="+mn-lt"/>
                <a:cs typeface="+mn-lt"/>
                <a:hlinkClick r:id="rId4"/>
              </a:rPr>
              <a:t>https://youtu.be/PBcqGxrr9g8si=9kJsh0JQ59vW0g</a:t>
            </a:r>
          </a:p>
          <a:p>
            <a:pPr marL="0" indent="0">
              <a:buNone/>
            </a:pPr>
            <a:endParaRPr lang="en-US" sz="2800" b="1" u="sng">
              <a:solidFill>
                <a:srgbClr val="0000FF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 b="1">
                <a:solidFill>
                  <a:srgbClr val="0000FF"/>
                </a:solidFill>
                <a:cs typeface="+mn-lt"/>
              </a:rPr>
              <a:t>4. </a:t>
            </a:r>
            <a:r>
              <a:rPr lang="en-US" sz="2800" b="1">
                <a:solidFill>
                  <a:srgbClr val="0000FF"/>
                </a:solidFill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https://www.freecodecamp.org/news/an-introduction-to-the-javascript-dom-512463dd62ec/</a:t>
            </a:r>
            <a:endParaRPr lang="en-US" sz="2800" b="1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 sz="2800" b="1">
              <a:solidFill>
                <a:srgbClr val="0000FF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97B29A-7F68-64FC-2CEE-85579030A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2590800"/>
            <a:ext cx="8153400" cy="4724400"/>
          </a:xfrm>
        </p:spPr>
        <p:txBody>
          <a:bodyPr/>
          <a:lstStyle/>
          <a:p>
            <a:r>
              <a:rPr lang="en-IN" sz="1150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20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-1678" y="0"/>
            <a:ext cx="6478678" cy="838200"/>
          </a:xfrm>
        </p:spPr>
        <p:txBody>
          <a:bodyPr/>
          <a:lstStyle/>
          <a:p>
            <a:pPr algn="l"/>
            <a:r>
              <a:rPr lang="en-US" sz="3200" b="1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82612" y="1059415"/>
            <a:ext cx="8847927" cy="535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200">
                <a:latin typeface="Arial"/>
                <a:ea typeface="MS PGothic"/>
                <a:cs typeface="Arial"/>
              </a:rPr>
              <a:t>Development of online quiz app with diverse question types, scoring, and timer</a:t>
            </a:r>
            <a:endParaRPr lang="en-US" sz="2200">
              <a:latin typeface="Arial"/>
              <a:cs typeface="Arial"/>
            </a:endParaRPr>
          </a:p>
          <a:p>
            <a:pPr>
              <a:defRPr/>
            </a:pPr>
            <a:endParaRPr lang="en-US" sz="2200"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200">
                <a:latin typeface="Arial"/>
                <a:ea typeface="MS PGothic"/>
                <a:cs typeface="Arial"/>
              </a:rPr>
              <a:t> Aim to engage users, enhance learning, and promote interactive engagement</a:t>
            </a:r>
            <a:endParaRPr lang="en-US" sz="2200">
              <a:latin typeface="Arial"/>
              <a:cs typeface="Arial" pitchFamily="34" charset="0"/>
            </a:endParaRPr>
          </a:p>
          <a:p>
            <a:pPr>
              <a:defRPr/>
            </a:pPr>
            <a:endParaRPr lang="en-US" sz="2200"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200">
                <a:latin typeface="Arial"/>
                <a:ea typeface="MS PGothic"/>
                <a:cs typeface="Arial"/>
              </a:rPr>
              <a:t>Incorporation of multiple question formats and time constraints to challenge users</a:t>
            </a:r>
            <a:endParaRPr lang="en-US" sz="2200">
              <a:latin typeface="Arial"/>
              <a:cs typeface="Arial" pitchFamily="34" charset="0"/>
            </a:endParaRPr>
          </a:p>
          <a:p>
            <a:pPr>
              <a:defRPr/>
            </a:pPr>
            <a:endParaRPr lang="en-US" sz="2200"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200">
                <a:latin typeface="Arial"/>
                <a:ea typeface="MS PGothic"/>
                <a:cs typeface="Arial"/>
              </a:rPr>
              <a:t> Integration of scoring system to add competitive element and foster achievement</a:t>
            </a:r>
            <a:endParaRPr lang="en-US" sz="2200">
              <a:latin typeface="Arial"/>
              <a:cs typeface="Arial" pitchFamily="34" charset="0"/>
            </a:endParaRPr>
          </a:p>
          <a:p>
            <a:pPr>
              <a:defRPr/>
            </a:pPr>
            <a:endParaRPr lang="en-US" sz="2200">
              <a:latin typeface="Arial"/>
              <a:ea typeface="MS PGothic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200">
                <a:latin typeface="Arial"/>
                <a:ea typeface="MS PGothic"/>
                <a:cs typeface="Arial"/>
              </a:rPr>
              <a:t>Overall goal: Create immersive, educational experience for wide audience seeking entertainment and intellectual stimulation</a:t>
            </a:r>
            <a:endParaRPr lang="en-US" sz="2200"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ea typeface="MS PGothic" pitchFamily="34" charset="-128"/>
              </a:rPr>
              <a:t>Motivation of Research</a:t>
            </a:r>
            <a:endParaRPr lang="en-US">
              <a:ea typeface="MS PGothic" pitchFamily="34" charset="-128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1160120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>
                <a:latin typeface="Arial"/>
                <a:ea typeface="+mn-lt"/>
                <a:cs typeface="+mn-lt"/>
              </a:rPr>
              <a:t>The motivation behind this research and development stems from the desire to create an interactive and engaging learning tool.</a:t>
            </a:r>
            <a:endParaRPr lang="en-US" sz="2800">
              <a:latin typeface="Arial"/>
            </a:endParaRPr>
          </a:p>
          <a:p>
            <a:pPr marL="0" indent="0"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80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>
                <a:latin typeface="Arial"/>
                <a:ea typeface="+mn-lt"/>
                <a:cs typeface="+mn-lt"/>
              </a:rPr>
              <a:t>Interactive quizzes have proven to be effective in promoting active learning and knowledge retention.</a:t>
            </a:r>
            <a:endParaRPr lang="en-US" sz="2800">
              <a:latin typeface="Arial"/>
            </a:endParaRPr>
          </a:p>
          <a:p>
            <a:pPr marL="0" indent="0"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80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>
                <a:latin typeface="Arial"/>
                <a:ea typeface="+mn-lt"/>
                <a:cs typeface="+mn-lt"/>
              </a:rPr>
              <a:t>The application aims to provide a user-friendly and responsive design to cater to diverse learning preferences and devices.</a:t>
            </a:r>
            <a:endParaRPr lang="en-US" sz="2800">
              <a:latin typeface="Arial"/>
            </a:endParaRPr>
          </a:p>
          <a:p>
            <a:pPr marL="1136650" lvl="2" indent="-222250" algn="just">
              <a:spcBef>
                <a:spcPts val="500"/>
              </a:spcBef>
              <a:buFont typeface="Arial" pitchFamily="34" charset="0"/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endParaRPr lang="en-US" sz="2800">
              <a:latin typeface="Arial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280966"/>
            <a:ext cx="8229600" cy="4616597"/>
          </a:xfrm>
        </p:spPr>
        <p:txBody>
          <a:bodyPr/>
          <a:lstStyle/>
          <a:p>
            <a:pPr algn="just">
              <a:buAutoNum type="arabicPeriod"/>
            </a:pPr>
            <a:r>
              <a:rPr lang="en-US" sz="1800" b="1">
                <a:latin typeface="Arial"/>
                <a:ea typeface="+mn-lt"/>
                <a:cs typeface="Arial"/>
              </a:rPr>
              <a:t>HTML/CSS</a:t>
            </a:r>
            <a:r>
              <a:rPr lang="en-US" sz="1800">
                <a:latin typeface="Arial"/>
                <a:ea typeface="+mn-lt"/>
                <a:cs typeface="Arial"/>
              </a:rPr>
              <a:t>: For structuring and styling the webpage, ensuring a visually appealing and user-friendly interface.</a:t>
            </a:r>
            <a:endParaRPr lang="en-US" sz="1800">
              <a:latin typeface="Arial"/>
              <a:cs typeface="Arial"/>
            </a:endParaRPr>
          </a:p>
          <a:p>
            <a:pPr algn="just">
              <a:buAutoNum type="arabicPeriod"/>
            </a:pPr>
            <a:r>
              <a:rPr lang="en-US" sz="1800" b="1">
                <a:latin typeface="Arial"/>
                <a:ea typeface="+mn-lt"/>
                <a:cs typeface="Arial"/>
              </a:rPr>
              <a:t>JavaScript</a:t>
            </a:r>
            <a:r>
              <a:rPr lang="en-US" sz="1800">
                <a:latin typeface="Arial"/>
                <a:ea typeface="+mn-lt"/>
                <a:cs typeface="Arial"/>
              </a:rPr>
              <a:t>: Implemented for dynamic behavior , functionality and updating content in real-time.</a:t>
            </a:r>
          </a:p>
          <a:p>
            <a:pPr algn="just">
              <a:buAutoNum type="arabicPeriod"/>
            </a:pPr>
            <a:r>
              <a:rPr lang="en-US" sz="1800" b="1">
                <a:latin typeface="Arial"/>
                <a:ea typeface="+mn-lt"/>
                <a:cs typeface="Arial"/>
              </a:rPr>
              <a:t>Bootstrap</a:t>
            </a:r>
            <a:r>
              <a:rPr lang="en-US" sz="1800">
                <a:latin typeface="Arial"/>
                <a:ea typeface="+mn-lt"/>
                <a:cs typeface="Arial"/>
              </a:rPr>
              <a:t>: Utilized for responsive design elements, ensuring compatibility across various devices and screen sizes.</a:t>
            </a:r>
          </a:p>
          <a:p>
            <a:pPr algn="just">
              <a:buAutoNum type="arabicPeriod"/>
            </a:pPr>
            <a:r>
              <a:rPr lang="en-US" sz="1800" b="1">
                <a:latin typeface="Arial"/>
                <a:ea typeface="+mn-lt"/>
                <a:cs typeface="Arial"/>
              </a:rPr>
              <a:t>DOM(Document Object Model) </a:t>
            </a:r>
            <a:r>
              <a:rPr lang="en-US" sz="2000" b="1">
                <a:latin typeface="Arial"/>
                <a:ea typeface="+mn-lt"/>
                <a:cs typeface="Arial"/>
              </a:rPr>
              <a:t>: </a:t>
            </a:r>
            <a:r>
              <a:rPr lang="en-US" sz="2000">
                <a:latin typeface="Arial"/>
                <a:ea typeface="+mn-lt"/>
                <a:cs typeface="Arial"/>
              </a:rPr>
              <a:t>structure of a document as a tree of objects where each object represents a part of the </a:t>
            </a:r>
            <a:r>
              <a:rPr lang="en-US" sz="2000">
                <a:latin typeface="Arial"/>
                <a:cs typeface="Arial"/>
              </a:rPr>
              <a:t>document. These objects can be manipulated programmatically </a:t>
            </a:r>
            <a:r>
              <a:rPr lang="en-US" sz="2000">
                <a:latin typeface="Arial"/>
                <a:ea typeface="+mn-lt"/>
                <a:cs typeface="Arial"/>
              </a:rPr>
              <a:t>to change the content, structure, and style of a web page</a:t>
            </a:r>
            <a:endParaRPr lang="en-US"/>
          </a:p>
          <a:p>
            <a:endParaRPr lang="en-US" sz="2800">
              <a:latin typeface="Calibri"/>
              <a:ea typeface="MS PGothic" pitchFamily="34" charset="-128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506B5-5C0C-1AEB-781F-851663F0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5" y="4419705"/>
            <a:ext cx="854392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-3021" y="0"/>
            <a:ext cx="6480021" cy="838200"/>
          </a:xfrm>
        </p:spPr>
        <p:txBody>
          <a:bodyPr/>
          <a:lstStyle/>
          <a:p>
            <a:pPr algn="l"/>
            <a:r>
              <a:rPr lang="en-US" b="1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>
              <a:ea typeface="MS PGothic" charset="0"/>
              <a:cs typeface="MS PGothic" charset="0"/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42E433-78A1-F8E8-3EA0-443A18C1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1" y="1501761"/>
            <a:ext cx="8680758" cy="5163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931CF-DC13-AF50-5724-E2C07EFDF62D}"/>
              </a:ext>
            </a:extLst>
          </p:cNvPr>
          <p:cNvSpPr txBox="1"/>
          <p:nvPr/>
        </p:nvSpPr>
        <p:spPr>
          <a:xfrm>
            <a:off x="231621" y="1002013"/>
            <a:ext cx="5715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Arial"/>
                <a:ea typeface="MS PGothic"/>
                <a:cs typeface="Arial"/>
              </a:rPr>
              <a:t>Index.html:-</a:t>
            </a:r>
            <a:endParaRPr lang="en-US" b="1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ea typeface="MS PGothic" pitchFamily="34" charset="-128"/>
                <a:cs typeface="Calibri"/>
              </a:rPr>
              <a:t>Code Snapshots</a:t>
            </a:r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E2A52D-C0A1-9834-4EF6-447304A8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9" y="1380915"/>
            <a:ext cx="8741181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9112A-163D-C259-140F-A1628C5E85D8}"/>
              </a:ext>
            </a:extLst>
          </p:cNvPr>
          <p:cNvSpPr txBox="1"/>
          <p:nvPr/>
        </p:nvSpPr>
        <p:spPr>
          <a:xfrm>
            <a:off x="123363" y="921449"/>
            <a:ext cx="38519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Arial"/>
                <a:ea typeface="MS PGothic"/>
                <a:cs typeface="Arial"/>
              </a:rPr>
              <a:t>Styles.css:-</a:t>
            </a:r>
            <a:endParaRPr 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ED64-CE2F-D7F6-C07C-F7982950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cs typeface="Calibri"/>
              </a:rPr>
              <a:t>Code Snapshots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FC85-D955-3709-2D8F-F48876755F21}"/>
              </a:ext>
            </a:extLst>
          </p:cNvPr>
          <p:cNvSpPr txBox="1"/>
          <p:nvPr/>
        </p:nvSpPr>
        <p:spPr>
          <a:xfrm>
            <a:off x="304631" y="921450"/>
            <a:ext cx="39652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Arial"/>
                <a:ea typeface="MS PGothic"/>
                <a:cs typeface="Arial"/>
              </a:rPr>
              <a:t>Script.js:-</a:t>
            </a:r>
            <a:endParaRPr lang="en-US" sz="2400" b="1"/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B3C3A35C-124D-1937-F326-949E977E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8" y="1461479"/>
            <a:ext cx="8751251" cy="51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8181-D367-B6A5-7D84-2EFDA7E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Home Page</a:t>
            </a:r>
            <a:endParaRPr lang="en-US"/>
          </a:p>
        </p:txBody>
      </p:sp>
      <p:pic>
        <p:nvPicPr>
          <p:cNvPr id="4" name="Content Placeholder 3" descr="A screenshot of a quiz&#10;&#10;Description automatically generated">
            <a:extLst>
              <a:ext uri="{FF2B5EF4-FFF2-40B4-BE49-F238E27FC236}">
                <a16:creationId xmlns:a16="http://schemas.microsoft.com/office/drawing/2014/main" id="{7C131246-54E0-89A8-B3FD-B6DB4BCC8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36" y="1102578"/>
            <a:ext cx="8390727" cy="5305697"/>
          </a:xfrm>
        </p:spPr>
      </p:pic>
    </p:spTree>
    <p:extLst>
      <p:ext uri="{BB962C8B-B14F-4D97-AF65-F5344CB8AC3E}">
        <p14:creationId xmlns:p14="http://schemas.microsoft.com/office/powerpoint/2010/main" val="258596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57E4-FB5B-566F-BF96-8009300E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Snapshot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B860B8-BAB4-53F7-AFE1-4AAAAF46E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51" y="1082352"/>
            <a:ext cx="8680636" cy="5235089"/>
          </a:xfrm>
        </p:spPr>
      </p:pic>
    </p:spTree>
    <p:extLst>
      <p:ext uri="{BB962C8B-B14F-4D97-AF65-F5344CB8AC3E}">
        <p14:creationId xmlns:p14="http://schemas.microsoft.com/office/powerpoint/2010/main" val="135690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Motivation of Research</vt:lpstr>
      <vt:lpstr>Tools &amp; Technologies</vt:lpstr>
      <vt:lpstr>Code Snapshots</vt:lpstr>
      <vt:lpstr>Code Snapshots</vt:lpstr>
      <vt:lpstr>Code Snapshots</vt:lpstr>
      <vt:lpstr>Home Page</vt:lpstr>
      <vt:lpstr>Snapshot</vt:lpstr>
      <vt:lpstr>Conclusion/Theme Plan</vt:lpstr>
      <vt:lpstr> References 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Khushi Jamloki</cp:lastModifiedBy>
  <cp:revision>1</cp:revision>
  <dcterms:created xsi:type="dcterms:W3CDTF">2010-04-09T07:36:15Z</dcterms:created>
  <dcterms:modified xsi:type="dcterms:W3CDTF">2024-03-20T05:28:00Z</dcterms:modified>
</cp:coreProperties>
</file>