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6" r:id="rId5"/>
    <p:sldId id="2147375589" r:id="rId6"/>
    <p:sldId id="4848" r:id="rId7"/>
    <p:sldId id="2147375597" r:id="rId8"/>
    <p:sldId id="2147375600" r:id="rId9"/>
    <p:sldId id="2147375601" r:id="rId10"/>
    <p:sldId id="2147375602" r:id="rId11"/>
    <p:sldId id="2147375603" r:id="rId12"/>
    <p:sldId id="2147375604" r:id="rId13"/>
    <p:sldId id="2147375605" r:id="rId14"/>
    <p:sldId id="2147375606" r:id="rId15"/>
    <p:sldId id="2147375607" r:id="rId16"/>
    <p:sldId id="2147375608" r:id="rId17"/>
    <p:sldId id="2147375609" r:id="rId18"/>
    <p:sldId id="2147375610" r:id="rId19"/>
    <p:sldId id="2147375611" r:id="rId20"/>
    <p:sldId id="2147375612" r:id="rId21"/>
    <p:sldId id="2147375613" r:id="rId22"/>
    <p:sldId id="2147375614" r:id="rId23"/>
    <p:sldId id="1633"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649479-8C35-4DD3-A0DA-CD15AC97EF70}" v="6" dt="2024-09-01T14:00:11.3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690" autoAdjust="0"/>
  </p:normalViewPr>
  <p:slideViewPr>
    <p:cSldViewPr snapToGrid="0">
      <p:cViewPr>
        <p:scale>
          <a:sx n="75" d="100"/>
          <a:sy n="75" d="100"/>
        </p:scale>
        <p:origin x="324" y="-11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9/18/2024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18/09/2024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hyperlink" Target="https://yasm.com/wiki/en/index.php/ITIL" TargetMode="External"/><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8" Type="http://schemas.openxmlformats.org/officeDocument/2006/relationships/hyperlink" Target="https://isolution.pro/id/t/servicenow/servicenow-introduction/servicenow-pendahuluan" TargetMode="External"/><Relationship Id="rId3" Type="http://schemas.openxmlformats.org/officeDocument/2006/relationships/oleObject" Target="../embeddings/oleObject10.bin"/><Relationship Id="rId7" Type="http://schemas.openxmlformats.org/officeDocument/2006/relationships/image" Target="../media/image36.jp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8" Type="http://schemas.openxmlformats.org/officeDocument/2006/relationships/hyperlink" Target="https://llchen60.com/Developing-on-AWS-Note-2-IAM/" TargetMode="External"/><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hyperlink" Target="http://www.teachingwithtlc.com/2015/01/" TargetMode="External"/><Relationship Id="rId3" Type="http://schemas.openxmlformats.org/officeDocument/2006/relationships/oleObject" Target="../embeddings/oleObject13.bin"/><Relationship Id="rId7" Type="http://schemas.openxmlformats.org/officeDocument/2006/relationships/image" Target="../media/image42.jp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techcrunch.com/2019/06/10/vectra-lands-100m-series-e-investment-for-ai-driven-network-security/network-security-2/" TargetMode="Externa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hyperlink" Target="https://itwiki.kr/w/ITIL%20v3" TargetMode="External"/><Relationship Id="rId3" Type="http://schemas.openxmlformats.org/officeDocument/2006/relationships/oleObject" Target="../embeddings/oleObject3.bin"/><Relationship Id="rId7" Type="http://schemas.openxmlformats.org/officeDocument/2006/relationships/image" Target="../media/image25.jp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8" Type="http://schemas.openxmlformats.org/officeDocument/2006/relationships/hyperlink" Target="https://isolution.pro/id/t/servicenow/servicenow-introduction/servicenow-pendahuluan" TargetMode="External"/><Relationship Id="rId3" Type="http://schemas.openxmlformats.org/officeDocument/2006/relationships/oleObject" Target="../embeddings/oleObject4.bin"/><Relationship Id="rId7" Type="http://schemas.openxmlformats.org/officeDocument/2006/relationships/image" Target="../media/image26.jp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8" Type="http://schemas.openxmlformats.org/officeDocument/2006/relationships/hyperlink" Target="https://smlpoints.com/notes-hiskio-cource-aws-gcp-aws-iam.html" TargetMode="External"/><Relationship Id="rId3" Type="http://schemas.openxmlformats.org/officeDocument/2006/relationships/oleObject" Target="../embeddings/oleObject5.bin"/><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#3</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Khushi Garg</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13-sept-2024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77927"/>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and How I feel Shell benefits from this learning</a:t>
            </a:r>
          </a:p>
          <a:p>
            <a:pPr marL="0" indent="0">
              <a:buNone/>
            </a:pPr>
            <a:endParaRPr lang="en-US" sz="2000" dirty="0"/>
          </a:p>
          <a:p>
            <a:pPr marL="0" indent="0">
              <a:buNone/>
            </a:pPr>
            <a:r>
              <a:rPr lang="en-US" sz="2000" dirty="0"/>
              <a:t>Shell implements </a:t>
            </a:r>
            <a:r>
              <a:rPr lang="en-US" sz="2000" b="1" dirty="0"/>
              <a:t>AWS IAM </a:t>
            </a:r>
            <a:r>
              <a:rPr lang="en-US" sz="2000" dirty="0"/>
              <a:t>to manage access to AWS resources securely. By using IAM, Shell can control user permissions, enforce security policies, and ensure compliance. The benefits include enhanced security, streamlined access management, and improved operational efficiency.</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4" name="Picture 13" descr="A diagram of a company&#10;&#10;Description automatically generated">
            <a:extLst>
              <a:ext uri="{FF2B5EF4-FFF2-40B4-BE49-F238E27FC236}">
                <a16:creationId xmlns:a16="http://schemas.microsoft.com/office/drawing/2014/main" id="{9D4D122E-248A-A023-BAD5-CA47BA1448E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53201" y="1877927"/>
            <a:ext cx="5096932" cy="3997940"/>
          </a:xfrm>
          <a:prstGeom prst="rect">
            <a:avLst/>
          </a:prstGeom>
        </p:spPr>
      </p:pic>
    </p:spTree>
    <p:extLst>
      <p:ext uri="{BB962C8B-B14F-4D97-AF65-F5344CB8AC3E}">
        <p14:creationId xmlns:p14="http://schemas.microsoft.com/office/powerpoint/2010/main" val="8636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mj-lt"/>
              </a:rPr>
              <a:t>What were the challenges I faced while implementing Learning 1 and my plan to overcome them</a:t>
            </a:r>
          </a:p>
          <a:p>
            <a:pPr marL="0" indent="0">
              <a:buNone/>
            </a:pPr>
            <a:r>
              <a:rPr lang="en-US" sz="2000" dirty="0">
                <a:latin typeface="+mj-lt"/>
              </a:rPr>
              <a:t>During training, I encountered challenges with the </a:t>
            </a:r>
            <a:r>
              <a:rPr lang="en-US" sz="2000" b="1" dirty="0">
                <a:latin typeface="+mj-lt"/>
              </a:rPr>
              <a:t>ITIL framework</a:t>
            </a:r>
            <a:r>
              <a:rPr lang="en-US" sz="2000" dirty="0">
                <a:latin typeface="+mj-lt"/>
              </a:rPr>
              <a:t>, such as resistance to change, lack of resources, and poor communication. To overcome these, Shell conducted comprehensive training sessions, secured necessary funding, established clear communication channels, and engaged leadership early to highlight ITIL’s benefits.</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descr="A screenshot of a computer screen&#10;&#10;Description automatically generated">
            <a:extLst>
              <a:ext uri="{FF2B5EF4-FFF2-40B4-BE49-F238E27FC236}">
                <a16:creationId xmlns:a16="http://schemas.microsoft.com/office/drawing/2014/main" id="{7D44BDF4-F09E-2857-190B-D517B3B147B7}"/>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314818" y="1847308"/>
            <a:ext cx="5434988" cy="4076241"/>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were the challenges I faced while implementing Learning 2 and my plan to overcome them</a:t>
            </a:r>
          </a:p>
          <a:p>
            <a:pPr marL="0" indent="0">
              <a:buNone/>
            </a:pPr>
            <a:r>
              <a:rPr lang="en-US" sz="2000" dirty="0"/>
              <a:t>During the implementation of ServiceNow at Shell, I challenges included resistance to change, lack of expertise, complicated workflows, and over-customization. To address these, Shell conducted training sessions, invested in skill development, streamlined workflows, and limited customization to essential features, ensuring a smoother transition and improved efficiency.</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descr="A screenshot of a service&#10;&#10;Description automatically generated">
            <a:extLst>
              <a:ext uri="{FF2B5EF4-FFF2-40B4-BE49-F238E27FC236}">
                <a16:creationId xmlns:a16="http://schemas.microsoft.com/office/drawing/2014/main" id="{724FB883-3797-55E3-729D-1C1B75237347}"/>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798733" y="1789802"/>
            <a:ext cx="4691207" cy="4147432"/>
          </a:xfrm>
          <a:prstGeom prst="rect">
            <a:avLst/>
          </a:prstGeom>
        </p:spPr>
      </p:pic>
    </p:spTree>
    <p:extLst>
      <p:ext uri="{BB962C8B-B14F-4D97-AF65-F5344CB8AC3E}">
        <p14:creationId xmlns:p14="http://schemas.microsoft.com/office/powerpoint/2010/main" val="3159148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were the challenges I faced while implementing Learning 3 and my plan to overcome them</a:t>
            </a:r>
          </a:p>
          <a:p>
            <a:pPr marL="0" indent="0">
              <a:buNone/>
            </a:pPr>
            <a:r>
              <a:rPr lang="en-US" sz="2000" dirty="0"/>
              <a:t>Implementing AWS Identity and Access Management (IAM) can be challenging due to the complexity of managing policies and ensuring security best practices. To overcome these challenges, start with AWS managed policies and gradually move to custom ones, using the IAM Policy Simulator to test them. Regularly review and audit policies to ensure least privilege and use tools like AWS IAM Access Analyzer.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14" name="Picture 13" descr="A diagram of a group&#10;&#10;Description automatically generated">
            <a:extLst>
              <a:ext uri="{FF2B5EF4-FFF2-40B4-BE49-F238E27FC236}">
                <a16:creationId xmlns:a16="http://schemas.microsoft.com/office/drawing/2014/main" id="{330382D4-09DE-CD03-3271-3BB15BB7647F}"/>
              </a:ext>
            </a:extLst>
          </p:cNvPr>
          <p:cNvPicPr>
            <a:picLocks noChangeAspect="1"/>
          </p:cNvPicPr>
          <p:nvPr/>
        </p:nvPicPr>
        <p:blipFill>
          <a:blip r:embed="rId7" cstate="screen">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563149" y="2700032"/>
            <a:ext cx="5026005" cy="2398161"/>
          </a:xfrm>
          <a:prstGeom prst="rect">
            <a:avLst/>
          </a:prstGeom>
        </p:spPr>
      </p:pic>
    </p:spTree>
    <p:extLst>
      <p:ext uri="{BB962C8B-B14F-4D97-AF65-F5344CB8AC3E}">
        <p14:creationId xmlns:p14="http://schemas.microsoft.com/office/powerpoint/2010/main" val="307020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cs typeface="Arial"/>
              </a:rPr>
              <a:t>Creating the Virtual Machine in Azure.</a:t>
            </a:r>
          </a:p>
          <a:p>
            <a:r>
              <a:rPr lang="en-US" sz="2000" dirty="0">
                <a:effectLst>
                  <a:outerShdw blurRad="38100" dist="38100" dir="2700000" algn="tl">
                    <a:srgbClr val="000000">
                      <a:alpha val="43137"/>
                    </a:srgbClr>
                  </a:outerShdw>
                </a:effectLst>
                <a:cs typeface="Arial"/>
              </a:rPr>
              <a:t>Learning how to work with Kubernetes and chef.</a:t>
            </a:r>
          </a:p>
          <a:p>
            <a:r>
              <a:rPr lang="en-US" sz="2000" dirty="0">
                <a:effectLst>
                  <a:outerShdw blurRad="38100" dist="38100" dir="2700000" algn="tl">
                    <a:srgbClr val="000000">
                      <a:alpha val="43137"/>
                    </a:srgbClr>
                  </a:outerShdw>
                </a:effectLst>
                <a:cs typeface="Arial"/>
              </a:rPr>
              <a:t>Networking with colleagues.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effectLst>
                  <a:outerShdw blurRad="38100" dist="38100" dir="2700000" algn="tl">
                    <a:srgbClr val="000000">
                      <a:alpha val="43137"/>
                    </a:srgbClr>
                  </a:outerShdw>
                </a:effectLst>
              </a:rPr>
              <a:t>1 Week</a:t>
            </a:r>
            <a:endParaRPr lang="en-US" dirty="0"/>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lIns="91440" tIns="45720" rIns="91440" bIns="4572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effectLst>
                  <a:outerShdw blurRad="38100" dist="38100" dir="2700000" algn="tl">
                    <a:srgbClr val="000000">
                      <a:alpha val="43137"/>
                    </a:srgbClr>
                  </a:outerShdw>
                </a:effectLst>
              </a:rPr>
              <a:t>Ongoing</a:t>
            </a:r>
            <a:endParaRPr lang="en-US" dirty="0"/>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t>My learning was fun this week because of the following reasons:</a:t>
            </a:r>
          </a:p>
          <a:p>
            <a:pPr marL="0" indent="0">
              <a:buFont typeface="Arial" panose="020B0604020202020204" pitchFamily="34" charset="0"/>
              <a:buNone/>
            </a:pPr>
            <a:endParaRPr lang="en-US" sz="2000" dirty="0"/>
          </a:p>
          <a:p>
            <a:r>
              <a:rPr lang="en-US" sz="2000" dirty="0"/>
              <a:t>Group activity</a:t>
            </a:r>
          </a:p>
          <a:p>
            <a:r>
              <a:rPr lang="en-US" sz="2000" dirty="0">
                <a:cs typeface="Arial"/>
              </a:rPr>
              <a:t>In-class presentations</a:t>
            </a:r>
          </a:p>
          <a:p>
            <a:r>
              <a:rPr lang="en-US" sz="2000" dirty="0">
                <a:cs typeface="Arial"/>
              </a:rPr>
              <a:t>Assessments and Quiz</a:t>
            </a:r>
          </a:p>
          <a:p>
            <a:r>
              <a:rPr lang="en-US" sz="2000" dirty="0">
                <a:cs typeface="Arial"/>
              </a:rPr>
              <a:t>Playing Games</a:t>
            </a:r>
          </a:p>
          <a:p>
            <a:r>
              <a:rPr lang="en-US" sz="2000" dirty="0">
                <a:cs typeface="Arial"/>
              </a:rPr>
              <a:t>Networking with colleagues </a:t>
            </a:r>
          </a:p>
          <a:p>
            <a:pPr marL="0" indent="0">
              <a:buNone/>
            </a:pPr>
            <a:endParaRPr lang="en-US" sz="2000" dirty="0"/>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6" name="Picture 5" descr="A colorful paint splatter with words&#10;&#10;Description automatically generated">
            <a:extLst>
              <a:ext uri="{FF2B5EF4-FFF2-40B4-BE49-F238E27FC236}">
                <a16:creationId xmlns:a16="http://schemas.microsoft.com/office/drawing/2014/main" id="{15F960D5-E262-D557-9F02-04FBF55724F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694903" y="2482700"/>
            <a:ext cx="4762500" cy="3038475"/>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800" dirty="0"/>
              <a:t>The ITIL Framework is a set of best practices designed to align IT services with the needs of businesses. It emphasizes the Service Value System (SVS), which integrates various inputs to create value. The framework also includes the Four Dimensions Model, covering organizations, technology, partners, and processes to ensure a holistic approach to IT service management.</a:t>
            </a:r>
          </a:p>
          <a:p>
            <a:pPr>
              <a:lnSpc>
                <a:spcPct val="100000"/>
              </a:lnSpc>
            </a:pPr>
            <a:r>
              <a:rPr lang="en-US" sz="1800" dirty="0"/>
              <a:t>ServiceNow is a cloud-based platform that provides IT service management solutions built on the ITIL framework. It helps organizations manage digital workflows, including incident and problem management to handle disruptions and identify root causes. Additionally, ServiceNow’s change management capabilities ensure that changes are implemented smoothly and efficiently, minimizing the impact on business operations.</a:t>
            </a:r>
          </a:p>
          <a:p>
            <a:pPr>
              <a:lnSpc>
                <a:spcPct val="100000"/>
              </a:lnSpc>
            </a:pPr>
            <a:r>
              <a:rPr lang="en-US" sz="1800" dirty="0"/>
              <a:t>AWS Identity and Access Management (IAM) is a web service that helps you securely control access to AWS services and resources. It allows you to manage users and groups, assign permissions to control access, and enhance security with multi-factor authentication (MFA). AWS IAM ensures that only authorized users can access specific resources, providing a robust security framework for your AWS environment.</a:t>
            </a:r>
          </a:p>
        </p:txBody>
      </p:sp>
    </p:spTree>
    <p:extLst>
      <p:ext uri="{BB962C8B-B14F-4D97-AF65-F5344CB8AC3E}">
        <p14:creationId xmlns:p14="http://schemas.microsoft.com/office/powerpoint/2010/main" val="386585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Stay vigilant, trust but verify, and protect what matters.</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7" name="Picture 6" descr="A hand holding a padlock">
            <a:extLst>
              <a:ext uri="{FF2B5EF4-FFF2-40B4-BE49-F238E27FC236}">
                <a16:creationId xmlns:a16="http://schemas.microsoft.com/office/drawing/2014/main" id="{16F2E17D-08F5-CD02-4659-F7307E6623B8}"/>
              </a:ext>
            </a:extLst>
          </p:cNvPr>
          <p:cNvPicPr>
            <a:picLocks noChangeAspect="1"/>
          </p:cNvPicPr>
          <p:nvPr/>
        </p:nvPicPr>
        <p:blipFill>
          <a:blip r:embed="rId5" cstate="screen">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6577314" y="2203965"/>
            <a:ext cx="4997678" cy="3331785"/>
          </a:xfrm>
          <a:prstGeom prst="rect">
            <a:avLst/>
          </a:prstGeom>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0495"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Key learning </a:t>
            </a:r>
          </a:p>
          <a:p>
            <a:pPr marL="0" indent="0">
              <a:buNone/>
            </a:pPr>
            <a:r>
              <a:rPr lang="en-US" sz="2000" dirty="0"/>
              <a:t>The Information Technology Infrastructure Library (ITIL) is a set of best practices for IT service management (ITSM) that helps align IT services with business needs. ITIL is structured around the service lifecycle, which includes five stages:</a:t>
            </a:r>
          </a:p>
          <a:p>
            <a:pPr marL="0" indent="0">
              <a:buNone/>
            </a:pPr>
            <a:r>
              <a:rPr lang="en-US" sz="2000" dirty="0"/>
              <a:t>Service Strategy </a:t>
            </a:r>
          </a:p>
          <a:p>
            <a:pPr marL="0" indent="0">
              <a:buNone/>
            </a:pPr>
            <a:r>
              <a:rPr lang="en-US" sz="2000" dirty="0"/>
              <a:t>Service Design</a:t>
            </a:r>
          </a:p>
          <a:p>
            <a:pPr marL="0" indent="0">
              <a:buNone/>
            </a:pPr>
            <a:r>
              <a:rPr lang="en-US" sz="2000" dirty="0"/>
              <a:t>Service Transition</a:t>
            </a:r>
          </a:p>
          <a:p>
            <a:pPr marL="0" indent="0">
              <a:buNone/>
            </a:pPr>
            <a:r>
              <a:rPr lang="en-US" sz="2000" dirty="0"/>
              <a:t> Service Operation</a:t>
            </a:r>
          </a:p>
          <a:p>
            <a:pPr marL="0" indent="0">
              <a:buNone/>
            </a:pPr>
            <a:r>
              <a:rPr lang="en-US" sz="2000" dirty="0"/>
              <a:t>Continual Service Improvement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21" name="Picture 20" descr="A diagram of a service lifecycle&#10;&#10;Description automatically generated">
            <a:extLst>
              <a:ext uri="{FF2B5EF4-FFF2-40B4-BE49-F238E27FC236}">
                <a16:creationId xmlns:a16="http://schemas.microsoft.com/office/drawing/2014/main" id="{C2427871-CA57-0675-4604-0C39348ECC83}"/>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504981" y="1970061"/>
            <a:ext cx="5142342" cy="3856757"/>
          </a:xfrm>
          <a:prstGeom prst="rect">
            <a:avLst/>
          </a:prstGeom>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83133"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Key learning</a:t>
            </a:r>
          </a:p>
          <a:p>
            <a:pPr marL="0" indent="0">
              <a:buNone/>
            </a:pPr>
            <a:r>
              <a:rPr lang="en-US" sz="2000" b="1" dirty="0"/>
              <a:t>ServiceNow</a:t>
            </a:r>
            <a:r>
              <a:rPr lang="en-US" sz="2000" dirty="0"/>
              <a:t> is a powerful platform designed to streamline and automate various business processes. It excels in IT Service Management (ITSM), helping organizations efficiently manage incidents, problems, changes, and requests. Beyond IT, ServiceNow supports HR processes, customer service management, security operations, and custom business applications. Its workflow automation and real-time analytics capabilities enhance operational efficiency and decision-making.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14" name="Picture 13" descr="A screenshot of a computer&#10;&#10;Description automatically generated">
            <a:extLst>
              <a:ext uri="{FF2B5EF4-FFF2-40B4-BE49-F238E27FC236}">
                <a16:creationId xmlns:a16="http://schemas.microsoft.com/office/drawing/2014/main" id="{0FD4E42B-5A78-33C8-619E-3C8C48849810}"/>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567121" y="2349446"/>
            <a:ext cx="5018061" cy="3099335"/>
          </a:xfrm>
          <a:prstGeom prst="rect">
            <a:avLst/>
          </a:prstGeom>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0495"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r>
              <a:rPr lang="en-US" sz="2000" dirty="0"/>
              <a:t>Key learning</a:t>
            </a:r>
          </a:p>
          <a:p>
            <a:pPr marL="0" indent="0">
              <a:buNone/>
            </a:pPr>
            <a:r>
              <a:rPr lang="en-US" sz="2000" dirty="0"/>
              <a:t> </a:t>
            </a:r>
            <a:r>
              <a:rPr lang="en-US" sz="2000" b="1" dirty="0"/>
              <a:t>AWS Identity and Access Management (IAM) </a:t>
            </a:r>
            <a:r>
              <a:rPr lang="en-US" sz="2000" dirty="0"/>
              <a:t>is a crucial service for securely managing access to AWS resources. It allows you to create and manage users, groups, and roles, and set permissions to control who can access what. With features like multi-factor authentication (MFA) and temporary security credentials, IAM enhances security by ensuring that only authorized users can perform specific actions. </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8" name="Picture 7" descr="A diagram of a service&#10;&#10;Description automatically generated">
            <a:extLst>
              <a:ext uri="{FF2B5EF4-FFF2-40B4-BE49-F238E27FC236}">
                <a16:creationId xmlns:a16="http://schemas.microsoft.com/office/drawing/2014/main" id="{A296797D-0F1A-185F-4832-E14998E5F1A1}"/>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400798" y="2252133"/>
            <a:ext cx="5350705" cy="3242434"/>
          </a:xfrm>
          <a:prstGeom prst="rect">
            <a:avLst/>
          </a:prstGeom>
        </p:spPr>
      </p:pic>
    </p:spTree>
    <p:extLst>
      <p:ext uri="{BB962C8B-B14F-4D97-AF65-F5344CB8AC3E}">
        <p14:creationId xmlns:p14="http://schemas.microsoft.com/office/powerpoint/2010/main" val="3233747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How I feel Shell implements this learning and How I feel Shell benefits from this learning</a:t>
            </a:r>
          </a:p>
          <a:p>
            <a:pPr marL="0" indent="0">
              <a:buNone/>
            </a:pPr>
            <a:r>
              <a:rPr lang="en-US" sz="2000" dirty="0"/>
              <a:t> </a:t>
            </a:r>
          </a:p>
          <a:p>
            <a:pPr marL="0" indent="0">
              <a:buNone/>
            </a:pPr>
            <a:r>
              <a:rPr lang="en-US" sz="2000" dirty="0"/>
              <a:t>Shell implements the </a:t>
            </a:r>
            <a:r>
              <a:rPr lang="en-US" sz="2000" b="1" dirty="0"/>
              <a:t>ITIL framework </a:t>
            </a:r>
            <a:r>
              <a:rPr lang="en-US" sz="2000" dirty="0"/>
              <a:t>to enhance IT service management by aligning IT services with business goals. This leads to improved efficiency, reduced costs, and better risk management. The benefits include increased productivity, higher customer satisfaction, and streamlined operations.</a:t>
            </a:r>
          </a:p>
          <a:p>
            <a:pPr marL="0" indent="0">
              <a:buNone/>
            </a:pPr>
            <a:endParaRPr lang="en-US" sz="2000" dirty="0"/>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 name="Picture 7" descr="A diagram of a software framework&#10;&#10;Description automatically generated">
            <a:extLst>
              <a:ext uri="{FF2B5EF4-FFF2-40B4-BE49-F238E27FC236}">
                <a16:creationId xmlns:a16="http://schemas.microsoft.com/office/drawing/2014/main" id="{EDBBB38F-2F53-D1C8-DC74-2B359A791A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00799" y="2307068"/>
            <a:ext cx="5350706" cy="3184089"/>
          </a:xfrm>
          <a:prstGeom prst="rect">
            <a:avLst/>
          </a:prstGeom>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r>
              <a:rPr lang="en-US" sz="2000" dirty="0"/>
              <a:t>How I feel Shell implements this learning and How I feel Shell benefits from this learning</a:t>
            </a:r>
          </a:p>
          <a:p>
            <a:pPr marL="0" indent="0">
              <a:buNone/>
            </a:pPr>
            <a:endParaRPr lang="en-US" sz="2000" dirty="0"/>
          </a:p>
          <a:p>
            <a:pPr marL="0" indent="0">
              <a:buNone/>
            </a:pPr>
            <a:r>
              <a:rPr lang="en-US" sz="2000" dirty="0"/>
              <a:t>Shell uses </a:t>
            </a:r>
            <a:r>
              <a:rPr lang="en-US" sz="2000" b="1" dirty="0"/>
              <a:t>ServiceNow</a:t>
            </a:r>
            <a:r>
              <a:rPr lang="en-US" sz="2000" dirty="0"/>
              <a:t> to streamline IT service management by replacing multiple tools with a unified platform. This enhances efficiency, reduces costs, and improves data control. The benefits include better automation, improved user experience, and more reliable operations¹².</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5E417A00-4F2D-CCF2-DC26-8023FBD922A7}"/>
              </a:ext>
            </a:extLst>
          </p:cNvPr>
          <p:cNvPicPr>
            <a:picLocks noChangeAspect="1"/>
          </p:cNvPicPr>
          <p:nvPr/>
        </p:nvPicPr>
        <p:blipFill>
          <a:blip r:embed="rId7" cstate="screen">
            <a:extLst>
              <a:ext uri="{28A0092B-C50C-407E-A947-70E740481C1C}">
                <a14:useLocalDpi xmlns:a14="http://schemas.microsoft.com/office/drawing/2010/main" val="0"/>
              </a:ext>
            </a:extLst>
          </a:blip>
          <a:stretch>
            <a:fillRect/>
          </a:stretch>
        </p:blipFill>
        <p:spPr>
          <a:xfrm>
            <a:off x="6421533" y="2500441"/>
            <a:ext cx="5328273" cy="2797343"/>
          </a:xfrm>
          <a:prstGeom prst="rect">
            <a:avLst/>
          </a:prstGeom>
        </p:spPr>
      </p:pic>
    </p:spTree>
    <p:extLst>
      <p:ext uri="{BB962C8B-B14F-4D97-AF65-F5344CB8AC3E}">
        <p14:creationId xmlns:p14="http://schemas.microsoft.com/office/powerpoint/2010/main" val="317980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19865</TotalTime>
  <Words>987</Words>
  <Application>Microsoft Office PowerPoint</Application>
  <PresentationFormat>Widescreen</PresentationFormat>
  <Paragraphs>83</Paragraphs>
  <Slides>20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4" baseType="lpstr">
      <vt:lpstr>Arial</vt:lpstr>
      <vt:lpstr>Calibri</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PowerPoint Presentation</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Garg, Khushi SBOBNG-PTIV/IPI</cp:lastModifiedBy>
  <cp:revision>502</cp:revision>
  <dcterms:created xsi:type="dcterms:W3CDTF">2022-01-18T12:35:56Z</dcterms:created>
  <dcterms:modified xsi:type="dcterms:W3CDTF">2024-09-18T03:02:51Z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