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649479-8C35-4DD3-A0DA-CD15AC97EF70}" v="6" dt="2024-09-01T14:00:11.3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690" autoAdjust="0"/>
  </p:normalViewPr>
  <p:slideViewPr>
    <p:cSldViewPr snapToGrid="0">
      <p:cViewPr varScale="1">
        <p:scale>
          <a:sx n="61" d="100"/>
          <a:sy n="61" d="100"/>
        </p:scale>
        <p:origin x="884" y="60"/>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9/18/2024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18/09/2024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training.galaxyproject.org/training-material/topics/admin/tutorials/monitoring/tutorial.html" TargetMode="External"/><Relationship Id="rId3" Type="http://schemas.openxmlformats.org/officeDocument/2006/relationships/oleObject" Target="../embeddings/oleObject8.bin"/><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 Id="rId9" Type="http://schemas.openxmlformats.org/officeDocument/2006/relationships/hyperlink" Target="https://creativecommons.org/licenses/by/3.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colaboratorio.net/davidochobits/sysadmin/2017/docker-una-guia-no-convencional/" TargetMode="External"/><Relationship Id="rId3" Type="http://schemas.openxmlformats.org/officeDocument/2006/relationships/oleObject" Target="../embeddings/oleObject9.bin"/><Relationship Id="rId7" Type="http://schemas.openxmlformats.org/officeDocument/2006/relationships/image" Target="../media/image36.jp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hyperlink" Target="https://wiki.satnogs.org/Dashboard" TargetMode="External"/><Relationship Id="rId3" Type="http://schemas.openxmlformats.org/officeDocument/2006/relationships/oleObject" Target="../embeddings/oleObject11.bin"/><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www.teachingwithtlc.com/2015/01/" TargetMode="External"/><Relationship Id="rId3" Type="http://schemas.openxmlformats.org/officeDocument/2006/relationships/oleObject" Target="../embeddings/oleObject13.bin"/><Relationship Id="rId7" Type="http://schemas.openxmlformats.org/officeDocument/2006/relationships/image" Target="../media/image43.jp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techcrunch.com/2019/06/10/vectra-lands-100m-series-e-investment-for-ai-driven-network-security/network-security-2/" TargetMode="Externa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ios.dz/installation-docker-ce-centos-8/" TargetMode="External"/><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8" Type="http://schemas.openxmlformats.org/officeDocument/2006/relationships/hyperlink" Target="https://slides.com/petrmichalec/chef-workshop" TargetMode="External"/><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8" Type="http://schemas.openxmlformats.org/officeDocument/2006/relationships/hyperlink" Target="https://www.schabell.org/2023/03/getting-started-with-prometheus-introduction-to-prometheus.html" TargetMode="External"/><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hyperlink" Target="https://neokobo.blogspot.com/2017/04/docker-compose.html" TargetMode="External"/><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hyperlink" Target="https://creativecommons.org/licenses/by-sa/3.0/" TargetMode="External"/><Relationship Id="rId4" Type="http://schemas.openxmlformats.org/officeDocument/2006/relationships/image" Target="../media/image21.emf"/><Relationship Id="rId9" Type="http://schemas.openxmlformats.org/officeDocument/2006/relationships/hyperlink" Target="http://redhat.slides.com/yagzhang/devops-worksho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#4</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Khushi Garg</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-19-sept-2024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7417"/>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and How I feel Shell benefits from this learning</a:t>
            </a:r>
          </a:p>
          <a:p>
            <a:pPr marL="0" indent="0">
              <a:buNone/>
            </a:pPr>
            <a:endParaRPr lang="en-US" sz="2000" dirty="0"/>
          </a:p>
          <a:p>
            <a:pPr marL="0" indent="0">
              <a:buNone/>
            </a:pPr>
            <a:r>
              <a:rPr lang="en-US" sz="2000" dirty="0"/>
              <a:t>Implementing </a:t>
            </a:r>
            <a:r>
              <a:rPr lang="en-US" sz="2000" b="1" dirty="0"/>
              <a:t>Prometheus and Grafana </a:t>
            </a:r>
            <a:r>
              <a:rPr lang="en-US" sz="2000" dirty="0"/>
              <a:t>at Shell can enhance monitoring and visualization capabilities. You might feel more in control with real-time insights into system performance. This leads to proactive issue resolution and data-driven decision-making. Overall, integrating these tools can improve operational efficiency, system reliability, and provide valuable metrics for optimizing Shell's IT infrastructure.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360975DD-EB02-8DF8-3FEE-4BF8BAD48900}"/>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531865" y="2373853"/>
            <a:ext cx="5113596" cy="3049485"/>
          </a:xfrm>
          <a:prstGeom prst="rect">
            <a:avLst/>
          </a:prstGeom>
        </p:spPr>
      </p:pic>
      <p:sp>
        <p:nvSpPr>
          <p:cNvPr id="9" name="TextBox 8">
            <a:extLst>
              <a:ext uri="{FF2B5EF4-FFF2-40B4-BE49-F238E27FC236}">
                <a16:creationId xmlns:a16="http://schemas.microsoft.com/office/drawing/2014/main" id="{05FEE2CD-C7A8-5255-4BBD-562C08319ACC}"/>
              </a:ext>
            </a:extLst>
          </p:cNvPr>
          <p:cNvSpPr txBox="1"/>
          <p:nvPr/>
        </p:nvSpPr>
        <p:spPr>
          <a:xfrm>
            <a:off x="10715695" y="7142636"/>
            <a:ext cx="929765" cy="784830"/>
          </a:xfrm>
          <a:prstGeom prst="rect">
            <a:avLst/>
          </a:prstGeom>
          <a:noFill/>
        </p:spPr>
        <p:txBody>
          <a:bodyPr wrap="square" rtlCol="0">
            <a:spAutoFit/>
          </a:bodyPr>
          <a:lstStyle/>
          <a:p>
            <a:r>
              <a:rPr lang="en-US" sz="900">
                <a:hlinkClick r:id="rId8" tooltip="https://training.galaxyproject.org/training-material/topics/admin/tutorials/monitoring/tutorial.html"/>
              </a:rPr>
              <a:t>This Photo</a:t>
            </a:r>
            <a:r>
              <a:rPr lang="en-US" sz="900"/>
              <a:t> by Unknown Author is licensed under </a:t>
            </a:r>
            <a:r>
              <a:rPr lang="en-US" sz="900">
                <a:hlinkClick r:id="rId9" tooltip="https://creativecommons.org/licenses/by/3.0/"/>
              </a:rPr>
              <a:t>CC BY</a:t>
            </a:r>
            <a:endParaRPr lang="en-US" sz="900"/>
          </a:p>
        </p:txBody>
      </p:sp>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j-lt"/>
              </a:rPr>
              <a:t>What were the challenges I faced while implementing Learning 1 and my plan to overcome them</a:t>
            </a:r>
          </a:p>
          <a:p>
            <a:pPr marL="0" indent="0">
              <a:buNone/>
            </a:pPr>
            <a:r>
              <a:rPr lang="en-US" sz="2000" dirty="0">
                <a:latin typeface="+mj-lt"/>
              </a:rPr>
              <a:t>Implementing </a:t>
            </a:r>
            <a:r>
              <a:rPr lang="en-US" sz="2000" b="1" dirty="0">
                <a:latin typeface="+mj-lt"/>
              </a:rPr>
              <a:t>Docker and Docker Compose </a:t>
            </a:r>
            <a:r>
              <a:rPr lang="en-US" sz="2000" dirty="0">
                <a:latin typeface="+mj-lt"/>
              </a:rPr>
              <a:t>at Shell, I faced challenges like managing container orchestration, ensuring security, and handling persistent storage. To overcome these, you can adopt best practices for container security, use orchestration tools like Kubernetes, and implement robust storage solutions. Continuous learning and collaboration with experienced colleagues can also help mitigate these challenges.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 name="Picture 8" descr="A cartoon whale with boxes on top of it&#10;&#10;Description automatically generated">
            <a:extLst>
              <a:ext uri="{FF2B5EF4-FFF2-40B4-BE49-F238E27FC236}">
                <a16:creationId xmlns:a16="http://schemas.microsoft.com/office/drawing/2014/main" id="{96A4ADC7-88D1-F3BD-EE29-437D9EA037FC}"/>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561552" y="1898863"/>
            <a:ext cx="5029200" cy="4000500"/>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were the challenges I faced while implementing Learning 2 and my plan to overcome them</a:t>
            </a:r>
          </a:p>
          <a:p>
            <a:pPr marL="0" indent="0">
              <a:buNone/>
            </a:pPr>
            <a:r>
              <a:rPr lang="en-US" sz="2000" dirty="0"/>
              <a:t>Implementing </a:t>
            </a:r>
            <a:r>
              <a:rPr lang="en-US" sz="2000" b="1" dirty="0"/>
              <a:t>Chef</a:t>
            </a:r>
            <a:r>
              <a:rPr lang="en-US" sz="2000" dirty="0"/>
              <a:t> at Shell, I faced challenges like managing complex configurations, ensuring compatibility across environments, and handling version control. To overcome these, you can adopt a modular approach to configurations, use testing frameworks for compatibility, and implement robust version control practices. Continuous learning and collaboration with experienced colleagues can also help address these challenges.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593F61E-D5BF-D890-48B6-8BB284DF54D0}"/>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0799" y="2394227"/>
            <a:ext cx="5350706" cy="3009772"/>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were the challenges I faced while implementing Learning 3 and my plan to overcome them</a:t>
            </a:r>
          </a:p>
          <a:p>
            <a:pPr marL="0" indent="0">
              <a:buNone/>
            </a:pPr>
            <a:r>
              <a:rPr lang="en-US" sz="2000" dirty="0"/>
              <a:t>Implementing </a:t>
            </a:r>
            <a:r>
              <a:rPr lang="en-US" sz="2000" b="1" dirty="0"/>
              <a:t>Prometheus and Grafana </a:t>
            </a:r>
            <a:r>
              <a:rPr lang="en-US" sz="2000" dirty="0"/>
              <a:t>at Shell, I faced challenges like handling large volumes of data, ensuring data accuracy, and managing complex dashboards. To overcome these, you can optimize data collection methods, implement robust validation processes, and simplify dashboard designs. Continuous learning and collaboration with experienced colleagues can also help address these challenges effectively.</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926C9DE-7960-E40D-7FB5-9AC2635E6907}"/>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40688" y="2469931"/>
            <a:ext cx="5309117" cy="2737144"/>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cs typeface="Arial"/>
              </a:rPr>
              <a:t>Deploying the Virtual Machine in Azure.</a:t>
            </a:r>
          </a:p>
          <a:p>
            <a:r>
              <a:rPr lang="en-US" sz="2000" dirty="0">
                <a:effectLst>
                  <a:outerShdw blurRad="38100" dist="38100" dir="2700000" algn="tl">
                    <a:srgbClr val="000000">
                      <a:alpha val="43137"/>
                    </a:srgbClr>
                  </a:outerShdw>
                </a:effectLst>
                <a:cs typeface="Arial"/>
              </a:rPr>
              <a:t>Learning how to work with Kubernetes and work on the case study.</a:t>
            </a:r>
          </a:p>
          <a:p>
            <a:r>
              <a:rPr lang="en-US" sz="2000" dirty="0">
                <a:effectLst>
                  <a:outerShdw blurRad="38100" dist="38100" dir="2700000" algn="tl">
                    <a:srgbClr val="000000">
                      <a:alpha val="43137"/>
                    </a:srgbClr>
                  </a:outerShdw>
                </a:effectLst>
                <a:cs typeface="Arial"/>
              </a:rPr>
              <a:t>Networking with colleagues.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effectLst>
                  <a:outerShdw blurRad="38100" dist="38100" dir="2700000" algn="tl">
                    <a:srgbClr val="000000">
                      <a:alpha val="43137"/>
                    </a:srgbClr>
                  </a:outerShdw>
                </a:effectLst>
              </a:rPr>
              <a:t>1 Week</a:t>
            </a:r>
            <a:endParaRPr lang="en-US" dirty="0"/>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effectLst>
                  <a:outerShdw blurRad="38100" dist="38100" dir="2700000" algn="tl">
                    <a:srgbClr val="000000">
                      <a:alpha val="43137"/>
                    </a:srgbClr>
                  </a:outerShdw>
                </a:effectLst>
              </a:rPr>
              <a:t>Ongoing</a:t>
            </a:r>
            <a:endParaRPr lang="en-US" dirty="0"/>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t>My learning was fun this week because of the following reasons:</a:t>
            </a:r>
          </a:p>
          <a:p>
            <a:pPr marL="0" indent="0">
              <a:buFont typeface="Arial" panose="020B0604020202020204" pitchFamily="34" charset="0"/>
              <a:buNone/>
            </a:pPr>
            <a:endParaRPr lang="en-US" sz="2000" dirty="0"/>
          </a:p>
          <a:p>
            <a:r>
              <a:rPr lang="en-US" sz="2000" dirty="0"/>
              <a:t>Group activity</a:t>
            </a:r>
          </a:p>
          <a:p>
            <a:r>
              <a:rPr lang="en-US" sz="2000" dirty="0">
                <a:cs typeface="Arial"/>
              </a:rPr>
              <a:t>In-class presentations</a:t>
            </a:r>
          </a:p>
          <a:p>
            <a:r>
              <a:rPr lang="en-US" sz="2000" dirty="0">
                <a:cs typeface="Arial"/>
              </a:rPr>
              <a:t>Assessments and Quiz</a:t>
            </a:r>
          </a:p>
          <a:p>
            <a:r>
              <a:rPr lang="en-US" sz="2000" dirty="0">
                <a:cs typeface="Arial"/>
              </a:rPr>
              <a:t>Playing Games</a:t>
            </a:r>
          </a:p>
          <a:p>
            <a:r>
              <a:rPr lang="en-US" sz="2000" dirty="0">
                <a:cs typeface="Arial"/>
              </a:rPr>
              <a:t>Networking with colleagues </a:t>
            </a:r>
          </a:p>
          <a:p>
            <a:pPr marL="0" indent="0">
              <a:buNone/>
            </a:pPr>
            <a:endParaRPr lang="en-US" sz="2000" dirty="0"/>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colorful paint splatter with words&#10;&#10;Description automatically generated">
            <a:extLst>
              <a:ext uri="{FF2B5EF4-FFF2-40B4-BE49-F238E27FC236}">
                <a16:creationId xmlns:a16="http://schemas.microsoft.com/office/drawing/2014/main" id="{15F960D5-E262-D557-9F02-04FBF55724F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694903" y="2482700"/>
            <a:ext cx="4762500" cy="3038475"/>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t>Integrating Chef, Prometheus, Grafana, Docker, and Docker Compose enhances infrastructure efficiency and observability. </a:t>
            </a:r>
          </a:p>
          <a:p>
            <a:pPr>
              <a:lnSpc>
                <a:spcPct val="100000"/>
              </a:lnSpc>
            </a:pPr>
            <a:r>
              <a:rPr lang="en-US" sz="1800" dirty="0"/>
              <a:t>Chef automates application deployment and management, ensuring consistency.</a:t>
            </a:r>
          </a:p>
          <a:p>
            <a:pPr>
              <a:lnSpc>
                <a:spcPct val="100000"/>
              </a:lnSpc>
            </a:pPr>
            <a:r>
              <a:rPr lang="en-US" sz="1800" dirty="0"/>
              <a:t> Prometheus collects and stores metrics, while Grafana visualizes them, providing real-time insights. </a:t>
            </a:r>
          </a:p>
          <a:p>
            <a:pPr>
              <a:lnSpc>
                <a:spcPct val="100000"/>
              </a:lnSpc>
            </a:pPr>
            <a:r>
              <a:rPr lang="en-US" sz="1800" dirty="0"/>
              <a:t>Docker and Docker Compose simplify the deployment of these tools as containers, streamlining setup and management. </a:t>
            </a:r>
          </a:p>
          <a:p>
            <a:pPr>
              <a:lnSpc>
                <a:spcPct val="100000"/>
              </a:lnSpc>
            </a:pPr>
            <a:r>
              <a:rPr lang="en-US" sz="1800" dirty="0"/>
              <a:t>This combination creates a robust solution for infrastructure management and monitoring, improving operational efficiency and system reliability.</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Stay vigilant, trust but verify, and protect what matters.</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7" name="Picture 6" descr="A hand holding a padlock">
            <a:extLst>
              <a:ext uri="{FF2B5EF4-FFF2-40B4-BE49-F238E27FC236}">
                <a16:creationId xmlns:a16="http://schemas.microsoft.com/office/drawing/2014/main" id="{16F2E17D-08F5-CD02-4659-F7307E6623B8}"/>
              </a:ext>
            </a:extLst>
          </p:cNvPr>
          <p:cNvPicPr>
            <a:picLocks noChangeAspect="1"/>
          </p:cNvPicPr>
          <p:nvPr/>
        </p:nvPicPr>
        <p:blipFill>
          <a:blip r:embed="rId5" cstate="screen">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577314" y="2203965"/>
            <a:ext cx="4997678" cy="3331785"/>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US" sz="2000" dirty="0"/>
              <a:t>Key learning</a:t>
            </a:r>
          </a:p>
          <a:p>
            <a:pPr marL="0" indent="0">
              <a:buNone/>
            </a:pPr>
            <a:r>
              <a:rPr lang="en-US" sz="2000" dirty="0"/>
              <a:t> </a:t>
            </a:r>
            <a:r>
              <a:rPr lang="en-US" sz="2000" b="1" dirty="0"/>
              <a:t>Docker</a:t>
            </a:r>
            <a:r>
              <a:rPr lang="en-US" sz="2000" dirty="0"/>
              <a:t> is a platform that allows developers to automate the deployment of applications inside lightweight, portable containers. These containers include everything needed to run the application, ensuring consistency across different environments.</a:t>
            </a:r>
          </a:p>
          <a:p>
            <a:pPr marL="0" indent="0">
              <a:buNone/>
            </a:pPr>
            <a:r>
              <a:rPr lang="en-US" sz="2000" b="1" dirty="0"/>
              <a:t>Docker Compose </a:t>
            </a:r>
            <a:r>
              <a:rPr lang="en-US" sz="2000" dirty="0"/>
              <a:t>is a tool for defining and running multi-container Docker applications, using a YAML file to configure services.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8" name="Picture 7" descr="A screenshot of a computer&#10;&#10;Description automatically generated">
            <a:extLst>
              <a:ext uri="{FF2B5EF4-FFF2-40B4-BE49-F238E27FC236}">
                <a16:creationId xmlns:a16="http://schemas.microsoft.com/office/drawing/2014/main" id="{E1E1495C-D99C-7799-938D-964857B148B6}"/>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336686" y="1941742"/>
            <a:ext cx="5478931" cy="3805118"/>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83133"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US" sz="2000" dirty="0"/>
              <a:t>Key learning</a:t>
            </a:r>
          </a:p>
          <a:p>
            <a:pPr marL="0" indent="0">
              <a:buNone/>
            </a:pPr>
            <a:r>
              <a:rPr lang="en-US" sz="2000" b="1" dirty="0"/>
              <a:t>Chef</a:t>
            </a:r>
            <a:r>
              <a:rPr lang="en-US" sz="2000" dirty="0"/>
              <a:t> is a powerful automation platform that transforms infrastructure into code. It allows developers and system administrators to manage and configure servers, applications, and services through code, ensuring consistency and scalability. Chef uses a domain-specific language (DSL) for writing system configuration "recipes" and "cookbooks."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descr="A diagram of a computer server&#10;&#10;Description automatically generated">
            <a:extLst>
              <a:ext uri="{FF2B5EF4-FFF2-40B4-BE49-F238E27FC236}">
                <a16:creationId xmlns:a16="http://schemas.microsoft.com/office/drawing/2014/main" id="{A622AEF4-D71D-E76C-39FE-F350FF143A7A}"/>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638013" y="1947552"/>
            <a:ext cx="4876278" cy="3989682"/>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US" sz="2000" dirty="0"/>
              <a:t>Key learning</a:t>
            </a:r>
          </a:p>
          <a:p>
            <a:pPr marL="0" indent="0">
              <a:buNone/>
            </a:pPr>
            <a:r>
              <a:rPr lang="en-US" sz="2000" b="1" dirty="0"/>
              <a:t>Prometheus</a:t>
            </a:r>
            <a:r>
              <a:rPr lang="en-US" sz="2000" dirty="0"/>
              <a:t> is an open-source monitoring and alerting toolkit designed for reliability and scalability. It collects and stores metrics as time series data, providing powerful querying capabilities.</a:t>
            </a:r>
          </a:p>
          <a:p>
            <a:pPr marL="0" indent="0">
              <a:buNone/>
            </a:pPr>
            <a:r>
              <a:rPr lang="en-US" sz="2000" b="1" dirty="0"/>
              <a:t>Grafana</a:t>
            </a:r>
            <a:r>
              <a:rPr lang="en-US" sz="2000" dirty="0"/>
              <a:t> is an open-source analytics and monitoring platform that integrates with Prometheus to visualize metrics through customizable dashboards, enabling insightful data analysis.</a:t>
            </a:r>
          </a:p>
          <a:p>
            <a:pPr marL="0" indent="0">
              <a:buNone/>
            </a:pPr>
            <a:r>
              <a:rPr lang="en-US" sz="2000" dirty="0"/>
              <a:t>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descr="A diagram of a service discovery&#10;&#10;Description automatically generated">
            <a:extLst>
              <a:ext uri="{FF2B5EF4-FFF2-40B4-BE49-F238E27FC236}">
                <a16:creationId xmlns:a16="http://schemas.microsoft.com/office/drawing/2014/main" id="{B4B437D4-0DF0-78E3-87B7-606F81783E3D}"/>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335810" y="2243717"/>
            <a:ext cx="5480683" cy="3082884"/>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and How I feel Shell benefits from this learning</a:t>
            </a:r>
          </a:p>
          <a:p>
            <a:pPr marL="0" indent="0">
              <a:buNone/>
            </a:pPr>
            <a:r>
              <a:rPr lang="en-US" sz="2000" dirty="0"/>
              <a:t> </a:t>
            </a:r>
          </a:p>
          <a:p>
            <a:pPr marL="0" indent="0">
              <a:buNone/>
            </a:pPr>
            <a:r>
              <a:rPr lang="en-US" sz="2000" dirty="0"/>
              <a:t>Implementing </a:t>
            </a:r>
            <a:r>
              <a:rPr lang="en-US" sz="2000" b="1" dirty="0"/>
              <a:t>Docker and Docker Compose </a:t>
            </a:r>
            <a:r>
              <a:rPr lang="en-US" sz="2000" dirty="0"/>
              <a:t>at Shell can streamline deployment processes, ensuring consistency across environments. This leads to improved productivity, as developers spend less time on configuration and more on development. Additionally, the scalability and reliability of applications are enhanced, resulting in more stable systems and efficient resource usage. Overall, Docker's integration can significantly benefit Shell's operations.</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9" name="Picture 8" descr="A diagram of a computer code&#10;&#10;Description automatically generated with medium confidence">
            <a:extLst>
              <a:ext uri="{FF2B5EF4-FFF2-40B4-BE49-F238E27FC236}">
                <a16:creationId xmlns:a16="http://schemas.microsoft.com/office/drawing/2014/main" id="{CEEA58D2-0691-9691-D112-6AF112305522}"/>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374740" y="2774730"/>
            <a:ext cx="5375066" cy="2108967"/>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and How I feel Shell benefits from this learning</a:t>
            </a:r>
          </a:p>
          <a:p>
            <a:pPr marL="0" indent="0">
              <a:buNone/>
            </a:pPr>
            <a:endParaRPr lang="en-US" sz="2000" dirty="0"/>
          </a:p>
          <a:p>
            <a:pPr marL="0" indent="0">
              <a:buNone/>
            </a:pPr>
            <a:r>
              <a:rPr lang="en-US" sz="2000" dirty="0"/>
              <a:t>Implementing</a:t>
            </a:r>
            <a:r>
              <a:rPr lang="en-US" sz="2000" b="1" dirty="0"/>
              <a:t> Chef </a:t>
            </a:r>
            <a:r>
              <a:rPr lang="en-US" sz="2000" dirty="0"/>
              <a:t>at Shell can revolutionize infrastructure management. You might feel empowered by automating server configurations and deployments, ensuring consistency and scalability. This leads to increased efficiency and reliability, as infrastructure becomes code. Overall, Chef's integration can streamline operations, reduce manual errors, and enhance productivity, significantly benefiting Shell's IT processes.</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3" name="Graphic 12">
            <a:extLst>
              <a:ext uri="{FF2B5EF4-FFF2-40B4-BE49-F238E27FC236}">
                <a16:creationId xmlns:a16="http://schemas.microsoft.com/office/drawing/2014/main" id="{3BE03F7E-965C-A193-8E1B-AA1BB359605E}"/>
              </a:ext>
            </a:extLst>
          </p:cNvPr>
          <p:cNvPicPr>
            <a:picLocks noChangeAspect="1"/>
          </p:cNvPicPr>
          <p:nvPr/>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r:embed="rId8"/>
              </a:ext>
              <a:ext uri="{837473B0-CC2E-450A-ABE3-18F120FF3D39}">
                <a1611:picAttrSrcUrl xmlns:a1611="http://schemas.microsoft.com/office/drawing/2016/11/main" r:id="rId9"/>
              </a:ext>
            </a:extLst>
          </a:blip>
          <a:stretch>
            <a:fillRect/>
          </a:stretch>
        </p:blipFill>
        <p:spPr>
          <a:xfrm>
            <a:off x="6618351" y="1924907"/>
            <a:ext cx="4915602" cy="3948411"/>
          </a:xfrm>
          <a:prstGeom prst="rect">
            <a:avLst/>
          </a:prstGeom>
        </p:spPr>
      </p:pic>
      <p:sp>
        <p:nvSpPr>
          <p:cNvPr id="14" name="TextBox 13">
            <a:extLst>
              <a:ext uri="{FF2B5EF4-FFF2-40B4-BE49-F238E27FC236}">
                <a16:creationId xmlns:a16="http://schemas.microsoft.com/office/drawing/2014/main" id="{CF54BB5E-02F4-3BE6-2771-412568FF2576}"/>
              </a:ext>
            </a:extLst>
          </p:cNvPr>
          <p:cNvSpPr txBox="1"/>
          <p:nvPr/>
        </p:nvSpPr>
        <p:spPr>
          <a:xfrm>
            <a:off x="5791201" y="6934412"/>
            <a:ext cx="4573755" cy="230832"/>
          </a:xfrm>
          <a:prstGeom prst="rect">
            <a:avLst/>
          </a:prstGeom>
          <a:noFill/>
        </p:spPr>
        <p:txBody>
          <a:bodyPr wrap="square" rtlCol="0">
            <a:spAutoFit/>
          </a:bodyPr>
          <a:lstStyle/>
          <a:p>
            <a:r>
              <a:rPr lang="en-US" sz="900">
                <a:hlinkClick r:id="rId9" tooltip="http://redhat.slides.com/yagzhang/devops-workshop"/>
              </a:rPr>
              <a:t>This Photo</a:t>
            </a:r>
            <a:r>
              <a:rPr lang="en-US" sz="900"/>
              <a:t> by Unknown Author is licensed under </a:t>
            </a:r>
            <a:r>
              <a:rPr lang="en-US" sz="900">
                <a:hlinkClick r:id="rId10" tooltip="https://creativecommons.org/licenses/by-sa/3.0/"/>
              </a:rPr>
              <a:t>CC BY-SA</a:t>
            </a:r>
            <a:endParaRPr lang="en-US" sz="900"/>
          </a:p>
        </p:txBody>
      </p:sp>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19936</TotalTime>
  <Words>928</Words>
  <Application>Microsoft Office PowerPoint</Application>
  <PresentationFormat>Widescreen</PresentationFormat>
  <Paragraphs>85</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Garg, Khushi SBOBNG-PTIV/IPI</cp:lastModifiedBy>
  <cp:revision>503</cp:revision>
  <dcterms:created xsi:type="dcterms:W3CDTF">2022-01-18T12:35:56Z</dcterms:created>
  <dcterms:modified xsi:type="dcterms:W3CDTF">2024-09-18T09:34:56Z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