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6" r:id="rId9"/>
    <p:sldId id="267"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10/5/2020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10/5/2020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10/5/2020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10/5/2020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10/5/2020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IBM DATA SCIENCE CAPSTONE PROJECT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 Khushi Thakkar</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78FE-C8D7-4E28-8D67-DD6EE0026EF9}"/>
              </a:ext>
            </a:extLst>
          </p:cNvPr>
          <p:cNvSpPr>
            <a:spLocks noGrp="1"/>
          </p:cNvSpPr>
          <p:nvPr>
            <p:ph type="title"/>
          </p:nvPr>
        </p:nvSpPr>
        <p:spPr/>
        <p:txBody>
          <a:bodyPr/>
          <a:lstStyle/>
          <a:p>
            <a:r>
              <a:rPr lang="en-US" dirty="0"/>
              <a:t>METHODOLOGY – LOGISTIC REGRESSION</a:t>
            </a:r>
            <a:endParaRPr lang="en-IN" dirty="0"/>
          </a:p>
        </p:txBody>
      </p:sp>
      <p:sp>
        <p:nvSpPr>
          <p:cNvPr id="4" name="Content Placeholder 3">
            <a:extLst>
              <a:ext uri="{FF2B5EF4-FFF2-40B4-BE49-F238E27FC236}">
                <a16:creationId xmlns:a16="http://schemas.microsoft.com/office/drawing/2014/main" id="{6C1AF1D8-6802-4F00-9964-CD4D7E05454C}"/>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9A2F3C8E-1C0F-4924-A568-446048441C4D}"/>
              </a:ext>
            </a:extLst>
          </p:cNvPr>
          <p:cNvPicPr>
            <a:picLocks noChangeAspect="1"/>
          </p:cNvPicPr>
          <p:nvPr/>
        </p:nvPicPr>
        <p:blipFill>
          <a:blip r:embed="rId2"/>
          <a:stretch>
            <a:fillRect/>
          </a:stretch>
        </p:blipFill>
        <p:spPr>
          <a:xfrm>
            <a:off x="1857375" y="2524953"/>
            <a:ext cx="8477250" cy="2762250"/>
          </a:xfrm>
          <a:prstGeom prst="rect">
            <a:avLst/>
          </a:prstGeom>
        </p:spPr>
      </p:pic>
    </p:spTree>
    <p:extLst>
      <p:ext uri="{BB962C8B-B14F-4D97-AF65-F5344CB8AC3E}">
        <p14:creationId xmlns:p14="http://schemas.microsoft.com/office/powerpoint/2010/main" val="1518651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78FE-C8D7-4E28-8D67-DD6EE0026EF9}"/>
              </a:ext>
            </a:extLst>
          </p:cNvPr>
          <p:cNvSpPr>
            <a:spLocks noGrp="1"/>
          </p:cNvSpPr>
          <p:nvPr>
            <p:ph type="title"/>
          </p:nvPr>
        </p:nvSpPr>
        <p:spPr/>
        <p:txBody>
          <a:bodyPr/>
          <a:lstStyle/>
          <a:p>
            <a:r>
              <a:rPr lang="en-US" dirty="0"/>
              <a:t>EVALUATION</a:t>
            </a:r>
            <a:endParaRPr lang="en-IN" dirty="0"/>
          </a:p>
        </p:txBody>
      </p:sp>
      <p:sp>
        <p:nvSpPr>
          <p:cNvPr id="4" name="Content Placeholder 3">
            <a:extLst>
              <a:ext uri="{FF2B5EF4-FFF2-40B4-BE49-F238E27FC236}">
                <a16:creationId xmlns:a16="http://schemas.microsoft.com/office/drawing/2014/main" id="{6C1AF1D8-6802-4F00-9964-CD4D7E05454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6F645BA-4157-4999-BFAC-F26C9E816902}"/>
              </a:ext>
            </a:extLst>
          </p:cNvPr>
          <p:cNvPicPr/>
          <p:nvPr/>
        </p:nvPicPr>
        <p:blipFill>
          <a:blip r:embed="rId2"/>
          <a:stretch>
            <a:fillRect/>
          </a:stretch>
        </p:blipFill>
        <p:spPr>
          <a:xfrm>
            <a:off x="1066800" y="2103120"/>
            <a:ext cx="3895725" cy="3961839"/>
          </a:xfrm>
          <a:prstGeom prst="rect">
            <a:avLst/>
          </a:prstGeom>
        </p:spPr>
      </p:pic>
      <p:pic>
        <p:nvPicPr>
          <p:cNvPr id="7" name="Picture 6">
            <a:extLst>
              <a:ext uri="{FF2B5EF4-FFF2-40B4-BE49-F238E27FC236}">
                <a16:creationId xmlns:a16="http://schemas.microsoft.com/office/drawing/2014/main" id="{877B239A-0696-47D9-9F57-45D0D76241E6}"/>
              </a:ext>
            </a:extLst>
          </p:cNvPr>
          <p:cNvPicPr/>
          <p:nvPr/>
        </p:nvPicPr>
        <p:blipFill>
          <a:blip r:embed="rId3"/>
          <a:stretch>
            <a:fillRect/>
          </a:stretch>
        </p:blipFill>
        <p:spPr>
          <a:xfrm>
            <a:off x="5784573" y="2088741"/>
            <a:ext cx="5453270" cy="1857375"/>
          </a:xfrm>
          <a:prstGeom prst="rect">
            <a:avLst/>
          </a:prstGeom>
        </p:spPr>
      </p:pic>
      <p:pic>
        <p:nvPicPr>
          <p:cNvPr id="8" name="Picture 7">
            <a:extLst>
              <a:ext uri="{FF2B5EF4-FFF2-40B4-BE49-F238E27FC236}">
                <a16:creationId xmlns:a16="http://schemas.microsoft.com/office/drawing/2014/main" id="{0D0C0D7F-5386-41F4-A490-B72DF1267D7E}"/>
              </a:ext>
            </a:extLst>
          </p:cNvPr>
          <p:cNvPicPr/>
          <p:nvPr/>
        </p:nvPicPr>
        <p:blipFill>
          <a:blip r:embed="rId4"/>
          <a:stretch>
            <a:fillRect/>
          </a:stretch>
        </p:blipFill>
        <p:spPr>
          <a:xfrm>
            <a:off x="5784573" y="4112334"/>
            <a:ext cx="5343525" cy="1952625"/>
          </a:xfrm>
          <a:prstGeom prst="rect">
            <a:avLst/>
          </a:prstGeom>
        </p:spPr>
      </p:pic>
    </p:spTree>
    <p:extLst>
      <p:ext uri="{BB962C8B-B14F-4D97-AF65-F5344CB8AC3E}">
        <p14:creationId xmlns:p14="http://schemas.microsoft.com/office/powerpoint/2010/main" val="762971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78FE-C8D7-4E28-8D67-DD6EE0026EF9}"/>
              </a:ext>
            </a:extLst>
          </p:cNvPr>
          <p:cNvSpPr>
            <a:spLocks noGrp="1"/>
          </p:cNvSpPr>
          <p:nvPr>
            <p:ph type="title"/>
          </p:nvPr>
        </p:nvSpPr>
        <p:spPr/>
        <p:txBody>
          <a:bodyPr/>
          <a:lstStyle/>
          <a:p>
            <a:r>
              <a:rPr lang="en-US" dirty="0"/>
              <a:t>CONCLUSION</a:t>
            </a:r>
            <a:endParaRPr lang="en-IN" dirty="0"/>
          </a:p>
        </p:txBody>
      </p:sp>
      <p:sp>
        <p:nvSpPr>
          <p:cNvPr id="4" name="Content Placeholder 3">
            <a:extLst>
              <a:ext uri="{FF2B5EF4-FFF2-40B4-BE49-F238E27FC236}">
                <a16:creationId xmlns:a16="http://schemas.microsoft.com/office/drawing/2014/main" id="{6C1AF1D8-6802-4F00-9964-CD4D7E05454C}"/>
              </a:ext>
            </a:extLst>
          </p:cNvPr>
          <p:cNvSpPr>
            <a:spLocks noGrp="1"/>
          </p:cNvSpPr>
          <p:nvPr>
            <p:ph idx="1"/>
          </p:nvPr>
        </p:nvSpPr>
        <p:spPr/>
        <p:txBody>
          <a:bodyPr/>
          <a:lstStyle/>
          <a:p>
            <a:pPr marL="0" indent="0" algn="just">
              <a:buNone/>
            </a:pP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Based on historical data from the collision in Seattle, we can conclude that particular weather, road and light conditions have an impact on whether or not the car ride could result in one of the two classes property damage (class 1) or injury (class 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4897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F2161-45F2-4771-859E-A1844260BA0F}"/>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542C8BB-9C1E-46D1-B9F7-D74B8867B0A6}"/>
              </a:ext>
            </a:extLst>
          </p:cNvPr>
          <p:cNvSpPr>
            <a:spLocks noGrp="1"/>
          </p:cNvSpPr>
          <p:nvPr>
            <p:ph idx="1"/>
          </p:nvPr>
        </p:nvSpPr>
        <p:spPr/>
        <p:txBody>
          <a:bodyPr/>
          <a:lstStyle/>
          <a:p>
            <a:pPr marL="270510" algn="just">
              <a:lnSpc>
                <a:spcPct val="150000"/>
              </a:lnSpc>
              <a:spcAft>
                <a:spcPts val="500"/>
              </a:spcAft>
            </a:pPr>
            <a:r>
              <a:rPr lang="en-IN" sz="1800" dirty="0">
                <a:solidFill>
                  <a:srgbClr val="1A1A1A"/>
                </a:solidFill>
                <a:effectLst/>
                <a:latin typeface="Times New Roman" panose="02020603050405020304" pitchFamily="18" charset="0"/>
                <a:ea typeface="Times New Roman" panose="02020603050405020304" pitchFamily="18" charset="0"/>
              </a:rPr>
              <a:t>Aim: To analyse the accident “severity” in terms of human fatality, traffic delay, property damage, or any other type of accident bad impact. </a:t>
            </a:r>
          </a:p>
          <a:p>
            <a:pPr marL="270510" algn="just">
              <a:lnSpc>
                <a:spcPct val="150000"/>
              </a:lnSpc>
              <a:spcAft>
                <a:spcPts val="500"/>
              </a:spcAft>
            </a:pPr>
            <a:r>
              <a:rPr lang="en-IN" sz="1800" dirty="0">
                <a:solidFill>
                  <a:srgbClr val="1A1A1A"/>
                </a:solidFill>
                <a:latin typeface="Times New Roman" panose="02020603050405020304" pitchFamily="18" charset="0"/>
                <a:ea typeface="Times New Roman" panose="02020603050405020304" pitchFamily="18" charset="0"/>
              </a:rPr>
              <a:t>Data: C</a:t>
            </a:r>
            <a:r>
              <a:rPr lang="en-IN" sz="1800" dirty="0">
                <a:solidFill>
                  <a:srgbClr val="1A1A1A"/>
                </a:solidFill>
                <a:effectLst/>
                <a:latin typeface="Times New Roman" panose="02020603050405020304" pitchFamily="18" charset="0"/>
                <a:ea typeface="Times New Roman" panose="02020603050405020304" pitchFamily="18" charset="0"/>
              </a:rPr>
              <a:t>ollected by Seattle SPOT Traffic Management Division and provided by Coursera via a link. This dataset is updated weekly and is from 2004 to present. It contains information such as severity code, address type, location, collision type, weather, road condition, speeding, among others.</a:t>
            </a:r>
            <a:endParaRPr lang="en-IN" sz="1800" dirty="0">
              <a:effectLst/>
              <a:latin typeface="Times New Roman" panose="02020603050405020304" pitchFamily="18" charset="0"/>
              <a:ea typeface="Times New Roman" panose="02020603050405020304" pitchFamily="18" charset="0"/>
            </a:endParaRPr>
          </a:p>
          <a:p>
            <a:pPr marL="270510" algn="just">
              <a:lnSpc>
                <a:spcPct val="150000"/>
              </a:lnSpc>
            </a:pPr>
            <a:r>
              <a:rPr lang="en-IN" sz="1800" dirty="0">
                <a:solidFill>
                  <a:srgbClr val="1A1A1A"/>
                </a:solidFill>
                <a:effectLst/>
                <a:latin typeface="Times New Roman" panose="02020603050405020304" pitchFamily="18" charset="0"/>
                <a:ea typeface="Times New Roman" panose="02020603050405020304" pitchFamily="18" charset="0"/>
              </a:rPr>
              <a:t>Target audiences:  People who really care about the traffic records, especially in the transportation department. Also, we want to figure out the reason for collisions and help to reduce accidents in the future.</a:t>
            </a:r>
            <a:endParaRPr lang="en-IN" sz="1800" dirty="0">
              <a:effectLst/>
              <a:latin typeface="Times New Roman" panose="02020603050405020304" pitchFamily="18" charset="0"/>
              <a:ea typeface="Times New Roman" panose="02020603050405020304" pitchFamily="18" charset="0"/>
            </a:endParaRPr>
          </a:p>
          <a:p>
            <a:pPr>
              <a:lnSpc>
                <a:spcPct val="150000"/>
              </a:lnSpc>
            </a:pPr>
            <a:endParaRPr lang="en-IN" dirty="0"/>
          </a:p>
        </p:txBody>
      </p:sp>
    </p:spTree>
    <p:extLst>
      <p:ext uri="{BB962C8B-B14F-4D97-AF65-F5344CB8AC3E}">
        <p14:creationId xmlns:p14="http://schemas.microsoft.com/office/powerpoint/2010/main" val="302551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E4A6-FDCB-4139-83DC-81B14A069BCA}"/>
              </a:ext>
            </a:extLst>
          </p:cNvPr>
          <p:cNvSpPr>
            <a:spLocks noGrp="1"/>
          </p:cNvSpPr>
          <p:nvPr>
            <p:ph type="title"/>
          </p:nvPr>
        </p:nvSpPr>
        <p:spPr/>
        <p:txBody>
          <a:bodyPr/>
          <a:lstStyle/>
          <a:p>
            <a:r>
              <a:rPr lang="en-US" dirty="0"/>
              <a:t>DATA</a:t>
            </a:r>
            <a:endParaRPr lang="en-IN" dirty="0"/>
          </a:p>
        </p:txBody>
      </p:sp>
      <p:sp>
        <p:nvSpPr>
          <p:cNvPr id="3" name="Content Placeholder 2">
            <a:extLst>
              <a:ext uri="{FF2B5EF4-FFF2-40B4-BE49-F238E27FC236}">
                <a16:creationId xmlns:a16="http://schemas.microsoft.com/office/drawing/2014/main" id="{D69067A4-1157-42E0-8FA0-89575421313A}"/>
              </a:ext>
            </a:extLst>
          </p:cNvPr>
          <p:cNvSpPr>
            <a:spLocks noGrp="1"/>
          </p:cNvSpPr>
          <p:nvPr>
            <p:ph idx="1"/>
          </p:nvPr>
        </p:nvSpPr>
        <p:spPr>
          <a:xfrm>
            <a:off x="1066800" y="1828801"/>
            <a:ext cx="10058400" cy="4505739"/>
          </a:xfrm>
        </p:spPr>
        <p:txBody>
          <a:bodyPr>
            <a:normAutofit fontScale="92500" lnSpcReduction="10000"/>
          </a:bodyPr>
          <a:lstStyle/>
          <a:p>
            <a:pPr marL="228600"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194,673 observations and 38 variables in this data set. </a:t>
            </a:r>
          </a:p>
          <a:p>
            <a:pPr marL="228600"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Since we would like to identify the factors that cause the accident and the level of severity, we will use SEVERITYCODE as our dependent variable Y, and try different combinations of independent variables X to get the result. </a:t>
            </a:r>
          </a:p>
          <a:p>
            <a:pPr marL="228600"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Since the observations are quite large, we may need to filter out the missing value and delete the unrelated columns first. Then we can select the factor which may have more impact on the accidents, such as address type, weather, road condition, and light condition. The target Data to be predicted under (SEVERITYCODE 1-prop damage 2-injury) label.</a:t>
            </a:r>
          </a:p>
          <a:p>
            <a:pPr marL="228600"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Other important variables include:</a:t>
            </a:r>
          </a:p>
          <a:p>
            <a:pPr marL="342900" lvl="0" indent="-342900" algn="just">
              <a:lnSpc>
                <a:spcPct val="150000"/>
              </a:lnSpc>
              <a:buFont typeface="Times New Roman" panose="02020603050405020304" pitchFamily="18"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ADDRTYPE, LOCATION, PERSONCOUNT, VEHCOUNT, JUNCTIONTYPE, WEATHER, ROADCOND, LIGHTCOND, SPEEDING, SEGLANEKEY, ETC.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717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78FE-C8D7-4E28-8D67-DD6EE0026EF9}"/>
              </a:ext>
            </a:extLst>
          </p:cNvPr>
          <p:cNvSpPr>
            <a:spLocks noGrp="1"/>
          </p:cNvSpPr>
          <p:nvPr>
            <p:ph type="title"/>
          </p:nvPr>
        </p:nvSpPr>
        <p:spPr/>
        <p:txBody>
          <a:bodyPr/>
          <a:lstStyle/>
          <a:p>
            <a:r>
              <a:rPr lang="en-US" dirty="0"/>
              <a:t>METHODOLOGY </a:t>
            </a:r>
            <a:endParaRPr lang="en-IN" dirty="0"/>
          </a:p>
        </p:txBody>
      </p:sp>
      <p:sp>
        <p:nvSpPr>
          <p:cNvPr id="3" name="Content Placeholder 2">
            <a:extLst>
              <a:ext uri="{FF2B5EF4-FFF2-40B4-BE49-F238E27FC236}">
                <a16:creationId xmlns:a16="http://schemas.microsoft.com/office/drawing/2014/main" id="{4428019B-EC2C-45AF-84E5-6CEDB36B177D}"/>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used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Jupyter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Notebook to do the data analysis. To generate the table and graph for the dataset, we imported Python libraries (Pandas,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Numpy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Matplotlib, and Seaborn).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487532CE-3830-465F-B903-A7A931ECB687}"/>
              </a:ext>
            </a:extLst>
          </p:cNvPr>
          <p:cNvPicPr>
            <a:picLocks noChangeAspect="1"/>
          </p:cNvPicPr>
          <p:nvPr/>
        </p:nvPicPr>
        <p:blipFill>
          <a:blip r:embed="rId2"/>
          <a:stretch>
            <a:fillRect/>
          </a:stretch>
        </p:blipFill>
        <p:spPr>
          <a:xfrm>
            <a:off x="1066800" y="3164163"/>
            <a:ext cx="4562475" cy="2189714"/>
          </a:xfrm>
          <a:prstGeom prst="rect">
            <a:avLst/>
          </a:prstGeom>
        </p:spPr>
      </p:pic>
      <p:pic>
        <p:nvPicPr>
          <p:cNvPr id="7" name="Picture 6">
            <a:extLst>
              <a:ext uri="{FF2B5EF4-FFF2-40B4-BE49-F238E27FC236}">
                <a16:creationId xmlns:a16="http://schemas.microsoft.com/office/drawing/2014/main" id="{518C0790-9D56-488E-AC18-DCE9530E1C70}"/>
              </a:ext>
            </a:extLst>
          </p:cNvPr>
          <p:cNvPicPr>
            <a:picLocks noChangeAspect="1"/>
          </p:cNvPicPr>
          <p:nvPr/>
        </p:nvPicPr>
        <p:blipFill>
          <a:blip r:embed="rId3"/>
          <a:stretch>
            <a:fillRect/>
          </a:stretch>
        </p:blipFill>
        <p:spPr>
          <a:xfrm>
            <a:off x="5818118" y="3164162"/>
            <a:ext cx="5896803" cy="2189715"/>
          </a:xfrm>
          <a:prstGeom prst="rect">
            <a:avLst/>
          </a:prstGeom>
        </p:spPr>
      </p:pic>
    </p:spTree>
    <p:extLst>
      <p:ext uri="{BB962C8B-B14F-4D97-AF65-F5344CB8AC3E}">
        <p14:creationId xmlns:p14="http://schemas.microsoft.com/office/powerpoint/2010/main" val="8044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78FE-C8D7-4E28-8D67-DD6EE0026EF9}"/>
              </a:ext>
            </a:extLst>
          </p:cNvPr>
          <p:cNvSpPr>
            <a:spLocks noGrp="1"/>
          </p:cNvSpPr>
          <p:nvPr>
            <p:ph type="title"/>
          </p:nvPr>
        </p:nvSpPr>
        <p:spPr/>
        <p:txBody>
          <a:bodyPr/>
          <a:lstStyle/>
          <a:p>
            <a:r>
              <a:rPr lang="en-US" dirty="0"/>
              <a:t>METHODOLOGY - EDA</a:t>
            </a:r>
            <a:endParaRPr lang="en-IN" dirty="0"/>
          </a:p>
        </p:txBody>
      </p:sp>
      <p:pic>
        <p:nvPicPr>
          <p:cNvPr id="6" name="Content Placeholder 5">
            <a:extLst>
              <a:ext uri="{FF2B5EF4-FFF2-40B4-BE49-F238E27FC236}">
                <a16:creationId xmlns:a16="http://schemas.microsoft.com/office/drawing/2014/main" id="{D2349D24-D813-4577-B229-4071A14DF631}"/>
              </a:ext>
            </a:extLst>
          </p:cNvPr>
          <p:cNvPicPr>
            <a:picLocks noGrp="1" noChangeAspect="1"/>
          </p:cNvPicPr>
          <p:nvPr>
            <p:ph idx="1"/>
          </p:nvPr>
        </p:nvPicPr>
        <p:blipFill>
          <a:blip r:embed="rId2"/>
          <a:stretch>
            <a:fillRect/>
          </a:stretch>
        </p:blipFill>
        <p:spPr>
          <a:xfrm>
            <a:off x="692679" y="1933644"/>
            <a:ext cx="3320570" cy="2910163"/>
          </a:xfrm>
        </p:spPr>
      </p:pic>
      <p:pic>
        <p:nvPicPr>
          <p:cNvPr id="9" name="Picture 8">
            <a:extLst>
              <a:ext uri="{FF2B5EF4-FFF2-40B4-BE49-F238E27FC236}">
                <a16:creationId xmlns:a16="http://schemas.microsoft.com/office/drawing/2014/main" id="{739582A5-2A0B-466F-B1CE-BEF734B54AAA}"/>
              </a:ext>
            </a:extLst>
          </p:cNvPr>
          <p:cNvPicPr>
            <a:picLocks noChangeAspect="1"/>
          </p:cNvPicPr>
          <p:nvPr/>
        </p:nvPicPr>
        <p:blipFill>
          <a:blip r:embed="rId3"/>
          <a:stretch>
            <a:fillRect/>
          </a:stretch>
        </p:blipFill>
        <p:spPr>
          <a:xfrm>
            <a:off x="4248699" y="1919629"/>
            <a:ext cx="3381375" cy="4295775"/>
          </a:xfrm>
          <a:prstGeom prst="rect">
            <a:avLst/>
          </a:prstGeom>
        </p:spPr>
      </p:pic>
      <p:pic>
        <p:nvPicPr>
          <p:cNvPr id="11" name="Picture 10">
            <a:extLst>
              <a:ext uri="{FF2B5EF4-FFF2-40B4-BE49-F238E27FC236}">
                <a16:creationId xmlns:a16="http://schemas.microsoft.com/office/drawing/2014/main" id="{96B11955-9C22-4C9D-BFAA-813CD886125F}"/>
              </a:ext>
            </a:extLst>
          </p:cNvPr>
          <p:cNvPicPr>
            <a:picLocks noChangeAspect="1"/>
          </p:cNvPicPr>
          <p:nvPr/>
        </p:nvPicPr>
        <p:blipFill>
          <a:blip r:embed="rId4"/>
          <a:stretch>
            <a:fillRect/>
          </a:stretch>
        </p:blipFill>
        <p:spPr>
          <a:xfrm>
            <a:off x="7913826" y="1919629"/>
            <a:ext cx="3784719" cy="3752302"/>
          </a:xfrm>
          <a:prstGeom prst="rect">
            <a:avLst/>
          </a:prstGeom>
        </p:spPr>
      </p:pic>
    </p:spTree>
    <p:extLst>
      <p:ext uri="{BB962C8B-B14F-4D97-AF65-F5344CB8AC3E}">
        <p14:creationId xmlns:p14="http://schemas.microsoft.com/office/powerpoint/2010/main" val="1923447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78FE-C8D7-4E28-8D67-DD6EE0026EF9}"/>
              </a:ext>
            </a:extLst>
          </p:cNvPr>
          <p:cNvSpPr>
            <a:spLocks noGrp="1"/>
          </p:cNvSpPr>
          <p:nvPr>
            <p:ph type="title"/>
          </p:nvPr>
        </p:nvSpPr>
        <p:spPr/>
        <p:txBody>
          <a:bodyPr/>
          <a:lstStyle/>
          <a:p>
            <a:r>
              <a:rPr lang="en-US" dirty="0"/>
              <a:t>METHODOLOGY - RESAMPLING</a:t>
            </a:r>
            <a:endParaRPr lang="en-IN" dirty="0"/>
          </a:p>
        </p:txBody>
      </p:sp>
      <p:sp>
        <p:nvSpPr>
          <p:cNvPr id="4" name="Content Placeholder 3">
            <a:extLst>
              <a:ext uri="{FF2B5EF4-FFF2-40B4-BE49-F238E27FC236}">
                <a16:creationId xmlns:a16="http://schemas.microsoft.com/office/drawing/2014/main" id="{2117F105-FA40-4D37-82DE-2BE081111DA8}"/>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151314B0-CA02-4CA0-8573-774B3698E2B2}"/>
              </a:ext>
            </a:extLst>
          </p:cNvPr>
          <p:cNvPicPr>
            <a:picLocks noChangeAspect="1"/>
          </p:cNvPicPr>
          <p:nvPr/>
        </p:nvPicPr>
        <p:blipFill>
          <a:blip r:embed="rId2"/>
          <a:stretch>
            <a:fillRect/>
          </a:stretch>
        </p:blipFill>
        <p:spPr>
          <a:xfrm>
            <a:off x="2538412" y="1774994"/>
            <a:ext cx="7115175" cy="4505876"/>
          </a:xfrm>
          <a:prstGeom prst="rect">
            <a:avLst/>
          </a:prstGeom>
        </p:spPr>
      </p:pic>
    </p:spTree>
    <p:extLst>
      <p:ext uri="{BB962C8B-B14F-4D97-AF65-F5344CB8AC3E}">
        <p14:creationId xmlns:p14="http://schemas.microsoft.com/office/powerpoint/2010/main" val="3106584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78FE-C8D7-4E28-8D67-DD6EE0026EF9}"/>
              </a:ext>
            </a:extLst>
          </p:cNvPr>
          <p:cNvSpPr>
            <a:spLocks noGrp="1"/>
          </p:cNvSpPr>
          <p:nvPr>
            <p:ph type="title"/>
          </p:nvPr>
        </p:nvSpPr>
        <p:spPr/>
        <p:txBody>
          <a:bodyPr/>
          <a:lstStyle/>
          <a:p>
            <a:r>
              <a:rPr lang="en-US" dirty="0"/>
              <a:t>METHODOLOGY - MODELLING</a:t>
            </a:r>
            <a:endParaRPr lang="en-IN" dirty="0"/>
          </a:p>
        </p:txBody>
      </p:sp>
      <p:pic>
        <p:nvPicPr>
          <p:cNvPr id="5" name="Content Placeholder 4">
            <a:extLst>
              <a:ext uri="{FF2B5EF4-FFF2-40B4-BE49-F238E27FC236}">
                <a16:creationId xmlns:a16="http://schemas.microsoft.com/office/drawing/2014/main" id="{F8EC2E47-6502-4AFF-85B8-2539C364A71A}"/>
              </a:ext>
            </a:extLst>
          </p:cNvPr>
          <p:cNvPicPr>
            <a:picLocks noGrp="1" noChangeAspect="1"/>
          </p:cNvPicPr>
          <p:nvPr>
            <p:ph idx="1"/>
          </p:nvPr>
        </p:nvPicPr>
        <p:blipFill>
          <a:blip r:embed="rId2"/>
          <a:stretch>
            <a:fillRect/>
          </a:stretch>
        </p:blipFill>
        <p:spPr>
          <a:xfrm>
            <a:off x="3573668" y="2103438"/>
            <a:ext cx="5044664" cy="3849687"/>
          </a:xfrm>
        </p:spPr>
      </p:pic>
    </p:spTree>
    <p:extLst>
      <p:ext uri="{BB962C8B-B14F-4D97-AF65-F5344CB8AC3E}">
        <p14:creationId xmlns:p14="http://schemas.microsoft.com/office/powerpoint/2010/main" val="4087268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78FE-C8D7-4E28-8D67-DD6EE0026EF9}"/>
              </a:ext>
            </a:extLst>
          </p:cNvPr>
          <p:cNvSpPr>
            <a:spLocks noGrp="1"/>
          </p:cNvSpPr>
          <p:nvPr>
            <p:ph type="title"/>
          </p:nvPr>
        </p:nvSpPr>
        <p:spPr/>
        <p:txBody>
          <a:bodyPr/>
          <a:lstStyle/>
          <a:p>
            <a:r>
              <a:rPr lang="en-US" dirty="0"/>
              <a:t>METHODOLOGY - KNN</a:t>
            </a:r>
            <a:endParaRPr lang="en-IN" dirty="0"/>
          </a:p>
        </p:txBody>
      </p:sp>
      <p:sp>
        <p:nvSpPr>
          <p:cNvPr id="4" name="Content Placeholder 3">
            <a:extLst>
              <a:ext uri="{FF2B5EF4-FFF2-40B4-BE49-F238E27FC236}">
                <a16:creationId xmlns:a16="http://schemas.microsoft.com/office/drawing/2014/main" id="{6C1AF1D8-6802-4F00-9964-CD4D7E05454C}"/>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698C8541-D3C0-4B8F-BB62-76C04FE9957A}"/>
              </a:ext>
            </a:extLst>
          </p:cNvPr>
          <p:cNvPicPr>
            <a:picLocks noChangeAspect="1"/>
          </p:cNvPicPr>
          <p:nvPr/>
        </p:nvPicPr>
        <p:blipFill>
          <a:blip r:embed="rId2"/>
          <a:stretch>
            <a:fillRect/>
          </a:stretch>
        </p:blipFill>
        <p:spPr>
          <a:xfrm>
            <a:off x="1300162" y="2057400"/>
            <a:ext cx="9591675" cy="2743200"/>
          </a:xfrm>
          <a:prstGeom prst="rect">
            <a:avLst/>
          </a:prstGeom>
        </p:spPr>
      </p:pic>
    </p:spTree>
    <p:extLst>
      <p:ext uri="{BB962C8B-B14F-4D97-AF65-F5344CB8AC3E}">
        <p14:creationId xmlns:p14="http://schemas.microsoft.com/office/powerpoint/2010/main" val="3206454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78FE-C8D7-4E28-8D67-DD6EE0026EF9}"/>
              </a:ext>
            </a:extLst>
          </p:cNvPr>
          <p:cNvSpPr>
            <a:spLocks noGrp="1"/>
          </p:cNvSpPr>
          <p:nvPr>
            <p:ph type="title"/>
          </p:nvPr>
        </p:nvSpPr>
        <p:spPr/>
        <p:txBody>
          <a:bodyPr/>
          <a:lstStyle/>
          <a:p>
            <a:r>
              <a:rPr lang="en-US" dirty="0"/>
              <a:t>METHODOLOGY – DECISION TREE</a:t>
            </a:r>
            <a:endParaRPr lang="en-IN" dirty="0"/>
          </a:p>
        </p:txBody>
      </p:sp>
      <p:sp>
        <p:nvSpPr>
          <p:cNvPr id="4" name="Content Placeholder 3">
            <a:extLst>
              <a:ext uri="{FF2B5EF4-FFF2-40B4-BE49-F238E27FC236}">
                <a16:creationId xmlns:a16="http://schemas.microsoft.com/office/drawing/2014/main" id="{6C1AF1D8-6802-4F00-9964-CD4D7E05454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1DCF677-0D21-4704-83A9-0F76C54322EB}"/>
              </a:ext>
            </a:extLst>
          </p:cNvPr>
          <p:cNvPicPr>
            <a:picLocks noChangeAspect="1"/>
          </p:cNvPicPr>
          <p:nvPr/>
        </p:nvPicPr>
        <p:blipFill>
          <a:blip r:embed="rId2"/>
          <a:stretch>
            <a:fillRect/>
          </a:stretch>
        </p:blipFill>
        <p:spPr>
          <a:xfrm>
            <a:off x="1526424" y="2290762"/>
            <a:ext cx="8933476" cy="2652299"/>
          </a:xfrm>
          <a:prstGeom prst="rect">
            <a:avLst/>
          </a:prstGeom>
        </p:spPr>
      </p:pic>
    </p:spTree>
    <p:extLst>
      <p:ext uri="{BB962C8B-B14F-4D97-AF65-F5344CB8AC3E}">
        <p14:creationId xmlns:p14="http://schemas.microsoft.com/office/powerpoint/2010/main" val="20623073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{B4033B11-E5D6-4F02-A58C-2B19181AEDFC}tf78438558_win32</Template>
  <TotalTime>11</TotalTime>
  <Words>386</Words>
  <Application>Microsoft Office PowerPoint</Application>
  <PresentationFormat>Widescreen</PresentationFormat>
  <Paragraphs>23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Century Gothic</vt:lpstr>
      <vt:lpstr>Garamond</vt:lpstr>
      <vt:lpstr>Times New Roman</vt:lpstr>
      <vt:lpstr>SavonVTI</vt:lpstr>
      <vt:lpstr>IBM DATA SCIENCE CAPSTONE PROJECT</vt:lpstr>
      <vt:lpstr>INTRODUCTION</vt:lpstr>
      <vt:lpstr>DATA</vt:lpstr>
      <vt:lpstr>METHODOLOGY </vt:lpstr>
      <vt:lpstr>METHODOLOGY - EDA</vt:lpstr>
      <vt:lpstr>METHODOLOGY - RESAMPLING</vt:lpstr>
      <vt:lpstr>METHODOLOGY - MODELLING</vt:lpstr>
      <vt:lpstr>METHODOLOGY - KNN</vt:lpstr>
      <vt:lpstr>METHODOLOGY – DECISION TREE</vt:lpstr>
      <vt:lpstr>METHODOLOGY – LOGISTIC REGRESSION</vt:lpstr>
      <vt:lpstr>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CAPSTONE PROJECT</dc:title>
  <dc:creator>ISHA THAKKAR</dc:creator>
  <cp:lastModifiedBy>ISHA THAKKAR</cp:lastModifiedBy>
  <cp:revision>2</cp:revision>
  <dcterms:created xsi:type="dcterms:W3CDTF">2020-10-05T09:38:29Z</dcterms:created>
  <dcterms:modified xsi:type="dcterms:W3CDTF">2020-10-05T09:50:07Z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