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74" r:id="rId9"/>
    <p:sldId id="266" r:id="rId10"/>
    <p:sldId id="276" r:id="rId11"/>
    <p:sldId id="267" r:id="rId12"/>
    <p:sldId id="268"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IBM DATA SCIENCE CAPSTONE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 Khushi Thakkar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KNN</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98C8541-D3C0-4B8F-BB62-76C04FE9957A}"/>
              </a:ext>
            </a:extLst>
          </p:cNvPr>
          <p:cNvPicPr>
            <a:picLocks noChangeAspect="1"/>
          </p:cNvPicPr>
          <p:nvPr/>
        </p:nvPicPr>
        <p:blipFill>
          <a:blip r:embed="rId2"/>
          <a:stretch>
            <a:fillRect/>
          </a:stretch>
        </p:blipFill>
        <p:spPr>
          <a:xfrm>
            <a:off x="1300162" y="2057400"/>
            <a:ext cx="9591675" cy="2743200"/>
          </a:xfrm>
          <a:prstGeom prst="rect">
            <a:avLst/>
          </a:prstGeom>
        </p:spPr>
      </p:pic>
    </p:spTree>
    <p:extLst>
      <p:ext uri="{BB962C8B-B14F-4D97-AF65-F5344CB8AC3E}">
        <p14:creationId xmlns:p14="http://schemas.microsoft.com/office/powerpoint/2010/main" val="320645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DECISION TREE</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DCF677-0D21-4704-83A9-0F76C54322EB}"/>
              </a:ext>
            </a:extLst>
          </p:cNvPr>
          <p:cNvPicPr>
            <a:picLocks noChangeAspect="1"/>
          </p:cNvPicPr>
          <p:nvPr/>
        </p:nvPicPr>
        <p:blipFill>
          <a:blip r:embed="rId2"/>
          <a:stretch>
            <a:fillRect/>
          </a:stretch>
        </p:blipFill>
        <p:spPr>
          <a:xfrm>
            <a:off x="1526424" y="2290762"/>
            <a:ext cx="8933476" cy="2652299"/>
          </a:xfrm>
          <a:prstGeom prst="rect">
            <a:avLst/>
          </a:prstGeom>
        </p:spPr>
      </p:pic>
    </p:spTree>
    <p:extLst>
      <p:ext uri="{BB962C8B-B14F-4D97-AF65-F5344CB8AC3E}">
        <p14:creationId xmlns:p14="http://schemas.microsoft.com/office/powerpoint/2010/main" val="206230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LOGISTIC REGRESSION</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A2F3C8E-1C0F-4924-A568-446048441C4D}"/>
              </a:ext>
            </a:extLst>
          </p:cNvPr>
          <p:cNvPicPr>
            <a:picLocks noChangeAspect="1"/>
          </p:cNvPicPr>
          <p:nvPr/>
        </p:nvPicPr>
        <p:blipFill>
          <a:blip r:embed="rId2"/>
          <a:stretch>
            <a:fillRect/>
          </a:stretch>
        </p:blipFill>
        <p:spPr>
          <a:xfrm>
            <a:off x="1857375" y="2524953"/>
            <a:ext cx="8477250" cy="2762250"/>
          </a:xfrm>
          <a:prstGeom prst="rect">
            <a:avLst/>
          </a:prstGeom>
        </p:spPr>
      </p:pic>
    </p:spTree>
    <p:extLst>
      <p:ext uri="{BB962C8B-B14F-4D97-AF65-F5344CB8AC3E}">
        <p14:creationId xmlns:p14="http://schemas.microsoft.com/office/powerpoint/2010/main" val="151865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EVALUATION</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6F645BA-4157-4999-BFAC-F26C9E816902}"/>
              </a:ext>
            </a:extLst>
          </p:cNvPr>
          <p:cNvPicPr/>
          <p:nvPr/>
        </p:nvPicPr>
        <p:blipFill>
          <a:blip r:embed="rId2"/>
          <a:stretch>
            <a:fillRect/>
          </a:stretch>
        </p:blipFill>
        <p:spPr>
          <a:xfrm>
            <a:off x="1066800" y="2103120"/>
            <a:ext cx="3895725" cy="3961839"/>
          </a:xfrm>
          <a:prstGeom prst="rect">
            <a:avLst/>
          </a:prstGeom>
        </p:spPr>
      </p:pic>
      <p:pic>
        <p:nvPicPr>
          <p:cNvPr id="7" name="Picture 6">
            <a:extLst>
              <a:ext uri="{FF2B5EF4-FFF2-40B4-BE49-F238E27FC236}">
                <a16:creationId xmlns:a16="http://schemas.microsoft.com/office/drawing/2014/main" id="{877B239A-0696-47D9-9F57-45D0D76241E6}"/>
              </a:ext>
            </a:extLst>
          </p:cNvPr>
          <p:cNvPicPr/>
          <p:nvPr/>
        </p:nvPicPr>
        <p:blipFill>
          <a:blip r:embed="rId3"/>
          <a:stretch>
            <a:fillRect/>
          </a:stretch>
        </p:blipFill>
        <p:spPr>
          <a:xfrm>
            <a:off x="5784573" y="2088741"/>
            <a:ext cx="5453270" cy="1857375"/>
          </a:xfrm>
          <a:prstGeom prst="rect">
            <a:avLst/>
          </a:prstGeom>
        </p:spPr>
      </p:pic>
      <p:pic>
        <p:nvPicPr>
          <p:cNvPr id="8" name="Picture 7">
            <a:extLst>
              <a:ext uri="{FF2B5EF4-FFF2-40B4-BE49-F238E27FC236}">
                <a16:creationId xmlns:a16="http://schemas.microsoft.com/office/drawing/2014/main" id="{0D0C0D7F-5386-41F4-A490-B72DF1267D7E}"/>
              </a:ext>
            </a:extLst>
          </p:cNvPr>
          <p:cNvPicPr/>
          <p:nvPr/>
        </p:nvPicPr>
        <p:blipFill>
          <a:blip r:embed="rId4"/>
          <a:stretch>
            <a:fillRect/>
          </a:stretch>
        </p:blipFill>
        <p:spPr>
          <a:xfrm>
            <a:off x="5784573" y="4112334"/>
            <a:ext cx="5343525" cy="1952625"/>
          </a:xfrm>
          <a:prstGeom prst="rect">
            <a:avLst/>
          </a:prstGeom>
        </p:spPr>
      </p:pic>
    </p:spTree>
    <p:extLst>
      <p:ext uri="{BB962C8B-B14F-4D97-AF65-F5344CB8AC3E}">
        <p14:creationId xmlns:p14="http://schemas.microsoft.com/office/powerpoint/2010/main" val="76297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IN" dirty="0"/>
              <a:t>OBSERVATIONS</a:t>
            </a:r>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pPr marL="2286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the beginning of this, we had a dataset that had a lot of features of type object, we did convert the columns into category type, then we encoded the labels to contain numerical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Once we converted our data to the proper type that can be fed to our models, we faced the problem of unbalanced dataset, we fixed this issue through resampling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Due to the binary aspect of the ‘SEVERITYCODE’ attribute we want to predict(only classes 1 &amp; 2 were in this dataset), a Logistic Regression model was the first intuitive solution, but we also built the K-Nearest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Decision Tree models to have more results, contrary to what we expected, the Decision Tree model had better F1-score and Jaccard-score.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still improve the above models, by better tuning of the hyper-parameters like the “k” in KNN,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max_depth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the Decision Tree, and the “C” parameter in the Logistic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489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6C1AF1D8-6802-4F00-9964-CD4D7E05454C}"/>
              </a:ext>
            </a:extLst>
          </p:cNvPr>
          <p:cNvSpPr>
            <a:spLocks noGrp="1"/>
          </p:cNvSpPr>
          <p:nvPr>
            <p:ph idx="1"/>
          </p:nvPr>
        </p:nvSpPr>
        <p:spPr/>
        <p:txBody>
          <a:bodyPr/>
          <a:lstStyle/>
          <a:p>
            <a:pPr marL="0" indent="0" algn="just">
              <a:buNone/>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Based on historical data from the collision in Seattle, we can conclude that particular weather, road and light conditions have an impact on whether or not the car ride could result in one of the two classes property damage (class 1) or injury (class 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83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2161-45F2-4771-859E-A1844260BA0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542C8BB-9C1E-46D1-B9F7-D74B8867B0A6}"/>
              </a:ext>
            </a:extLst>
          </p:cNvPr>
          <p:cNvSpPr>
            <a:spLocks noGrp="1"/>
          </p:cNvSpPr>
          <p:nvPr>
            <p:ph idx="1"/>
          </p:nvPr>
        </p:nvSpPr>
        <p:spPr/>
        <p:txBody>
          <a:bodyPr/>
          <a:lstStyle/>
          <a:p>
            <a:pPr marL="270510" algn="just">
              <a:lnSpc>
                <a:spcPct val="150000"/>
              </a:lnSpc>
              <a:spcAft>
                <a:spcPts val="500"/>
              </a:spcAft>
            </a:pPr>
            <a:r>
              <a:rPr lang="en-IN" sz="1800" dirty="0">
                <a:solidFill>
                  <a:srgbClr val="1A1A1A"/>
                </a:solidFill>
                <a:effectLst/>
                <a:latin typeface="Times New Roman" panose="02020603050405020304" pitchFamily="18" charset="0"/>
                <a:ea typeface="Times New Roman" panose="02020603050405020304" pitchFamily="18" charset="0"/>
              </a:rPr>
              <a:t>Aim: To analyse the accident “severity” in terms of human fatality, traffic delay, property damage, or any other type of accident bad impact. </a:t>
            </a:r>
          </a:p>
          <a:p>
            <a:pPr marL="270510" algn="just">
              <a:lnSpc>
                <a:spcPct val="150000"/>
              </a:lnSpc>
              <a:spcAft>
                <a:spcPts val="500"/>
              </a:spcAft>
            </a:pPr>
            <a:r>
              <a:rPr lang="en-IN" sz="1800" dirty="0">
                <a:solidFill>
                  <a:srgbClr val="1A1A1A"/>
                </a:solidFill>
                <a:latin typeface="Times New Roman" panose="02020603050405020304" pitchFamily="18" charset="0"/>
                <a:ea typeface="Times New Roman" panose="02020603050405020304" pitchFamily="18" charset="0"/>
              </a:rPr>
              <a:t>Data: C</a:t>
            </a:r>
            <a:r>
              <a:rPr lang="en-IN" sz="1800" dirty="0">
                <a:solidFill>
                  <a:srgbClr val="1A1A1A"/>
                </a:solidFill>
                <a:effectLst/>
                <a:latin typeface="Times New Roman" panose="02020603050405020304" pitchFamily="18" charset="0"/>
                <a:ea typeface="Times New Roman" panose="02020603050405020304" pitchFamily="18" charset="0"/>
              </a:rPr>
              <a:t>ollected by Seattle SPOT Traffic Management Division and provided by Coursera via a link. This dataset is updated weekly and is from 2004 to present. It contains information such as severity code, address type, location, collision type, weather, road condition, speeding, among others.</a:t>
            </a:r>
            <a:endParaRPr lang="en-IN" sz="1800" dirty="0">
              <a:effectLst/>
              <a:latin typeface="Times New Roman" panose="02020603050405020304" pitchFamily="18" charset="0"/>
              <a:ea typeface="Times New Roman" panose="02020603050405020304" pitchFamily="18" charset="0"/>
            </a:endParaRPr>
          </a:p>
          <a:p>
            <a:pPr marL="270510" algn="just">
              <a:lnSpc>
                <a:spcPct val="150000"/>
              </a:lnSpc>
            </a:pPr>
            <a:r>
              <a:rPr lang="en-IN" sz="1800" dirty="0">
                <a:solidFill>
                  <a:srgbClr val="1A1A1A"/>
                </a:solidFill>
                <a:effectLst/>
                <a:latin typeface="Times New Roman" panose="02020603050405020304" pitchFamily="18" charset="0"/>
                <a:ea typeface="Times New Roman" panose="02020603050405020304" pitchFamily="18" charset="0"/>
              </a:rPr>
              <a:t>Target audiences:  People who really care about the traffic records, especially in the transportation department. Also, we want to figure out the reason for collisions and help to reduce accidents in the future.</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30255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E4A6-FDCB-4139-83DC-81B14A069BCA}"/>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D69067A4-1157-42E0-8FA0-89575421313A}"/>
              </a:ext>
            </a:extLst>
          </p:cNvPr>
          <p:cNvSpPr>
            <a:spLocks noGrp="1"/>
          </p:cNvSpPr>
          <p:nvPr>
            <p:ph idx="1"/>
          </p:nvPr>
        </p:nvSpPr>
        <p:spPr>
          <a:xfrm>
            <a:off x="1066800" y="1828801"/>
            <a:ext cx="10058400" cy="4505739"/>
          </a:xfrm>
        </p:spPr>
        <p:txBody>
          <a:bodyPr>
            <a:normAutofit fontScale="92500" lnSpcReduction="10000"/>
          </a:bodyPr>
          <a:lstStyle/>
          <a:p>
            <a:pPr marL="2286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194,673 observations and 38 variables in this data set. </a:t>
            </a:r>
          </a:p>
          <a:p>
            <a:pPr marL="2286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Since we would like to identify the factors that cause the accident and the level of severity, we will use SEVERITYCODE as our dependent variable Y, and try different combinations of independent variables X to get the result. </a:t>
            </a:r>
          </a:p>
          <a:p>
            <a:pPr marL="2286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Since the observations are quite large, we may need to filter out the missing value and delete the unrelated columns first. Then we can select the factor which may have more impact on the accidents, such as address type, weather, road condition, and light condition. The target Data to be predicted under (SEVERITYCODE 1-prop damage 2-injury) label.</a:t>
            </a:r>
          </a:p>
          <a:p>
            <a:pPr marL="2286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Other important variables include:</a:t>
            </a:r>
          </a:p>
          <a:p>
            <a:pPr marL="342900" lvl="0" indent="-342900" algn="just">
              <a:lnSpc>
                <a:spcPct val="150000"/>
              </a:lnSpc>
              <a:buFont typeface="Times New Roman" panose="02020603050405020304" pitchFamily="18"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ADDRTYPE, LOCATION, PERSONCOUNT, VEHCOUNT, JUNCTIONTYPE, WEATHER, ROADCOND, LIGHTCOND, SPEEDING, SEGLANEKEY, ETC.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71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a:t>
            </a:r>
            <a:endParaRPr lang="en-IN" dirty="0"/>
          </a:p>
        </p:txBody>
      </p:sp>
      <p:sp>
        <p:nvSpPr>
          <p:cNvPr id="3" name="Content Placeholder 2">
            <a:extLst>
              <a:ext uri="{FF2B5EF4-FFF2-40B4-BE49-F238E27FC236}">
                <a16:creationId xmlns:a16="http://schemas.microsoft.com/office/drawing/2014/main" id="{4428019B-EC2C-45AF-84E5-6CEDB36B177D}"/>
              </a:ext>
            </a:extLst>
          </p:cNvPr>
          <p:cNvSpPr>
            <a:spLocks noGrp="1"/>
          </p:cNvSpPr>
          <p:nvPr>
            <p:ph idx="1"/>
          </p:nvPr>
        </p:nvSpPr>
        <p:spPr/>
        <p:txBody>
          <a:bodyPr>
            <a:normAutofit lnSpcReduction="10000"/>
          </a:bodyPr>
          <a:lstStyle/>
          <a:p>
            <a:pPr marL="2286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used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Notebook to do the data analysis. To generate the table and graph for the dataset, we imported Python libraries (Pandas,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Matplotlib, and Seaborn). </a:t>
            </a:r>
          </a:p>
          <a:p>
            <a:pPr marL="45720" indent="0" algn="just">
              <a:lnSpc>
                <a:spcPct val="115000"/>
              </a:lnSpc>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First, we imported the data through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pd.read_csv</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noticed that it had 194,673 rows and 38 columns. Therefore, we narrowed it down to 8 columns (‘Severity’, ‘X’, ‘Y’, ‘Location’,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Vehcount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‘Weather’,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Roadcond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Lighdcond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delete the missing values, which made the final dataset with 184,167 observations and 8 variables.</a:t>
            </a:r>
          </a:p>
          <a:p>
            <a:pPr marL="45720" indent="0" algn="just">
              <a:lnSpc>
                <a:spcPct val="115000"/>
              </a:lnSpc>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15000"/>
              </a:lnSpc>
              <a:spcAft>
                <a:spcPts val="8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have to select the most important features to weigh the severity of accidents in Seattle. Among all the features, the following features have the most influence in the accuracy of the predictions - The</a:t>
            </a:r>
            <a:r>
              <a:rPr lang="en-IN" sz="1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‘WEATHER’, ‘ROADCOND’ </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IN" sz="1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‘LIGHTCOND’ </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attributes.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4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a:t>
            </a:r>
            <a:endParaRPr lang="en-IN" dirty="0"/>
          </a:p>
        </p:txBody>
      </p:sp>
      <p:sp>
        <p:nvSpPr>
          <p:cNvPr id="3" name="Content Placeholder 2">
            <a:extLst>
              <a:ext uri="{FF2B5EF4-FFF2-40B4-BE49-F238E27FC236}">
                <a16:creationId xmlns:a16="http://schemas.microsoft.com/office/drawing/2014/main" id="{4428019B-EC2C-45AF-84E5-6CEDB36B177D}"/>
              </a:ext>
            </a:extLst>
          </p:cNvPr>
          <p:cNvSpPr>
            <a:spLocks noGrp="1"/>
          </p:cNvSpPr>
          <p:nvPr>
            <p:ph idx="1"/>
          </p:nvPr>
        </p:nvSpPr>
        <p:spPr/>
        <p:txBody>
          <a:bodyPr>
            <a:normAutofit/>
          </a:bodyPr>
          <a:lstStyle/>
          <a:p>
            <a:pPr marL="0" indent="0" algn="ctr">
              <a:buNone/>
            </a:pPr>
            <a:r>
              <a:rPr lang="en-IN" sz="1800" b="1" dirty="0"/>
              <a:t>IMPORTING LIBRARIES AND DATA</a:t>
            </a:r>
          </a:p>
        </p:txBody>
      </p:sp>
      <p:pic>
        <p:nvPicPr>
          <p:cNvPr id="5" name="Picture 4">
            <a:extLst>
              <a:ext uri="{FF2B5EF4-FFF2-40B4-BE49-F238E27FC236}">
                <a16:creationId xmlns:a16="http://schemas.microsoft.com/office/drawing/2014/main" id="{487532CE-3830-465F-B903-A7A931ECB687}"/>
              </a:ext>
            </a:extLst>
          </p:cNvPr>
          <p:cNvPicPr>
            <a:picLocks noChangeAspect="1"/>
          </p:cNvPicPr>
          <p:nvPr/>
        </p:nvPicPr>
        <p:blipFill>
          <a:blip r:embed="rId2"/>
          <a:stretch>
            <a:fillRect/>
          </a:stretch>
        </p:blipFill>
        <p:spPr>
          <a:xfrm>
            <a:off x="1066800" y="3164163"/>
            <a:ext cx="4562475" cy="2189714"/>
          </a:xfrm>
          <a:prstGeom prst="rect">
            <a:avLst/>
          </a:prstGeom>
        </p:spPr>
      </p:pic>
      <p:pic>
        <p:nvPicPr>
          <p:cNvPr id="7" name="Picture 6">
            <a:extLst>
              <a:ext uri="{FF2B5EF4-FFF2-40B4-BE49-F238E27FC236}">
                <a16:creationId xmlns:a16="http://schemas.microsoft.com/office/drawing/2014/main" id="{518C0790-9D56-488E-AC18-DCE9530E1C70}"/>
              </a:ext>
            </a:extLst>
          </p:cNvPr>
          <p:cNvPicPr>
            <a:picLocks noChangeAspect="1"/>
          </p:cNvPicPr>
          <p:nvPr/>
        </p:nvPicPr>
        <p:blipFill>
          <a:blip r:embed="rId3"/>
          <a:stretch>
            <a:fillRect/>
          </a:stretch>
        </p:blipFill>
        <p:spPr>
          <a:xfrm>
            <a:off x="5818118" y="3164162"/>
            <a:ext cx="5896803" cy="2189715"/>
          </a:xfrm>
          <a:prstGeom prst="rect">
            <a:avLst/>
          </a:prstGeom>
        </p:spPr>
      </p:pic>
    </p:spTree>
    <p:extLst>
      <p:ext uri="{BB962C8B-B14F-4D97-AF65-F5344CB8AC3E}">
        <p14:creationId xmlns:p14="http://schemas.microsoft.com/office/powerpoint/2010/main" val="397425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EDA</a:t>
            </a:r>
            <a:endParaRPr lang="en-IN" dirty="0"/>
          </a:p>
        </p:txBody>
      </p:sp>
      <p:sp>
        <p:nvSpPr>
          <p:cNvPr id="7" name="TextBox 6">
            <a:extLst>
              <a:ext uri="{FF2B5EF4-FFF2-40B4-BE49-F238E27FC236}">
                <a16:creationId xmlns:a16="http://schemas.microsoft.com/office/drawing/2014/main" id="{4162A119-2CA3-4BC2-BF65-7583D106958B}"/>
              </a:ext>
            </a:extLst>
          </p:cNvPr>
          <p:cNvSpPr txBox="1"/>
          <p:nvPr/>
        </p:nvSpPr>
        <p:spPr>
          <a:xfrm>
            <a:off x="940903" y="2014194"/>
            <a:ext cx="10464843" cy="2301977"/>
          </a:xfrm>
          <a:prstGeom prst="rect">
            <a:avLst/>
          </a:prstGeom>
          <a:noFill/>
        </p:spPr>
        <p:txBody>
          <a:bodyPr wrap="square">
            <a:spAutoFit/>
          </a:bodyPr>
          <a:lstStyle/>
          <a:p>
            <a:pPr marL="228600" algn="just">
              <a:lnSpc>
                <a:spcPct val="115000"/>
              </a:lnSpc>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dataset in the original form is not ready for data analysis. In order to prepare the data, first, we need to drop the non-relevant columns. In addition, most of the features are of object data types that need to be converted into numerical data types. After analysing the data set, I have decided to focus on only four features, severity, weather conditions, road conditions, and light conditions, among others.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8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To get a good understanding of the dataset, I have checked different values in the features. The results show, the target feature is imbalance, so we use a simple statistical technique to balance 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344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EDA</a:t>
            </a:r>
            <a:endParaRPr lang="en-IN" dirty="0"/>
          </a:p>
        </p:txBody>
      </p:sp>
      <p:pic>
        <p:nvPicPr>
          <p:cNvPr id="6" name="Content Placeholder 5">
            <a:extLst>
              <a:ext uri="{FF2B5EF4-FFF2-40B4-BE49-F238E27FC236}">
                <a16:creationId xmlns:a16="http://schemas.microsoft.com/office/drawing/2014/main" id="{D2349D24-D813-4577-B229-4071A14DF631}"/>
              </a:ext>
            </a:extLst>
          </p:cNvPr>
          <p:cNvPicPr>
            <a:picLocks noGrp="1" noChangeAspect="1"/>
          </p:cNvPicPr>
          <p:nvPr>
            <p:ph idx="1"/>
          </p:nvPr>
        </p:nvPicPr>
        <p:blipFill>
          <a:blip r:embed="rId2"/>
          <a:stretch>
            <a:fillRect/>
          </a:stretch>
        </p:blipFill>
        <p:spPr>
          <a:xfrm>
            <a:off x="786253" y="2510111"/>
            <a:ext cx="3320570" cy="2910163"/>
          </a:xfrm>
        </p:spPr>
      </p:pic>
      <p:pic>
        <p:nvPicPr>
          <p:cNvPr id="9" name="Picture 8">
            <a:extLst>
              <a:ext uri="{FF2B5EF4-FFF2-40B4-BE49-F238E27FC236}">
                <a16:creationId xmlns:a16="http://schemas.microsoft.com/office/drawing/2014/main" id="{739582A5-2A0B-466F-B1CE-BEF734B54AAA}"/>
              </a:ext>
            </a:extLst>
          </p:cNvPr>
          <p:cNvPicPr>
            <a:picLocks noChangeAspect="1"/>
          </p:cNvPicPr>
          <p:nvPr/>
        </p:nvPicPr>
        <p:blipFill>
          <a:blip r:embed="rId3"/>
          <a:stretch>
            <a:fillRect/>
          </a:stretch>
        </p:blipFill>
        <p:spPr>
          <a:xfrm>
            <a:off x="4248699" y="2014195"/>
            <a:ext cx="3381375" cy="4201210"/>
          </a:xfrm>
          <a:prstGeom prst="rect">
            <a:avLst/>
          </a:prstGeom>
        </p:spPr>
      </p:pic>
      <p:pic>
        <p:nvPicPr>
          <p:cNvPr id="11" name="Picture 10">
            <a:extLst>
              <a:ext uri="{FF2B5EF4-FFF2-40B4-BE49-F238E27FC236}">
                <a16:creationId xmlns:a16="http://schemas.microsoft.com/office/drawing/2014/main" id="{96B11955-9C22-4C9D-BFAA-813CD886125F}"/>
              </a:ext>
            </a:extLst>
          </p:cNvPr>
          <p:cNvPicPr>
            <a:picLocks noChangeAspect="1"/>
          </p:cNvPicPr>
          <p:nvPr/>
        </p:nvPicPr>
        <p:blipFill>
          <a:blip r:embed="rId4"/>
          <a:stretch>
            <a:fillRect/>
          </a:stretch>
        </p:blipFill>
        <p:spPr>
          <a:xfrm>
            <a:off x="7771950" y="2510111"/>
            <a:ext cx="3784719" cy="3705293"/>
          </a:xfrm>
          <a:prstGeom prst="rect">
            <a:avLst/>
          </a:prstGeom>
        </p:spPr>
      </p:pic>
    </p:spTree>
    <p:extLst>
      <p:ext uri="{BB962C8B-B14F-4D97-AF65-F5344CB8AC3E}">
        <p14:creationId xmlns:p14="http://schemas.microsoft.com/office/powerpoint/2010/main" val="128308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RESAMPLING</a:t>
            </a:r>
            <a:endParaRPr lang="en-IN" dirty="0"/>
          </a:p>
        </p:txBody>
      </p:sp>
      <p:sp>
        <p:nvSpPr>
          <p:cNvPr id="4" name="Content Placeholder 3">
            <a:extLst>
              <a:ext uri="{FF2B5EF4-FFF2-40B4-BE49-F238E27FC236}">
                <a16:creationId xmlns:a16="http://schemas.microsoft.com/office/drawing/2014/main" id="{2117F105-FA40-4D37-82DE-2BE081111DA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151314B0-CA02-4CA0-8573-774B3698E2B2}"/>
              </a:ext>
            </a:extLst>
          </p:cNvPr>
          <p:cNvPicPr>
            <a:picLocks noChangeAspect="1"/>
          </p:cNvPicPr>
          <p:nvPr/>
        </p:nvPicPr>
        <p:blipFill>
          <a:blip r:embed="rId2"/>
          <a:stretch>
            <a:fillRect/>
          </a:stretch>
        </p:blipFill>
        <p:spPr>
          <a:xfrm>
            <a:off x="2538412" y="1774994"/>
            <a:ext cx="7115175" cy="4505876"/>
          </a:xfrm>
          <a:prstGeom prst="rect">
            <a:avLst/>
          </a:prstGeom>
        </p:spPr>
      </p:pic>
    </p:spTree>
    <p:extLst>
      <p:ext uri="{BB962C8B-B14F-4D97-AF65-F5344CB8AC3E}">
        <p14:creationId xmlns:p14="http://schemas.microsoft.com/office/powerpoint/2010/main" val="310658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8FE-C8D7-4E28-8D67-DD6EE0026EF9}"/>
              </a:ext>
            </a:extLst>
          </p:cNvPr>
          <p:cNvSpPr>
            <a:spLocks noGrp="1"/>
          </p:cNvSpPr>
          <p:nvPr>
            <p:ph type="title"/>
          </p:nvPr>
        </p:nvSpPr>
        <p:spPr/>
        <p:txBody>
          <a:bodyPr/>
          <a:lstStyle/>
          <a:p>
            <a:r>
              <a:rPr lang="en-US" dirty="0"/>
              <a:t>METHODOLOGY - MODELLING</a:t>
            </a:r>
            <a:endParaRPr lang="en-IN" dirty="0"/>
          </a:p>
        </p:txBody>
      </p:sp>
      <p:pic>
        <p:nvPicPr>
          <p:cNvPr id="5" name="Content Placeholder 4">
            <a:extLst>
              <a:ext uri="{FF2B5EF4-FFF2-40B4-BE49-F238E27FC236}">
                <a16:creationId xmlns:a16="http://schemas.microsoft.com/office/drawing/2014/main" id="{F8EC2E47-6502-4AFF-85B8-2539C364A71A}"/>
              </a:ext>
            </a:extLst>
          </p:cNvPr>
          <p:cNvPicPr>
            <a:picLocks noGrp="1" noChangeAspect="1"/>
          </p:cNvPicPr>
          <p:nvPr>
            <p:ph idx="1"/>
          </p:nvPr>
        </p:nvPicPr>
        <p:blipFill>
          <a:blip r:embed="rId2"/>
          <a:stretch>
            <a:fillRect/>
          </a:stretch>
        </p:blipFill>
        <p:spPr>
          <a:xfrm>
            <a:off x="3573668" y="2103438"/>
            <a:ext cx="5044664" cy="3849687"/>
          </a:xfrm>
        </p:spPr>
      </p:pic>
    </p:spTree>
    <p:extLst>
      <p:ext uri="{BB962C8B-B14F-4D97-AF65-F5344CB8AC3E}">
        <p14:creationId xmlns:p14="http://schemas.microsoft.com/office/powerpoint/2010/main" val="4087268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{B4033B11-E5D6-4F02-A58C-2B19181AEDFC}tf78438558_win32</Template>
  <TotalTime>15</TotalTime>
  <Words>826</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Garamond</vt:lpstr>
      <vt:lpstr>Times New Roman</vt:lpstr>
      <vt:lpstr>SavonVTI</vt:lpstr>
      <vt:lpstr>IBM DATA SCIENCE CAPSTONE PROJECT</vt:lpstr>
      <vt:lpstr>INTRODUCTION</vt:lpstr>
      <vt:lpstr>DATA</vt:lpstr>
      <vt:lpstr>METHODOLOGY </vt:lpstr>
      <vt:lpstr>METHODOLOGY </vt:lpstr>
      <vt:lpstr>METHODOLOGY - EDA</vt:lpstr>
      <vt:lpstr>METHODOLOGY - EDA</vt:lpstr>
      <vt:lpstr>METHODOLOGY - RESAMPLING</vt:lpstr>
      <vt:lpstr>METHODOLOGY - MODELLING</vt:lpstr>
      <vt:lpstr>METHODOLOGY - KNN</vt:lpstr>
      <vt:lpstr>METHODOLOGY – DECISION TREE</vt:lpstr>
      <vt:lpstr>METHODOLOGY – LOGISTIC REGRESSION</vt:lpstr>
      <vt:lpstr>EVALUATION</vt:lpstr>
      <vt:lpstr>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ISHA THAKKAR</dc:creator>
  <cp:lastModifiedBy>ISHA THAKKAR</cp:lastModifiedBy>
  <cp:revision>6</cp:revision>
  <dcterms:created xsi:type="dcterms:W3CDTF">2020-10-05T09:38:29Z</dcterms:created>
  <dcterms:modified xsi:type="dcterms:W3CDTF">2020-10-05T17:39:43Z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