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4" r:id="rId8"/>
    <p:sldId id="269" r:id="rId9"/>
    <p:sldId id="265" r:id="rId10"/>
    <p:sldId id="266" r:id="rId11"/>
    <p:sldId id="267" r:id="rId12"/>
    <p:sldId id="268" r:id="rId13"/>
    <p:sldId id="27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586D-6676-2585-2145-18B9B5CB98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2AF72F-B243-1CBF-A8CF-2AE4830EE6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754288-BB86-5957-143D-8D3A0BD9A436}"/>
              </a:ext>
            </a:extLst>
          </p:cNvPr>
          <p:cNvSpPr>
            <a:spLocks noGrp="1"/>
          </p:cNvSpPr>
          <p:nvPr>
            <p:ph type="dt" sz="half" idx="10"/>
          </p:nvPr>
        </p:nvSpPr>
        <p:spPr/>
        <p:txBody>
          <a:bodyPr/>
          <a:lstStyle/>
          <a:p>
            <a:fld id="{5071BCBA-4C97-44C0-8085-8354BD4ED237}" type="datetimeFigureOut">
              <a:rPr lang="en-US" smtClean="0"/>
              <a:t>9/28/2024</a:t>
            </a:fld>
            <a:endParaRPr lang="en-US"/>
          </a:p>
        </p:txBody>
      </p:sp>
      <p:sp>
        <p:nvSpPr>
          <p:cNvPr id="5" name="Footer Placeholder 4">
            <a:extLst>
              <a:ext uri="{FF2B5EF4-FFF2-40B4-BE49-F238E27FC236}">
                <a16:creationId xmlns:a16="http://schemas.microsoft.com/office/drawing/2014/main" id="{EAE70A13-D811-5CFE-9C66-A7B163981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04F74-326A-6F58-3B19-3BBDF7E81BD1}"/>
              </a:ext>
            </a:extLst>
          </p:cNvPr>
          <p:cNvSpPr>
            <a:spLocks noGrp="1"/>
          </p:cNvSpPr>
          <p:nvPr>
            <p:ph type="sldNum" sz="quarter" idx="12"/>
          </p:nvPr>
        </p:nvSpPr>
        <p:spPr/>
        <p:txBody>
          <a:bodyPr/>
          <a:lstStyle/>
          <a:p>
            <a:fld id="{49BC826B-3939-47C8-A13C-45D824C09BF6}" type="slidenum">
              <a:rPr lang="en-US" smtClean="0"/>
              <a:t>‹#›</a:t>
            </a:fld>
            <a:endParaRPr lang="en-US"/>
          </a:p>
        </p:txBody>
      </p:sp>
    </p:spTree>
    <p:extLst>
      <p:ext uri="{BB962C8B-B14F-4D97-AF65-F5344CB8AC3E}">
        <p14:creationId xmlns:p14="http://schemas.microsoft.com/office/powerpoint/2010/main" val="348218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1AD94-1AB9-9BA7-F052-72BBE46D2B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132989-9B50-E1D1-95B7-A03A4FA2ED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23E2F-4337-4342-92B3-6E1943195DF4}"/>
              </a:ext>
            </a:extLst>
          </p:cNvPr>
          <p:cNvSpPr>
            <a:spLocks noGrp="1"/>
          </p:cNvSpPr>
          <p:nvPr>
            <p:ph type="dt" sz="half" idx="10"/>
          </p:nvPr>
        </p:nvSpPr>
        <p:spPr/>
        <p:txBody>
          <a:bodyPr/>
          <a:lstStyle/>
          <a:p>
            <a:fld id="{5071BCBA-4C97-44C0-8085-8354BD4ED237}" type="datetimeFigureOut">
              <a:rPr lang="en-US" smtClean="0"/>
              <a:t>9/28/2024</a:t>
            </a:fld>
            <a:endParaRPr lang="en-US"/>
          </a:p>
        </p:txBody>
      </p:sp>
      <p:sp>
        <p:nvSpPr>
          <p:cNvPr id="5" name="Footer Placeholder 4">
            <a:extLst>
              <a:ext uri="{FF2B5EF4-FFF2-40B4-BE49-F238E27FC236}">
                <a16:creationId xmlns:a16="http://schemas.microsoft.com/office/drawing/2014/main" id="{0AA868BB-E164-1D0E-9512-B4877551C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E91CF-08DD-B679-F108-6BE08838C60B}"/>
              </a:ext>
            </a:extLst>
          </p:cNvPr>
          <p:cNvSpPr>
            <a:spLocks noGrp="1"/>
          </p:cNvSpPr>
          <p:nvPr>
            <p:ph type="sldNum" sz="quarter" idx="12"/>
          </p:nvPr>
        </p:nvSpPr>
        <p:spPr/>
        <p:txBody>
          <a:bodyPr/>
          <a:lstStyle/>
          <a:p>
            <a:fld id="{49BC826B-3939-47C8-A13C-45D824C09BF6}" type="slidenum">
              <a:rPr lang="en-US" smtClean="0"/>
              <a:t>‹#›</a:t>
            </a:fld>
            <a:endParaRPr lang="en-US"/>
          </a:p>
        </p:txBody>
      </p:sp>
    </p:spTree>
    <p:extLst>
      <p:ext uri="{BB962C8B-B14F-4D97-AF65-F5344CB8AC3E}">
        <p14:creationId xmlns:p14="http://schemas.microsoft.com/office/powerpoint/2010/main" val="3793003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109C60-1E27-FF49-D414-01208460DA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2FB932-3E79-97C2-E3AD-0A5FF2CAC0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CA41A-767F-6CEB-5C22-EBA4709CF1C6}"/>
              </a:ext>
            </a:extLst>
          </p:cNvPr>
          <p:cNvSpPr>
            <a:spLocks noGrp="1"/>
          </p:cNvSpPr>
          <p:nvPr>
            <p:ph type="dt" sz="half" idx="10"/>
          </p:nvPr>
        </p:nvSpPr>
        <p:spPr/>
        <p:txBody>
          <a:bodyPr/>
          <a:lstStyle/>
          <a:p>
            <a:fld id="{5071BCBA-4C97-44C0-8085-8354BD4ED237}" type="datetimeFigureOut">
              <a:rPr lang="en-US" smtClean="0"/>
              <a:t>9/28/2024</a:t>
            </a:fld>
            <a:endParaRPr lang="en-US"/>
          </a:p>
        </p:txBody>
      </p:sp>
      <p:sp>
        <p:nvSpPr>
          <p:cNvPr id="5" name="Footer Placeholder 4">
            <a:extLst>
              <a:ext uri="{FF2B5EF4-FFF2-40B4-BE49-F238E27FC236}">
                <a16:creationId xmlns:a16="http://schemas.microsoft.com/office/drawing/2014/main" id="{47BC8101-92CE-8AB4-3424-8D1EB209D5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D3E0C-347C-DF27-BB3D-9D3881A41F26}"/>
              </a:ext>
            </a:extLst>
          </p:cNvPr>
          <p:cNvSpPr>
            <a:spLocks noGrp="1"/>
          </p:cNvSpPr>
          <p:nvPr>
            <p:ph type="sldNum" sz="quarter" idx="12"/>
          </p:nvPr>
        </p:nvSpPr>
        <p:spPr/>
        <p:txBody>
          <a:bodyPr/>
          <a:lstStyle/>
          <a:p>
            <a:fld id="{49BC826B-3939-47C8-A13C-45D824C09BF6}" type="slidenum">
              <a:rPr lang="en-US" smtClean="0"/>
              <a:t>‹#›</a:t>
            </a:fld>
            <a:endParaRPr lang="en-US"/>
          </a:p>
        </p:txBody>
      </p:sp>
    </p:spTree>
    <p:extLst>
      <p:ext uri="{BB962C8B-B14F-4D97-AF65-F5344CB8AC3E}">
        <p14:creationId xmlns:p14="http://schemas.microsoft.com/office/powerpoint/2010/main" val="165329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AED1-7476-414E-DB50-746861650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372431-977B-4885-3DC6-E9D4690D72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A4A98-90B8-0DBE-3CAD-261070441502}"/>
              </a:ext>
            </a:extLst>
          </p:cNvPr>
          <p:cNvSpPr>
            <a:spLocks noGrp="1"/>
          </p:cNvSpPr>
          <p:nvPr>
            <p:ph type="dt" sz="half" idx="10"/>
          </p:nvPr>
        </p:nvSpPr>
        <p:spPr/>
        <p:txBody>
          <a:bodyPr/>
          <a:lstStyle/>
          <a:p>
            <a:fld id="{5071BCBA-4C97-44C0-8085-8354BD4ED237}" type="datetimeFigureOut">
              <a:rPr lang="en-US" smtClean="0"/>
              <a:t>9/28/2024</a:t>
            </a:fld>
            <a:endParaRPr lang="en-US"/>
          </a:p>
        </p:txBody>
      </p:sp>
      <p:sp>
        <p:nvSpPr>
          <p:cNvPr id="5" name="Footer Placeholder 4">
            <a:extLst>
              <a:ext uri="{FF2B5EF4-FFF2-40B4-BE49-F238E27FC236}">
                <a16:creationId xmlns:a16="http://schemas.microsoft.com/office/drawing/2014/main" id="{A2FC6536-CC4E-A490-202A-6E35927D2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4E575-CE3D-3B0D-786F-FF412CF70F6E}"/>
              </a:ext>
            </a:extLst>
          </p:cNvPr>
          <p:cNvSpPr>
            <a:spLocks noGrp="1"/>
          </p:cNvSpPr>
          <p:nvPr>
            <p:ph type="sldNum" sz="quarter" idx="12"/>
          </p:nvPr>
        </p:nvSpPr>
        <p:spPr/>
        <p:txBody>
          <a:bodyPr/>
          <a:lstStyle/>
          <a:p>
            <a:fld id="{49BC826B-3939-47C8-A13C-45D824C09BF6}" type="slidenum">
              <a:rPr lang="en-US" smtClean="0"/>
              <a:t>‹#›</a:t>
            </a:fld>
            <a:endParaRPr lang="en-US"/>
          </a:p>
        </p:txBody>
      </p:sp>
    </p:spTree>
    <p:extLst>
      <p:ext uri="{BB962C8B-B14F-4D97-AF65-F5344CB8AC3E}">
        <p14:creationId xmlns:p14="http://schemas.microsoft.com/office/powerpoint/2010/main" val="737354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2EAF-353A-B496-ACB2-72F5CA137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B6877F-C8B3-8DF1-EEE3-DF421B282B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D57696-C8AA-0661-9A63-343EF95063FD}"/>
              </a:ext>
            </a:extLst>
          </p:cNvPr>
          <p:cNvSpPr>
            <a:spLocks noGrp="1"/>
          </p:cNvSpPr>
          <p:nvPr>
            <p:ph type="dt" sz="half" idx="10"/>
          </p:nvPr>
        </p:nvSpPr>
        <p:spPr/>
        <p:txBody>
          <a:bodyPr/>
          <a:lstStyle/>
          <a:p>
            <a:fld id="{5071BCBA-4C97-44C0-8085-8354BD4ED237}" type="datetimeFigureOut">
              <a:rPr lang="en-US" smtClean="0"/>
              <a:t>9/28/2024</a:t>
            </a:fld>
            <a:endParaRPr lang="en-US"/>
          </a:p>
        </p:txBody>
      </p:sp>
      <p:sp>
        <p:nvSpPr>
          <p:cNvPr id="5" name="Footer Placeholder 4">
            <a:extLst>
              <a:ext uri="{FF2B5EF4-FFF2-40B4-BE49-F238E27FC236}">
                <a16:creationId xmlns:a16="http://schemas.microsoft.com/office/drawing/2014/main" id="{83D0E39C-4EC0-2CCB-2F34-461939A35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02D9E-8A1B-76CB-5C24-2DCDB2DAFBCA}"/>
              </a:ext>
            </a:extLst>
          </p:cNvPr>
          <p:cNvSpPr>
            <a:spLocks noGrp="1"/>
          </p:cNvSpPr>
          <p:nvPr>
            <p:ph type="sldNum" sz="quarter" idx="12"/>
          </p:nvPr>
        </p:nvSpPr>
        <p:spPr/>
        <p:txBody>
          <a:bodyPr/>
          <a:lstStyle/>
          <a:p>
            <a:fld id="{49BC826B-3939-47C8-A13C-45D824C09BF6}" type="slidenum">
              <a:rPr lang="en-US" smtClean="0"/>
              <a:t>‹#›</a:t>
            </a:fld>
            <a:endParaRPr lang="en-US"/>
          </a:p>
        </p:txBody>
      </p:sp>
    </p:spTree>
    <p:extLst>
      <p:ext uri="{BB962C8B-B14F-4D97-AF65-F5344CB8AC3E}">
        <p14:creationId xmlns:p14="http://schemas.microsoft.com/office/powerpoint/2010/main" val="397801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3CFC-8514-2F6F-48A7-96CE037670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08CB78-72A2-ED04-05A6-65DBAA436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BF0C0F-82BD-75A4-A5CA-87AA50442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E00B7A-7DE6-2193-BCA4-233C2CB56982}"/>
              </a:ext>
            </a:extLst>
          </p:cNvPr>
          <p:cNvSpPr>
            <a:spLocks noGrp="1"/>
          </p:cNvSpPr>
          <p:nvPr>
            <p:ph type="dt" sz="half" idx="10"/>
          </p:nvPr>
        </p:nvSpPr>
        <p:spPr/>
        <p:txBody>
          <a:bodyPr/>
          <a:lstStyle/>
          <a:p>
            <a:fld id="{5071BCBA-4C97-44C0-8085-8354BD4ED237}" type="datetimeFigureOut">
              <a:rPr lang="en-US" smtClean="0"/>
              <a:t>9/28/2024</a:t>
            </a:fld>
            <a:endParaRPr lang="en-US"/>
          </a:p>
        </p:txBody>
      </p:sp>
      <p:sp>
        <p:nvSpPr>
          <p:cNvPr id="6" name="Footer Placeholder 5">
            <a:extLst>
              <a:ext uri="{FF2B5EF4-FFF2-40B4-BE49-F238E27FC236}">
                <a16:creationId xmlns:a16="http://schemas.microsoft.com/office/drawing/2014/main" id="{3ECB4DB8-871A-ADA5-8C7A-117C6AE22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108EC-6761-2C88-2AC2-5C40C3C619CF}"/>
              </a:ext>
            </a:extLst>
          </p:cNvPr>
          <p:cNvSpPr>
            <a:spLocks noGrp="1"/>
          </p:cNvSpPr>
          <p:nvPr>
            <p:ph type="sldNum" sz="quarter" idx="12"/>
          </p:nvPr>
        </p:nvSpPr>
        <p:spPr/>
        <p:txBody>
          <a:bodyPr/>
          <a:lstStyle/>
          <a:p>
            <a:fld id="{49BC826B-3939-47C8-A13C-45D824C09BF6}" type="slidenum">
              <a:rPr lang="en-US" smtClean="0"/>
              <a:t>‹#›</a:t>
            </a:fld>
            <a:endParaRPr lang="en-US"/>
          </a:p>
        </p:txBody>
      </p:sp>
    </p:spTree>
    <p:extLst>
      <p:ext uri="{BB962C8B-B14F-4D97-AF65-F5344CB8AC3E}">
        <p14:creationId xmlns:p14="http://schemas.microsoft.com/office/powerpoint/2010/main" val="229694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BF3F-F8DF-A068-D35C-007FBEFCDA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4020A0-F479-BEBA-89DE-BDEB22F650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6A2AC9-8968-654C-B029-CEA28E0D2B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813CE2-67B4-D857-864A-6DD9DCAF5B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9F5EFB-ACE2-7E35-F800-BE09F8C44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695BA1-F824-D701-CCB5-5AAB5A3C9DCE}"/>
              </a:ext>
            </a:extLst>
          </p:cNvPr>
          <p:cNvSpPr>
            <a:spLocks noGrp="1"/>
          </p:cNvSpPr>
          <p:nvPr>
            <p:ph type="dt" sz="half" idx="10"/>
          </p:nvPr>
        </p:nvSpPr>
        <p:spPr/>
        <p:txBody>
          <a:bodyPr/>
          <a:lstStyle/>
          <a:p>
            <a:fld id="{5071BCBA-4C97-44C0-8085-8354BD4ED237}" type="datetimeFigureOut">
              <a:rPr lang="en-US" smtClean="0"/>
              <a:t>9/28/2024</a:t>
            </a:fld>
            <a:endParaRPr lang="en-US"/>
          </a:p>
        </p:txBody>
      </p:sp>
      <p:sp>
        <p:nvSpPr>
          <p:cNvPr id="8" name="Footer Placeholder 7">
            <a:extLst>
              <a:ext uri="{FF2B5EF4-FFF2-40B4-BE49-F238E27FC236}">
                <a16:creationId xmlns:a16="http://schemas.microsoft.com/office/drawing/2014/main" id="{8910BDC6-6831-D381-B9D4-EBB8511A4D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E4EAA6-7030-680B-1527-F0E0D88837AB}"/>
              </a:ext>
            </a:extLst>
          </p:cNvPr>
          <p:cNvSpPr>
            <a:spLocks noGrp="1"/>
          </p:cNvSpPr>
          <p:nvPr>
            <p:ph type="sldNum" sz="quarter" idx="12"/>
          </p:nvPr>
        </p:nvSpPr>
        <p:spPr/>
        <p:txBody>
          <a:bodyPr/>
          <a:lstStyle/>
          <a:p>
            <a:fld id="{49BC826B-3939-47C8-A13C-45D824C09BF6}" type="slidenum">
              <a:rPr lang="en-US" smtClean="0"/>
              <a:t>‹#›</a:t>
            </a:fld>
            <a:endParaRPr lang="en-US"/>
          </a:p>
        </p:txBody>
      </p:sp>
    </p:spTree>
    <p:extLst>
      <p:ext uri="{BB962C8B-B14F-4D97-AF65-F5344CB8AC3E}">
        <p14:creationId xmlns:p14="http://schemas.microsoft.com/office/powerpoint/2010/main" val="110591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B748-5576-3119-5FE6-EDB085436D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CBC698-783C-A6C1-2F5E-2ACD9F55E9DA}"/>
              </a:ext>
            </a:extLst>
          </p:cNvPr>
          <p:cNvSpPr>
            <a:spLocks noGrp="1"/>
          </p:cNvSpPr>
          <p:nvPr>
            <p:ph type="dt" sz="half" idx="10"/>
          </p:nvPr>
        </p:nvSpPr>
        <p:spPr/>
        <p:txBody>
          <a:bodyPr/>
          <a:lstStyle/>
          <a:p>
            <a:fld id="{5071BCBA-4C97-44C0-8085-8354BD4ED237}" type="datetimeFigureOut">
              <a:rPr lang="en-US" smtClean="0"/>
              <a:t>9/28/2024</a:t>
            </a:fld>
            <a:endParaRPr lang="en-US"/>
          </a:p>
        </p:txBody>
      </p:sp>
      <p:sp>
        <p:nvSpPr>
          <p:cNvPr id="4" name="Footer Placeholder 3">
            <a:extLst>
              <a:ext uri="{FF2B5EF4-FFF2-40B4-BE49-F238E27FC236}">
                <a16:creationId xmlns:a16="http://schemas.microsoft.com/office/drawing/2014/main" id="{F06754C1-1DEA-705C-0C0E-A06606886A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354E06-EF77-DE42-96D1-00A41423147D}"/>
              </a:ext>
            </a:extLst>
          </p:cNvPr>
          <p:cNvSpPr>
            <a:spLocks noGrp="1"/>
          </p:cNvSpPr>
          <p:nvPr>
            <p:ph type="sldNum" sz="quarter" idx="12"/>
          </p:nvPr>
        </p:nvSpPr>
        <p:spPr/>
        <p:txBody>
          <a:bodyPr/>
          <a:lstStyle/>
          <a:p>
            <a:fld id="{49BC826B-3939-47C8-A13C-45D824C09BF6}" type="slidenum">
              <a:rPr lang="en-US" smtClean="0"/>
              <a:t>‹#›</a:t>
            </a:fld>
            <a:endParaRPr lang="en-US"/>
          </a:p>
        </p:txBody>
      </p:sp>
    </p:spTree>
    <p:extLst>
      <p:ext uri="{BB962C8B-B14F-4D97-AF65-F5344CB8AC3E}">
        <p14:creationId xmlns:p14="http://schemas.microsoft.com/office/powerpoint/2010/main" val="277199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E8D398-12C8-4F9D-BC80-9BFBB8074B1A}"/>
              </a:ext>
            </a:extLst>
          </p:cNvPr>
          <p:cNvSpPr>
            <a:spLocks noGrp="1"/>
          </p:cNvSpPr>
          <p:nvPr>
            <p:ph type="dt" sz="half" idx="10"/>
          </p:nvPr>
        </p:nvSpPr>
        <p:spPr/>
        <p:txBody>
          <a:bodyPr/>
          <a:lstStyle/>
          <a:p>
            <a:fld id="{5071BCBA-4C97-44C0-8085-8354BD4ED237}" type="datetimeFigureOut">
              <a:rPr lang="en-US" smtClean="0"/>
              <a:t>9/28/2024</a:t>
            </a:fld>
            <a:endParaRPr lang="en-US"/>
          </a:p>
        </p:txBody>
      </p:sp>
      <p:sp>
        <p:nvSpPr>
          <p:cNvPr id="3" name="Footer Placeholder 2">
            <a:extLst>
              <a:ext uri="{FF2B5EF4-FFF2-40B4-BE49-F238E27FC236}">
                <a16:creationId xmlns:a16="http://schemas.microsoft.com/office/drawing/2014/main" id="{EF61D724-E962-018B-209A-7B88765614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D583DA-76D3-B376-A615-BC5959661A1E}"/>
              </a:ext>
            </a:extLst>
          </p:cNvPr>
          <p:cNvSpPr>
            <a:spLocks noGrp="1"/>
          </p:cNvSpPr>
          <p:nvPr>
            <p:ph type="sldNum" sz="quarter" idx="12"/>
          </p:nvPr>
        </p:nvSpPr>
        <p:spPr/>
        <p:txBody>
          <a:bodyPr/>
          <a:lstStyle/>
          <a:p>
            <a:fld id="{49BC826B-3939-47C8-A13C-45D824C09BF6}" type="slidenum">
              <a:rPr lang="en-US" smtClean="0"/>
              <a:t>‹#›</a:t>
            </a:fld>
            <a:endParaRPr lang="en-US"/>
          </a:p>
        </p:txBody>
      </p:sp>
    </p:spTree>
    <p:extLst>
      <p:ext uri="{BB962C8B-B14F-4D97-AF65-F5344CB8AC3E}">
        <p14:creationId xmlns:p14="http://schemas.microsoft.com/office/powerpoint/2010/main" val="181360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7BC3-569F-5656-C000-B4FD913AD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82D1EE-F0C6-1FDD-9A08-F664E62E51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86EE98-EE62-A6AC-1E2B-0D9265B5F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6BB65B-6BE6-5DBA-C1EA-D24547E5B483}"/>
              </a:ext>
            </a:extLst>
          </p:cNvPr>
          <p:cNvSpPr>
            <a:spLocks noGrp="1"/>
          </p:cNvSpPr>
          <p:nvPr>
            <p:ph type="dt" sz="half" idx="10"/>
          </p:nvPr>
        </p:nvSpPr>
        <p:spPr/>
        <p:txBody>
          <a:bodyPr/>
          <a:lstStyle/>
          <a:p>
            <a:fld id="{5071BCBA-4C97-44C0-8085-8354BD4ED237}" type="datetimeFigureOut">
              <a:rPr lang="en-US" smtClean="0"/>
              <a:t>9/28/2024</a:t>
            </a:fld>
            <a:endParaRPr lang="en-US"/>
          </a:p>
        </p:txBody>
      </p:sp>
      <p:sp>
        <p:nvSpPr>
          <p:cNvPr id="6" name="Footer Placeholder 5">
            <a:extLst>
              <a:ext uri="{FF2B5EF4-FFF2-40B4-BE49-F238E27FC236}">
                <a16:creationId xmlns:a16="http://schemas.microsoft.com/office/drawing/2014/main" id="{D1191712-5A35-CB74-DD04-74BFDF96A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6C0565-1619-B65E-0370-1A2D8AAF95E4}"/>
              </a:ext>
            </a:extLst>
          </p:cNvPr>
          <p:cNvSpPr>
            <a:spLocks noGrp="1"/>
          </p:cNvSpPr>
          <p:nvPr>
            <p:ph type="sldNum" sz="quarter" idx="12"/>
          </p:nvPr>
        </p:nvSpPr>
        <p:spPr/>
        <p:txBody>
          <a:bodyPr/>
          <a:lstStyle/>
          <a:p>
            <a:fld id="{49BC826B-3939-47C8-A13C-45D824C09BF6}" type="slidenum">
              <a:rPr lang="en-US" smtClean="0"/>
              <a:t>‹#›</a:t>
            </a:fld>
            <a:endParaRPr lang="en-US"/>
          </a:p>
        </p:txBody>
      </p:sp>
    </p:spTree>
    <p:extLst>
      <p:ext uri="{BB962C8B-B14F-4D97-AF65-F5344CB8AC3E}">
        <p14:creationId xmlns:p14="http://schemas.microsoft.com/office/powerpoint/2010/main" val="86126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5138-9B9F-42C1-8AC4-21DCD718D8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E1B0B1-3B26-6491-FE7D-7AF2F098F3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3BDA5B-A6C9-A37C-4ED0-88658A78A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02D94-456B-9E20-0849-34B067E7ACE5}"/>
              </a:ext>
            </a:extLst>
          </p:cNvPr>
          <p:cNvSpPr>
            <a:spLocks noGrp="1"/>
          </p:cNvSpPr>
          <p:nvPr>
            <p:ph type="dt" sz="half" idx="10"/>
          </p:nvPr>
        </p:nvSpPr>
        <p:spPr/>
        <p:txBody>
          <a:bodyPr/>
          <a:lstStyle/>
          <a:p>
            <a:fld id="{5071BCBA-4C97-44C0-8085-8354BD4ED237}" type="datetimeFigureOut">
              <a:rPr lang="en-US" smtClean="0"/>
              <a:t>9/28/2024</a:t>
            </a:fld>
            <a:endParaRPr lang="en-US"/>
          </a:p>
        </p:txBody>
      </p:sp>
      <p:sp>
        <p:nvSpPr>
          <p:cNvPr id="6" name="Footer Placeholder 5">
            <a:extLst>
              <a:ext uri="{FF2B5EF4-FFF2-40B4-BE49-F238E27FC236}">
                <a16:creationId xmlns:a16="http://schemas.microsoft.com/office/drawing/2014/main" id="{813204A4-BE7D-8CE0-01AF-338DF31D0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539F2-EA98-F51B-6C44-A43B780973A2}"/>
              </a:ext>
            </a:extLst>
          </p:cNvPr>
          <p:cNvSpPr>
            <a:spLocks noGrp="1"/>
          </p:cNvSpPr>
          <p:nvPr>
            <p:ph type="sldNum" sz="quarter" idx="12"/>
          </p:nvPr>
        </p:nvSpPr>
        <p:spPr/>
        <p:txBody>
          <a:bodyPr/>
          <a:lstStyle/>
          <a:p>
            <a:fld id="{49BC826B-3939-47C8-A13C-45D824C09BF6}" type="slidenum">
              <a:rPr lang="en-US" smtClean="0"/>
              <a:t>‹#›</a:t>
            </a:fld>
            <a:endParaRPr lang="en-US"/>
          </a:p>
        </p:txBody>
      </p:sp>
    </p:spTree>
    <p:extLst>
      <p:ext uri="{BB962C8B-B14F-4D97-AF65-F5344CB8AC3E}">
        <p14:creationId xmlns:p14="http://schemas.microsoft.com/office/powerpoint/2010/main" val="70464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5A8E81-6D72-EA5F-3D0C-638C7CBF5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CBE1E9-383D-EF98-434A-281BCDE51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B2F2E-0DC2-1511-1C66-B64D2E89EC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1BCBA-4C97-44C0-8085-8354BD4ED237}" type="datetimeFigureOut">
              <a:rPr lang="en-US" smtClean="0"/>
              <a:t>9/28/2024</a:t>
            </a:fld>
            <a:endParaRPr lang="en-US"/>
          </a:p>
        </p:txBody>
      </p:sp>
      <p:sp>
        <p:nvSpPr>
          <p:cNvPr id="5" name="Footer Placeholder 4">
            <a:extLst>
              <a:ext uri="{FF2B5EF4-FFF2-40B4-BE49-F238E27FC236}">
                <a16:creationId xmlns:a16="http://schemas.microsoft.com/office/drawing/2014/main" id="{86CFB337-A84A-9ACA-4A09-158CFE952F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76F4E3-A051-E721-371C-2686636E4B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BC826B-3939-47C8-A13C-45D824C09BF6}" type="slidenum">
              <a:rPr lang="en-US" smtClean="0"/>
              <a:t>‹#›</a:t>
            </a:fld>
            <a:endParaRPr lang="en-US"/>
          </a:p>
        </p:txBody>
      </p:sp>
    </p:spTree>
    <p:extLst>
      <p:ext uri="{BB962C8B-B14F-4D97-AF65-F5344CB8AC3E}">
        <p14:creationId xmlns:p14="http://schemas.microsoft.com/office/powerpoint/2010/main" val="2763336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elinawamucii.com/insights/prices/india/cherries/" TargetMode="External"/><Relationship Id="rId2" Type="http://schemas.openxmlformats.org/officeDocument/2006/relationships/hyperlink" Target="https://www.selinawamucii.com/insights/prices/india/cherri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DB6D-58A6-1081-CA9C-0FBBC84F59F8}"/>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NINJACART CASESTUDY</a:t>
            </a:r>
          </a:p>
        </p:txBody>
      </p:sp>
      <p:sp>
        <p:nvSpPr>
          <p:cNvPr id="3" name="Subtitle 2">
            <a:extLst>
              <a:ext uri="{FF2B5EF4-FFF2-40B4-BE49-F238E27FC236}">
                <a16:creationId xmlns:a16="http://schemas.microsoft.com/office/drawing/2014/main" id="{35F08C38-6F63-F32A-E3A9-F5B7DAFB49A1}"/>
              </a:ext>
            </a:extLst>
          </p:cNvPr>
          <p:cNvSpPr>
            <a:spLocks noGrp="1"/>
          </p:cNvSpPr>
          <p:nvPr>
            <p:ph type="subTitle" idx="1"/>
          </p:nvPr>
        </p:nvSpPr>
        <p:spPr>
          <a:xfrm>
            <a:off x="4352042" y="3847135"/>
            <a:ext cx="9144000" cy="1655762"/>
          </a:xfrm>
        </p:spPr>
        <p:txBody>
          <a:bodyPr/>
          <a:lstStyle/>
          <a:p>
            <a:r>
              <a:rPr lang="en-US" dirty="0"/>
              <a:t>By KHUSHI ATREY</a:t>
            </a:r>
          </a:p>
          <a:p>
            <a:r>
              <a:rPr lang="en-US" dirty="0"/>
              <a:t>RA2111003010610</a:t>
            </a:r>
          </a:p>
          <a:p>
            <a:r>
              <a:rPr lang="en-US" dirty="0"/>
              <a:t>ka5052@srmist.edu.in</a:t>
            </a:r>
          </a:p>
        </p:txBody>
      </p:sp>
    </p:spTree>
    <p:extLst>
      <p:ext uri="{BB962C8B-B14F-4D97-AF65-F5344CB8AC3E}">
        <p14:creationId xmlns:p14="http://schemas.microsoft.com/office/powerpoint/2010/main" val="1237341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AC0238-67DC-0B18-ED87-8E3D1B930D00}"/>
              </a:ext>
            </a:extLst>
          </p:cNvPr>
          <p:cNvSpPr txBox="1"/>
          <p:nvPr/>
        </p:nvSpPr>
        <p:spPr>
          <a:xfrm>
            <a:off x="203855" y="179526"/>
            <a:ext cx="6894529" cy="6314508"/>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To estimate the </a:t>
            </a:r>
            <a:r>
              <a:rPr lang="en-US" sz="2400" b="1" dirty="0">
                <a:latin typeface="Times New Roman" panose="02020603050405020304" pitchFamily="18" charset="0"/>
                <a:cs typeface="Times New Roman" panose="02020603050405020304" pitchFamily="18" charset="0"/>
              </a:rPr>
              <a:t>monthly sales potential of cherries in Chennai via supermarkets in 2024</a:t>
            </a:r>
            <a:r>
              <a:rPr lang="en-US" sz="2400" dirty="0">
                <a:latin typeface="Times New Roman" panose="02020603050405020304" pitchFamily="18" charset="0"/>
                <a:cs typeface="Times New Roman" panose="02020603050405020304" pitchFamily="18" charset="0"/>
              </a:rPr>
              <a:t>, let’s break it down:</a:t>
            </a:r>
          </a:p>
          <a:p>
            <a:r>
              <a:rPr lang="en-US" sz="2400" b="1" dirty="0">
                <a:latin typeface="Times New Roman" panose="02020603050405020304" pitchFamily="18" charset="0"/>
                <a:cs typeface="Times New Roman" panose="02020603050405020304" pitchFamily="18" charset="0"/>
              </a:rPr>
              <a:t>Current Cherry Prices</a:t>
            </a:r>
            <a:r>
              <a:rPr lang="en-US" sz="2400" dirty="0">
                <a:latin typeface="Times New Roman" panose="02020603050405020304" pitchFamily="18" charset="0"/>
                <a:cs typeface="Times New Roman" panose="02020603050405020304" pitchFamily="18" charset="0"/>
              </a:rPr>
              <a:t>: The retail price of cherries in India ranges from </a:t>
            </a:r>
            <a:r>
              <a:rPr lang="en-US" sz="2400" b="1" dirty="0">
                <a:latin typeface="Times New Roman" panose="02020603050405020304" pitchFamily="18" charset="0"/>
                <a:cs typeface="Times New Roman" panose="02020603050405020304" pitchFamily="18" charset="0"/>
              </a:rPr>
              <a:t>₹437.77 to ₹1,273.50 per kg</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hlinkClick r:id="rId2"/>
              </a:rPr>
              <a:t>Selina </a:t>
            </a:r>
            <a:r>
              <a:rPr lang="en-US" sz="2400" dirty="0" err="1">
                <a:latin typeface="Times New Roman" panose="02020603050405020304" pitchFamily="18" charset="0"/>
                <a:cs typeface="Times New Roman" panose="02020603050405020304" pitchFamily="18" charset="0"/>
                <a:hlinkClick r:id="rId2"/>
              </a:rPr>
              <a:t>Wamucii's</a:t>
            </a:r>
            <a:r>
              <a:rPr lang="en-US" sz="2400" dirty="0">
                <a:latin typeface="Times New Roman" panose="02020603050405020304" pitchFamily="18" charset="0"/>
                <a:cs typeface="Times New Roman" panose="02020603050405020304" pitchFamily="18" charset="0"/>
                <a:hlinkClick r:id="rId2"/>
              </a:rPr>
              <a:t> Cherry Price Insights</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hlinkClick r:id="rId3"/>
              </a:rPr>
              <a:t>Selina </a:t>
            </a:r>
            <a:r>
              <a:rPr lang="en-US" sz="2400" dirty="0" err="1">
                <a:latin typeface="Times New Roman" panose="02020603050405020304" pitchFamily="18" charset="0"/>
                <a:cs typeface="Times New Roman" panose="02020603050405020304" pitchFamily="18" charset="0"/>
                <a:hlinkClick r:id="rId3"/>
              </a:rPr>
              <a:t>Wamucii</a:t>
            </a:r>
            <a:r>
              <a:rPr lang="en-US" sz="2400" dirty="0">
                <a:latin typeface="Times New Roman" panose="02020603050405020304" pitchFamily="18" charset="0"/>
                <a:cs typeface="Times New Roman" panose="02020603050405020304" pitchFamily="18" charset="0"/>
              </a:rPr>
              <a:t>).</a:t>
            </a:r>
          </a:p>
          <a:p>
            <a:pPr>
              <a:buFont typeface="+mj-lt"/>
              <a:buAutoNum type="arabicPeriod"/>
            </a:pPr>
            <a:r>
              <a:rPr lang="en-US" sz="2400" b="1" dirty="0">
                <a:latin typeface="Times New Roman" panose="02020603050405020304" pitchFamily="18" charset="0"/>
                <a:cs typeface="Times New Roman" panose="02020603050405020304" pitchFamily="18" charset="0"/>
              </a:rPr>
              <a:t>Chennai’s Supermarkets</a:t>
            </a:r>
            <a:r>
              <a:rPr lang="en-US" sz="2400" dirty="0">
                <a:latin typeface="Times New Roman" panose="02020603050405020304" pitchFamily="18" charset="0"/>
                <a:cs typeface="Times New Roman" panose="02020603050405020304" pitchFamily="18" charset="0"/>
              </a:rPr>
              <a:t>: Based on around </a:t>
            </a:r>
            <a:r>
              <a:rPr lang="en-US" sz="2400" b="1" dirty="0">
                <a:latin typeface="Times New Roman" panose="02020603050405020304" pitchFamily="18" charset="0"/>
                <a:cs typeface="Times New Roman" panose="02020603050405020304" pitchFamily="18" charset="0"/>
              </a:rPr>
              <a:t>330 to 400 supermarkets</a:t>
            </a:r>
            <a:r>
              <a:rPr lang="en-US" sz="2400" dirty="0">
                <a:latin typeface="Times New Roman" panose="02020603050405020304" pitchFamily="18" charset="0"/>
                <a:cs typeface="Times New Roman" panose="02020603050405020304" pitchFamily="18" charset="0"/>
              </a:rPr>
              <a:t> likely selling cherries, we can assume each supermarket could sell approximately 200 kg per month.</a:t>
            </a:r>
          </a:p>
          <a:p>
            <a:pPr>
              <a:buFont typeface="+mj-lt"/>
              <a:buAutoNum type="arabicPeriod"/>
            </a:pPr>
            <a:r>
              <a:rPr lang="en-US" sz="2400" b="1" dirty="0">
                <a:latin typeface="Times New Roman" panose="02020603050405020304" pitchFamily="18" charset="0"/>
                <a:cs typeface="Times New Roman" panose="02020603050405020304" pitchFamily="18" charset="0"/>
              </a:rPr>
              <a:t>Sales Calculation</a:t>
            </a:r>
            <a:r>
              <a:rPr lang="en-US" sz="24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At ₹437/kg: 330 supermarkets × 200 kg × ₹437 = </a:t>
            </a:r>
            <a:r>
              <a:rPr lang="en-US" sz="2400" b="1" dirty="0">
                <a:latin typeface="Times New Roman" panose="02020603050405020304" pitchFamily="18" charset="0"/>
                <a:cs typeface="Times New Roman" panose="02020603050405020304" pitchFamily="18" charset="0"/>
              </a:rPr>
              <a:t>₹2.88 crore</a:t>
            </a:r>
            <a:r>
              <a:rPr lang="en-US" sz="24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At ₹1,273/kg: 400 supermarkets × 200 kg × ₹1,273 = </a:t>
            </a:r>
            <a:r>
              <a:rPr lang="en-US" sz="2400" b="1" dirty="0">
                <a:latin typeface="Times New Roman" panose="02020603050405020304" pitchFamily="18" charset="0"/>
                <a:cs typeface="Times New Roman" panose="02020603050405020304" pitchFamily="18" charset="0"/>
              </a:rPr>
              <a:t>₹10.18 crore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Thus, the monthly sales potential is between </a:t>
            </a:r>
            <a:r>
              <a:rPr lang="en-US" sz="2400" b="1" dirty="0">
                <a:latin typeface="Times New Roman" panose="02020603050405020304" pitchFamily="18" charset="0"/>
                <a:cs typeface="Times New Roman" panose="02020603050405020304" pitchFamily="18" charset="0"/>
              </a:rPr>
              <a:t>₹2.88 crore and ₹10.18 crore</a:t>
            </a:r>
            <a:r>
              <a:rPr lang="en-US" sz="24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0262218E-61E5-59FB-9B80-1DAD6B5C27DE}"/>
              </a:ext>
            </a:extLst>
          </p:cNvPr>
          <p:cNvPicPr>
            <a:picLocks noChangeAspect="1"/>
          </p:cNvPicPr>
          <p:nvPr/>
        </p:nvPicPr>
        <p:blipFill>
          <a:blip r:embed="rId4"/>
          <a:stretch>
            <a:fillRect/>
          </a:stretch>
        </p:blipFill>
        <p:spPr>
          <a:xfrm>
            <a:off x="7098384" y="339055"/>
            <a:ext cx="4843721" cy="2997725"/>
          </a:xfrm>
          <a:prstGeom prst="rect">
            <a:avLst/>
          </a:prstGeom>
        </p:spPr>
      </p:pic>
    </p:spTree>
    <p:extLst>
      <p:ext uri="{BB962C8B-B14F-4D97-AF65-F5344CB8AC3E}">
        <p14:creationId xmlns:p14="http://schemas.microsoft.com/office/powerpoint/2010/main" val="182152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3D8E-EFB0-DC99-3A95-F5CDBCAA149F}"/>
              </a:ext>
            </a:extLst>
          </p:cNvPr>
          <p:cNvSpPr>
            <a:spLocks noGrp="1"/>
          </p:cNvSpPr>
          <p:nvPr>
            <p:ph type="title"/>
          </p:nvPr>
        </p:nvSpPr>
        <p:spPr>
          <a:xfrm>
            <a:off x="0" y="354583"/>
            <a:ext cx="10515600" cy="1325563"/>
          </a:xfrm>
        </p:spPr>
        <p:txBody>
          <a:bodyPr/>
          <a:lstStyle/>
          <a:p>
            <a:r>
              <a:rPr lang="en-US" dirty="0">
                <a:latin typeface="Times New Roman" panose="02020603050405020304" pitchFamily="18" charset="0"/>
                <a:cs typeface="Times New Roman" panose="02020603050405020304" pitchFamily="18" charset="0"/>
              </a:rPr>
              <a:t>Ninjacart's exsiting offerings:</a:t>
            </a:r>
          </a:p>
        </p:txBody>
      </p:sp>
      <p:sp>
        <p:nvSpPr>
          <p:cNvPr id="3" name="Rectangle 1">
            <a:extLst>
              <a:ext uri="{FF2B5EF4-FFF2-40B4-BE49-F238E27FC236}">
                <a16:creationId xmlns:a16="http://schemas.microsoft.com/office/drawing/2014/main" id="{3BFCBFE7-8DB8-2CCC-6A8F-84198E62C4A1}"/>
              </a:ext>
            </a:extLst>
          </p:cNvPr>
          <p:cNvSpPr>
            <a:spLocks noChangeArrowheads="1"/>
          </p:cNvSpPr>
          <p:nvPr/>
        </p:nvSpPr>
        <p:spPr bwMode="auto">
          <a:xfrm>
            <a:off x="0" y="1435049"/>
            <a:ext cx="1098800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 Farmer-to-Retailer Model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Ninjacart connects farmers directly with retailers, reducing reliance on middlemen and ensuring better prices for farmers and fresh produce for retailers​.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Marketplace Expansion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have launched a marketplace that includes not only farmers but also traders and wholesalers, allowing for improved price transparency and access to more buyers​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Financial Services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Collaborating with banks like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IDFC First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Ninjacart provides financial solutions and credit to support farmers and traders in managing their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Diversification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While continuing to focus on fresh produce, Ninjacart is expanding into non-fresh grocery items, such as rice and pulses, aiming for a revenue target of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₹2,500 crore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2024</a:t>
            </a:r>
          </a:p>
        </p:txBody>
      </p:sp>
    </p:spTree>
    <p:extLst>
      <p:ext uri="{BB962C8B-B14F-4D97-AF65-F5344CB8AC3E}">
        <p14:creationId xmlns:p14="http://schemas.microsoft.com/office/powerpoint/2010/main" val="359971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11DE-A72B-AEA6-82F6-9522174E3F3D}"/>
              </a:ext>
            </a:extLst>
          </p:cNvPr>
          <p:cNvSpPr>
            <a:spLocks noGrp="1"/>
          </p:cNvSpPr>
          <p:nvPr>
            <p:ph type="title"/>
          </p:nvPr>
        </p:nvSpPr>
        <p:spPr>
          <a:xfrm>
            <a:off x="444909" y="374552"/>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Additional solutions Ninjacart can provide to boost cherry sales in supermarkets</a:t>
            </a:r>
          </a:p>
        </p:txBody>
      </p:sp>
      <p:sp>
        <p:nvSpPr>
          <p:cNvPr id="4" name="Rectangle 1">
            <a:extLst>
              <a:ext uri="{FF2B5EF4-FFF2-40B4-BE49-F238E27FC236}">
                <a16:creationId xmlns:a16="http://schemas.microsoft.com/office/drawing/2014/main" id="{35BBB45B-3F24-86F1-83B3-D0ABBC5D3C3A}"/>
              </a:ext>
            </a:extLst>
          </p:cNvPr>
          <p:cNvSpPr>
            <a:spLocks noGrp="1" noChangeArrowheads="1"/>
          </p:cNvSpPr>
          <p:nvPr>
            <p:ph idx="1"/>
          </p:nvPr>
        </p:nvSpPr>
        <p:spPr bwMode="auto">
          <a:xfrm>
            <a:off x="444909" y="1245420"/>
            <a:ext cx="1044216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Recipe Cards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simple recipe cards near the cherry display. Ideas for smoothies, desserts, or salads can inspire customers to try cherries in new ways.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 Benefits Signage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 the health benefits of cherries, like being rich in antioxidants. This can attract health-conscious shoppers.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Collaborations with Local Chefs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Invite chefs to demonstrate cherry recipes in the supermarket. Live cooking demonstrations can engage shoppers and boost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Seasonal Promotions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Tie cherry promotions to holidays or seasonal events, such as summer picnics or holiday baking, to create a sense of urgency.</a:t>
            </a:r>
          </a:p>
          <a:p>
            <a:pPr marL="0" marR="0" lvl="0" indent="0" algn="l" defTabSz="914400" rtl="0" eaLnBrk="0" fontAlgn="base" latinLnBrk="0" hangingPunct="0">
              <a:lnSpc>
                <a:spcPct val="100000"/>
              </a:lnSpc>
              <a:spcBef>
                <a:spcPct val="0"/>
              </a:spcBef>
              <a:spcAft>
                <a:spcPct val="0"/>
              </a:spcAft>
              <a:buClrTx/>
              <a:buSzTx/>
              <a:buFontTx/>
              <a:buChar char="•"/>
              <a:tabLst/>
            </a:pPr>
            <a:r>
              <a:rPr lang="en-US" sz="1800" b="1" dirty="0">
                <a:latin typeface="Times New Roman" panose="02020603050405020304" pitchFamily="18" charset="0"/>
                <a:cs typeface="Times New Roman" panose="02020603050405020304" pitchFamily="18" charset="0"/>
              </a:rPr>
              <a:t>Sustainability Focus</a:t>
            </a:r>
            <a:r>
              <a:rPr lang="en-US" sz="1800" dirty="0">
                <a:latin typeface="Times New Roman" panose="02020603050405020304" pitchFamily="18" charset="0"/>
                <a:cs typeface="Times New Roman" panose="02020603050405020304" pitchFamily="18" charset="0"/>
              </a:rPr>
              <a:t>: Highlight the eco-friendly practices used in growing and sourcing cherries. Many consumers today care about the environment and would love to support a brand that does too.</a:t>
            </a:r>
          </a:p>
          <a:p>
            <a:pPr marL="0" marR="0" lvl="0" indent="0" algn="l" defTabSz="914400" rtl="0" eaLnBrk="0" fontAlgn="base" latinLnBrk="0" hangingPunct="0">
              <a:lnSpc>
                <a:spcPct val="100000"/>
              </a:lnSpc>
              <a:spcBef>
                <a:spcPct val="0"/>
              </a:spcBef>
              <a:spcAft>
                <a:spcPct val="0"/>
              </a:spcAft>
              <a:buClrTx/>
              <a:buSzTx/>
              <a:buFontTx/>
              <a:buChar char="•"/>
              <a:tabLst/>
            </a:pPr>
            <a:r>
              <a:rPr lang="en-US" sz="1800" b="1" dirty="0">
                <a:latin typeface="Times New Roman" panose="02020603050405020304" pitchFamily="18" charset="0"/>
                <a:cs typeface="Times New Roman" panose="02020603050405020304" pitchFamily="18" charset="0"/>
              </a:rPr>
              <a:t>Eye-Catching Packaging</a:t>
            </a:r>
            <a:r>
              <a:rPr lang="en-US" sz="1800" dirty="0">
                <a:latin typeface="Times New Roman" panose="02020603050405020304" pitchFamily="18" charset="0"/>
                <a:cs typeface="Times New Roman" panose="02020603050405020304" pitchFamily="18" charset="0"/>
              </a:rPr>
              <a:t>: Use colorful, clear packaging that showcases the cherries. Add QR codes for customers to scan and learn more about where their cherries come from and their health benefits.</a:t>
            </a:r>
          </a:p>
          <a:p>
            <a:pPr marL="0" marR="0" lvl="0" indent="0" algn="l" defTabSz="914400" rtl="0" eaLnBrk="0" fontAlgn="base" latinLnBrk="0" hangingPunct="0">
              <a:lnSpc>
                <a:spcPct val="100000"/>
              </a:lnSpc>
              <a:spcBef>
                <a:spcPct val="0"/>
              </a:spcBef>
              <a:spcAft>
                <a:spcPct val="0"/>
              </a:spcAft>
              <a:buClrTx/>
              <a:buSzTx/>
              <a:buFontTx/>
              <a:buChar char="•"/>
              <a:tabLst/>
            </a:pPr>
            <a:r>
              <a:rPr lang="en-US" sz="1800" b="1" dirty="0">
                <a:latin typeface="Times New Roman" panose="02020603050405020304" pitchFamily="18" charset="0"/>
                <a:cs typeface="Times New Roman" panose="02020603050405020304" pitchFamily="18" charset="0"/>
              </a:rPr>
              <a:t>Engaging Content</a:t>
            </a:r>
            <a:r>
              <a:rPr lang="en-US" sz="1800" dirty="0">
                <a:latin typeface="Times New Roman" panose="02020603050405020304" pitchFamily="18" charset="0"/>
                <a:cs typeface="Times New Roman" panose="02020603050405020304" pitchFamily="18" charset="0"/>
              </a:rPr>
              <a:t>: Produce fun videos and posts about the health benefits of cherries and how to enjoy them. Share this content widely on social media to attract attention and educate customers.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68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1AB4-AAE5-5C77-F625-3CBCECCEF9B2}"/>
              </a:ext>
            </a:extLst>
          </p:cNvPr>
          <p:cNvSpPr>
            <a:spLocks noGrp="1"/>
          </p:cNvSpPr>
          <p:nvPr>
            <p:ph type="title"/>
          </p:nvPr>
        </p:nvSpPr>
        <p:spPr>
          <a:xfrm>
            <a:off x="234884" y="395925"/>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Final solution and approach:</a:t>
            </a:r>
          </a:p>
        </p:txBody>
      </p:sp>
      <p:sp>
        <p:nvSpPr>
          <p:cNvPr id="9" name="Rectangle 3">
            <a:extLst>
              <a:ext uri="{FF2B5EF4-FFF2-40B4-BE49-F238E27FC236}">
                <a16:creationId xmlns:a16="http://schemas.microsoft.com/office/drawing/2014/main" id="{09EE6F15-B56D-2851-7283-8859CA12A9B9}"/>
              </a:ext>
            </a:extLst>
          </p:cNvPr>
          <p:cNvSpPr>
            <a:spLocks noChangeArrowheads="1"/>
          </p:cNvSpPr>
          <p:nvPr/>
        </p:nvSpPr>
        <p:spPr bwMode="auto">
          <a:xfrm>
            <a:off x="173433" y="1512866"/>
            <a:ext cx="1063850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Cold Chain Logistics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Invest in better cold storage and transportation systems to keep cherries fresh from the farm to supermarkets. This reduces spoilage and ensures high-quality cherries for consumers.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 Insights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data analytics to track demand trends in Chennai, ensuring supermarkets are stocked with the right quantity of cherries during peak buying times, reducing waste and increasing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Promotional Support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Run in-store promotions, such as tasting events and discounts, and collaborate with chefs to create engaging recipes, making cherries more attractive to shoppers.</a:t>
            </a:r>
          </a:p>
        </p:txBody>
      </p:sp>
    </p:spTree>
    <p:extLst>
      <p:ext uri="{BB962C8B-B14F-4D97-AF65-F5344CB8AC3E}">
        <p14:creationId xmlns:p14="http://schemas.microsoft.com/office/powerpoint/2010/main" val="630368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7B9767-43F5-8226-629C-3F0D0DE647E8}"/>
              </a:ext>
            </a:extLst>
          </p:cNvPr>
          <p:cNvSpPr txBox="1"/>
          <p:nvPr/>
        </p:nvSpPr>
        <p:spPr>
          <a:xfrm>
            <a:off x="254524" y="615201"/>
            <a:ext cx="10152668" cy="4062651"/>
          </a:xfrm>
          <a:prstGeom prst="rect">
            <a:avLst/>
          </a:prstGeom>
          <a:noFill/>
        </p:spPr>
        <p:txBody>
          <a:bodyPr wrap="square">
            <a:spAutoFit/>
          </a:bodyPr>
          <a:lstStyle/>
          <a:p>
            <a:endParaRPr lang="en-US" dirty="0"/>
          </a:p>
          <a:p>
            <a:r>
              <a:rPr lang="en-US" sz="2000" b="1" dirty="0">
                <a:latin typeface="Times New Roman" panose="02020603050405020304" pitchFamily="18" charset="0"/>
                <a:cs typeface="Times New Roman" panose="02020603050405020304" pitchFamily="18" charset="0"/>
              </a:rPr>
              <a:t>Summary of the Case Study:</a:t>
            </a:r>
          </a:p>
          <a:p>
            <a:r>
              <a:rPr lang="en-US" sz="2000" dirty="0">
                <a:latin typeface="Times New Roman" panose="02020603050405020304" pitchFamily="18" charset="0"/>
                <a:cs typeface="Times New Roman" panose="02020603050405020304" pitchFamily="18" charset="0"/>
              </a:rPr>
              <a:t>Ninjacart is a leading Agri-tech platform in India that connects farmers directly with retailers, cutting out middlemen to improve efficiency and reduce waste in the fresh produce supply chain. Currently, Ninjacart works with over 500,000 farmers and supplies produce to more than 100,000 retailers. Their use of technology, such as cold-chain logistics, data analytics, and fintech solutions, ensures fresh produce is delivered quickly and at fair prices.</a:t>
            </a:r>
          </a:p>
          <a:p>
            <a:r>
              <a:rPr lang="en-US" sz="2000" dirty="0">
                <a:latin typeface="Times New Roman" panose="02020603050405020304" pitchFamily="18" charset="0"/>
                <a:cs typeface="Times New Roman" panose="02020603050405020304" pitchFamily="18" charset="0"/>
              </a:rPr>
              <a:t>This case study focuses on exploring how Ninjacart can become the go-to distribution partner for cherry fruit brands in India. It examines the market potential for cherries, how supermarkets in Chennai purchase cherries, and proposes strategic solutions, including better cold-chain logistics, data-driven market insights, and promotional support to boost cherry sales.</a:t>
            </a:r>
          </a:p>
          <a:p>
            <a:r>
              <a:rPr lang="en-US" sz="2000" dirty="0">
                <a:latin typeface="Times New Roman" panose="02020603050405020304" pitchFamily="18" charset="0"/>
                <a:cs typeface="Times New Roman" panose="02020603050405020304" pitchFamily="18" charset="0"/>
              </a:rPr>
              <a:t>By leveraging its strengths in supply chain management and technology, Ninjacart can help increase cherry sales in supermarkets and expand its influence in the premium fruit market.</a:t>
            </a:r>
          </a:p>
        </p:txBody>
      </p:sp>
    </p:spTree>
    <p:extLst>
      <p:ext uri="{BB962C8B-B14F-4D97-AF65-F5344CB8AC3E}">
        <p14:creationId xmlns:p14="http://schemas.microsoft.com/office/powerpoint/2010/main" val="411459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D031-DB8D-5F73-C4A8-5270EB85206F}"/>
              </a:ext>
            </a:extLst>
          </p:cNvPr>
          <p:cNvSpPr>
            <a:spLocks noGrp="1"/>
          </p:cNvSpPr>
          <p:nvPr>
            <p:ph type="title"/>
          </p:nvPr>
        </p:nvSpPr>
        <p:spPr>
          <a:xfrm>
            <a:off x="451603" y="383979"/>
            <a:ext cx="10515600" cy="1325563"/>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2F323CE-DF97-DE20-4EB9-F9A2D15FB826}"/>
              </a:ext>
            </a:extLst>
          </p:cNvPr>
          <p:cNvSpPr>
            <a:spLocks noGrp="1"/>
          </p:cNvSpPr>
          <p:nvPr>
            <p:ph idx="1"/>
          </p:nvPr>
        </p:nvSpPr>
        <p:spPr>
          <a:xfrm>
            <a:off x="451603" y="1595045"/>
            <a:ext cx="10515600"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Ninjacart is a top Agri-tech platform in India that connects farmers directly with retailers, grocers, and businesses, changing the way fresh produce is delivered. Since its founding in 2015, it has streamlined the agricultural supply chain by reducing the number of middlemen, which often leads to delays, waste, and inconsistent quality.</a:t>
            </a:r>
          </a:p>
          <a:p>
            <a:pPr marL="0" indent="0">
              <a:buNone/>
            </a:pPr>
            <a:r>
              <a:rPr lang="en-US" sz="2000" dirty="0">
                <a:latin typeface="Times New Roman" panose="02020603050405020304" pitchFamily="18" charset="0"/>
                <a:cs typeface="Times New Roman" panose="02020603050405020304" pitchFamily="18" charset="0"/>
              </a:rPr>
              <a:t>Currently, Ninjacart partners with over </a:t>
            </a:r>
            <a:r>
              <a:rPr lang="en-US" sz="2000" b="1" dirty="0">
                <a:latin typeface="Times New Roman" panose="02020603050405020304" pitchFamily="18" charset="0"/>
                <a:cs typeface="Times New Roman" panose="02020603050405020304" pitchFamily="18" charset="0"/>
              </a:rPr>
              <a:t>500,000 farmers</a:t>
            </a:r>
            <a:r>
              <a:rPr lang="en-US" sz="2000" dirty="0">
                <a:latin typeface="Times New Roman" panose="02020603050405020304" pitchFamily="18" charset="0"/>
                <a:cs typeface="Times New Roman" panose="02020603050405020304" pitchFamily="18" charset="0"/>
              </a:rPr>
              <a:t> and supplies fresh produce to more than </a:t>
            </a:r>
            <a:r>
              <a:rPr lang="en-US" sz="2000" b="1" dirty="0">
                <a:latin typeface="Times New Roman" panose="02020603050405020304" pitchFamily="18" charset="0"/>
                <a:cs typeface="Times New Roman" panose="02020603050405020304" pitchFamily="18" charset="0"/>
              </a:rPr>
              <a:t>100,000 retailers</a:t>
            </a:r>
            <a:r>
              <a:rPr lang="en-US" sz="2000" dirty="0">
                <a:latin typeface="Times New Roman" panose="02020603050405020304" pitchFamily="18" charset="0"/>
                <a:cs typeface="Times New Roman" panose="02020603050405020304" pitchFamily="18" charset="0"/>
              </a:rPr>
              <a:t> across the country. The platform offers services such as product discovery, trade credit, and delivery, ensuring better prices for farmers and fresh, high-quality fruits and vegetables for retailers. Ninjacart uses innovative technology, including fintech solutions, computer vision for quality control, and cold-chain logistics, which helps to minimize waste and improve delivery times.</a:t>
            </a:r>
          </a:p>
          <a:p>
            <a:pPr marL="0" indent="0">
              <a:buNone/>
            </a:pPr>
            <a:r>
              <a:rPr lang="en-US" sz="2000" dirty="0">
                <a:latin typeface="Times New Roman" panose="02020603050405020304" pitchFamily="18" charset="0"/>
                <a:cs typeface="Times New Roman" panose="02020603050405020304" pitchFamily="18" charset="0"/>
              </a:rPr>
              <a:t>This case study will focus on how Ninjacart can expand its distribution network and become the go-to partner for cherry brands in India, analyzing market potential, supermarket buying behavior, and recommending strategies to boost cherry sales by leveraging Ninjacart’s strengths.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76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BBB2-4A08-FCB9-E25F-CE02B93BF794}"/>
              </a:ext>
            </a:extLst>
          </p:cNvPr>
          <p:cNvSpPr>
            <a:spLocks noGrp="1"/>
          </p:cNvSpPr>
          <p:nvPr>
            <p:ph type="title"/>
          </p:nvPr>
        </p:nvSpPr>
        <p:spPr>
          <a:xfrm>
            <a:off x="1101364" y="365125"/>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Overview of the Cherry Fruit Market in India</a:t>
            </a:r>
          </a:p>
        </p:txBody>
      </p:sp>
      <p:sp>
        <p:nvSpPr>
          <p:cNvPr id="6" name="Rectangle 1">
            <a:extLst>
              <a:ext uri="{FF2B5EF4-FFF2-40B4-BE49-F238E27FC236}">
                <a16:creationId xmlns:a16="http://schemas.microsoft.com/office/drawing/2014/main" id="{CC00695D-C7F6-CA14-4E7D-3738C8F6EE51}"/>
              </a:ext>
            </a:extLst>
          </p:cNvPr>
          <p:cNvSpPr>
            <a:spLocks noChangeArrowheads="1"/>
          </p:cNvSpPr>
          <p:nvPr/>
        </p:nvSpPr>
        <p:spPr bwMode="auto">
          <a:xfrm>
            <a:off x="575036" y="1439457"/>
            <a:ext cx="1034363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Cherries are seen as a premium fruit in India, and their consumption is slowly rising as people become more health-conscious and interested in exotic fruits. However, they are still considered a niche product, mainly enjoyed in urban areas where there is a greater demand for high-quality and imported fruits.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Scenario</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India's domestic production of cherries is limited, primarily coming from northern regions like Jammu and Kashmir and Himachal Pradesh. Unfortunately, the supply is not sufficient to meet the increasing demand, leading to many cherries being imported from countries like the USA, Turkey, and Chile.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18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FE7A9C-514B-428A-F974-A172CAF103C0}"/>
              </a:ext>
            </a:extLst>
          </p:cNvPr>
          <p:cNvSpPr txBox="1"/>
          <p:nvPr/>
        </p:nvSpPr>
        <p:spPr>
          <a:xfrm>
            <a:off x="278749" y="317681"/>
            <a:ext cx="9492792" cy="255454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Top 5 Cherry-Consuming States in India</a:t>
            </a:r>
          </a:p>
          <a:p>
            <a:pPr>
              <a:buFont typeface="+mj-lt"/>
              <a:buAutoNum type="arabicPeriod"/>
            </a:pPr>
            <a:r>
              <a:rPr lang="en-US" sz="2000" dirty="0">
                <a:latin typeface="Times New Roman" panose="02020603050405020304" pitchFamily="18" charset="0"/>
                <a:cs typeface="Times New Roman" panose="02020603050405020304" pitchFamily="18" charset="0"/>
              </a:rPr>
              <a:t>Delhi NCR: Due to the higher income levels and preference for premium fruits.</a:t>
            </a:r>
          </a:p>
          <a:p>
            <a:pPr>
              <a:buFont typeface="+mj-lt"/>
              <a:buAutoNum type="arabicPeriod"/>
            </a:pPr>
            <a:r>
              <a:rPr lang="en-US" sz="2000" dirty="0">
                <a:latin typeface="Times New Roman" panose="02020603050405020304" pitchFamily="18" charset="0"/>
                <a:cs typeface="Times New Roman" panose="02020603050405020304" pitchFamily="18" charset="0"/>
              </a:rPr>
              <a:t>Maharashtra (Mumbai, Pune): Urban areas with high demand for imported fruits.</a:t>
            </a:r>
          </a:p>
          <a:p>
            <a:pPr>
              <a:buFont typeface="+mj-lt"/>
              <a:buAutoNum type="arabicPeriod"/>
            </a:pPr>
            <a:r>
              <a:rPr lang="en-US" sz="2000" dirty="0">
                <a:latin typeface="Times New Roman" panose="02020603050405020304" pitchFamily="18" charset="0"/>
                <a:cs typeface="Times New Roman" panose="02020603050405020304" pitchFamily="18" charset="0"/>
              </a:rPr>
              <a:t>Karnataka (Bangalore): With a rising demand for health and wellness products.</a:t>
            </a:r>
          </a:p>
          <a:p>
            <a:pPr>
              <a:buFont typeface="+mj-lt"/>
              <a:buAutoNum type="arabicPeriod"/>
            </a:pPr>
            <a:r>
              <a:rPr lang="en-US" sz="2000" dirty="0">
                <a:latin typeface="Times New Roman" panose="02020603050405020304" pitchFamily="18" charset="0"/>
                <a:cs typeface="Times New Roman" panose="02020603050405020304" pitchFamily="18" charset="0"/>
              </a:rPr>
              <a:t>Tamil Nadu (Chennai): Strong demand in supermarkets and for special occasions.</a:t>
            </a:r>
          </a:p>
          <a:p>
            <a:pPr>
              <a:buFont typeface="+mj-lt"/>
              <a:buAutoNum type="arabicPeriod"/>
            </a:pPr>
            <a:r>
              <a:rPr lang="en-US" sz="2000" dirty="0">
                <a:latin typeface="Times New Roman" panose="02020603050405020304" pitchFamily="18" charset="0"/>
                <a:cs typeface="Times New Roman" panose="02020603050405020304" pitchFamily="18" charset="0"/>
              </a:rPr>
              <a:t>West Bengal (Kolkata): Interest in exotic fruits is growing, especially in urban areas.</a:t>
            </a:r>
          </a:p>
          <a:p>
            <a:r>
              <a:rPr lang="en-US" sz="2000" dirty="0">
                <a:latin typeface="Times New Roman" panose="02020603050405020304" pitchFamily="18" charset="0"/>
                <a:cs typeface="Times New Roman" panose="02020603050405020304" pitchFamily="18" charset="0"/>
              </a:rPr>
              <a:t>These regions have larger urban populations with more disposable income, where cherries are consumed regularly.</a:t>
            </a:r>
          </a:p>
        </p:txBody>
      </p:sp>
      <p:sp>
        <p:nvSpPr>
          <p:cNvPr id="4" name="Rectangle 1">
            <a:extLst>
              <a:ext uri="{FF2B5EF4-FFF2-40B4-BE49-F238E27FC236}">
                <a16:creationId xmlns:a16="http://schemas.microsoft.com/office/drawing/2014/main" id="{C63C5FB0-9424-E1AA-51E2-136AFC344687}"/>
              </a:ext>
            </a:extLst>
          </p:cNvPr>
          <p:cNvSpPr>
            <a:spLocks noChangeArrowheads="1"/>
          </p:cNvSpPr>
          <p:nvPr/>
        </p:nvSpPr>
        <p:spPr bwMode="auto">
          <a:xfrm>
            <a:off x="278749" y="3392291"/>
            <a:ext cx="1004360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Best Season for Cherries in India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The best season for fresh cherries in India is between May and July, when the domestic harvest from Jammu and Kashmir and Himachal Pradesh is available. However, due to imports, cherries can now be found in the market throughout the year, though they are more expensive during the off-season.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This growing demand and the fruit’s premium status make cherries an attractive segment for distribution, especially in metropolitan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254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537327-94FB-44A9-FC72-5580CC60EDE0}"/>
              </a:ext>
            </a:extLst>
          </p:cNvPr>
          <p:cNvSpPr txBox="1"/>
          <p:nvPr/>
        </p:nvSpPr>
        <p:spPr>
          <a:xfrm>
            <a:off x="458771" y="603811"/>
            <a:ext cx="5637229" cy="954107"/>
          </a:xfrm>
          <a:prstGeom prst="rect">
            <a:avLst/>
          </a:prstGeom>
          <a:noFill/>
        </p:spPr>
        <p:txBody>
          <a:bodyPr wrap="square">
            <a:spAutoFit/>
          </a:bodyPr>
          <a:lstStyle/>
          <a:p>
            <a:pPr algn="l"/>
            <a:r>
              <a:rPr lang="en-US" sz="2800" b="1" dirty="0">
                <a:latin typeface="Times New Roman" panose="02020603050405020304" pitchFamily="18" charset="0"/>
                <a:cs typeface="Times New Roman" panose="02020603050405020304" pitchFamily="18" charset="0"/>
              </a:rPr>
              <a:t>Factors Contributing to Growth in Cherry Consumption:</a:t>
            </a:r>
          </a:p>
        </p:txBody>
      </p:sp>
      <p:sp>
        <p:nvSpPr>
          <p:cNvPr id="7" name="Rectangle 2">
            <a:extLst>
              <a:ext uri="{FF2B5EF4-FFF2-40B4-BE49-F238E27FC236}">
                <a16:creationId xmlns:a16="http://schemas.microsoft.com/office/drawing/2014/main" id="{44D1AE81-7E84-8244-E5DA-7786FA053AE2}"/>
              </a:ext>
            </a:extLst>
          </p:cNvPr>
          <p:cNvSpPr>
            <a:spLocks noChangeArrowheads="1"/>
          </p:cNvSpPr>
          <p:nvPr/>
        </p:nvSpPr>
        <p:spPr bwMode="auto">
          <a:xfrm rot="10800000" flipV="1">
            <a:off x="336322" y="1624977"/>
            <a:ext cx="925560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 Awareness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More people are becoming aware of health benefits and are choosing fruits like cherries for their high levels of antioxidants.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Rising Incomes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people earn more, especially in cities, they are more willing to spend on premium fruits like cherries.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Availability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Thanks to better cold-chain logistics and imports, cherries are now available throughout the year, making them easier to find.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Changing Lifestyles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Urban living and exposure to global food trends have made consumers more willing to try exotic fruits like cherries. </a:t>
            </a:r>
          </a:p>
        </p:txBody>
      </p:sp>
    </p:spTree>
    <p:extLst>
      <p:ext uri="{BB962C8B-B14F-4D97-AF65-F5344CB8AC3E}">
        <p14:creationId xmlns:p14="http://schemas.microsoft.com/office/powerpoint/2010/main" val="404464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4D3E11-AD72-447A-5396-70D1DCDC134E}"/>
              </a:ext>
            </a:extLst>
          </p:cNvPr>
          <p:cNvSpPr txBox="1"/>
          <p:nvPr/>
        </p:nvSpPr>
        <p:spPr>
          <a:xfrm>
            <a:off x="214462" y="206918"/>
            <a:ext cx="8934253" cy="1569660"/>
          </a:xfrm>
          <a:prstGeom prst="rect">
            <a:avLst/>
          </a:prstGeom>
          <a:noFill/>
        </p:spPr>
        <p:txBody>
          <a:bodyPr wrap="square">
            <a:spAutoFit/>
          </a:bodyPr>
          <a:lstStyle/>
          <a:p>
            <a:pPr algn="l"/>
            <a:r>
              <a:rPr lang="en-US" sz="2400" b="1" dirty="0">
                <a:latin typeface="Times New Roman" panose="02020603050405020304" pitchFamily="18" charset="0"/>
                <a:cs typeface="Times New Roman" panose="02020603050405020304" pitchFamily="18" charset="0"/>
              </a:rPr>
              <a:t>Estimated Annual Consumption based on 2024:</a:t>
            </a:r>
          </a:p>
          <a:p>
            <a:pPr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Current Consumption: 6000-6500 tons </a:t>
            </a:r>
            <a:r>
              <a:rPr lang="en-US" dirty="0">
                <a:latin typeface="Times New Roman" panose="02020603050405020304" pitchFamily="18" charset="0"/>
                <a:cs typeface="Times New Roman" panose="02020603050405020304" pitchFamily="18" charset="0"/>
              </a:rPr>
              <a:t>(assumption based on limited domestic production and import data).</a:t>
            </a:r>
          </a:p>
          <a:p>
            <a:pPr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Annual Growth Rate: 8-10% </a:t>
            </a:r>
            <a:r>
              <a:rPr lang="en-US" dirty="0">
                <a:latin typeface="Times New Roman" panose="02020603050405020304" pitchFamily="18" charset="0"/>
                <a:cs typeface="Times New Roman" panose="02020603050405020304" pitchFamily="18" charset="0"/>
              </a:rPr>
              <a:t>(assumption based on similar fruit trends and economic growth).</a:t>
            </a:r>
          </a:p>
        </p:txBody>
      </p:sp>
      <p:sp>
        <p:nvSpPr>
          <p:cNvPr id="6" name="TextBox 5">
            <a:extLst>
              <a:ext uri="{FF2B5EF4-FFF2-40B4-BE49-F238E27FC236}">
                <a16:creationId xmlns:a16="http://schemas.microsoft.com/office/drawing/2014/main" id="{64A0267A-AEAB-7938-2F0E-610A2595EDF1}"/>
              </a:ext>
            </a:extLst>
          </p:cNvPr>
          <p:cNvSpPr txBox="1"/>
          <p:nvPr/>
        </p:nvSpPr>
        <p:spPr>
          <a:xfrm>
            <a:off x="214461" y="1857404"/>
            <a:ext cx="6695385" cy="1200329"/>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Monthly Consumption</a:t>
            </a:r>
            <a:r>
              <a:rPr lang="en-US" dirty="0">
                <a:latin typeface="Times New Roman" panose="02020603050405020304" pitchFamily="18" charset="0"/>
                <a:cs typeface="Times New Roman" panose="02020603050405020304" pitchFamily="18" charset="0"/>
              </a:rPr>
              <a:t>: Divide annual consumption by 12 months.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Monthly Cherry Consumption</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6,000 tons ÷ 12 = </a:t>
            </a:r>
            <a:r>
              <a:rPr lang="en-US" b="1" dirty="0">
                <a:latin typeface="Times New Roman" panose="02020603050405020304" pitchFamily="18" charset="0"/>
                <a:cs typeface="Times New Roman" panose="02020603050405020304" pitchFamily="18" charset="0"/>
              </a:rPr>
              <a:t>500 tons per month</a:t>
            </a:r>
            <a:r>
              <a:rPr lang="en-US" dirty="0">
                <a:latin typeface="Times New Roman" panose="02020603050405020304" pitchFamily="18" charset="0"/>
                <a:cs typeface="Times New Roman" panose="02020603050405020304" pitchFamily="18" charset="0"/>
              </a:rPr>
              <a:t> (low estimate)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6,500 tons ÷ 12 = </a:t>
            </a:r>
            <a:r>
              <a:rPr lang="en-US" b="1" dirty="0">
                <a:latin typeface="Times New Roman" panose="02020603050405020304" pitchFamily="18" charset="0"/>
                <a:cs typeface="Times New Roman" panose="02020603050405020304" pitchFamily="18" charset="0"/>
              </a:rPr>
              <a:t>541.6 tons per month</a:t>
            </a:r>
            <a:r>
              <a:rPr lang="en-US" dirty="0">
                <a:latin typeface="Times New Roman" panose="02020603050405020304" pitchFamily="18" charset="0"/>
                <a:cs typeface="Times New Roman" panose="02020603050405020304" pitchFamily="18" charset="0"/>
              </a:rPr>
              <a:t> (high estimate)</a:t>
            </a:r>
          </a:p>
        </p:txBody>
      </p:sp>
      <p:pic>
        <p:nvPicPr>
          <p:cNvPr id="7" name="Picture 6">
            <a:extLst>
              <a:ext uri="{FF2B5EF4-FFF2-40B4-BE49-F238E27FC236}">
                <a16:creationId xmlns:a16="http://schemas.microsoft.com/office/drawing/2014/main" id="{977F4585-698F-B027-ABF4-E5AD2D17C7B0}"/>
              </a:ext>
            </a:extLst>
          </p:cNvPr>
          <p:cNvPicPr>
            <a:picLocks noChangeAspect="1"/>
          </p:cNvPicPr>
          <p:nvPr/>
        </p:nvPicPr>
        <p:blipFill>
          <a:blip r:embed="rId2"/>
          <a:srcRect l="4074" t="5446" r="5648"/>
          <a:stretch/>
        </p:blipFill>
        <p:spPr>
          <a:xfrm>
            <a:off x="82486" y="3232827"/>
            <a:ext cx="10096107" cy="3512523"/>
          </a:xfrm>
          <a:prstGeom prst="rect">
            <a:avLst/>
          </a:prstGeom>
        </p:spPr>
      </p:pic>
    </p:spTree>
    <p:extLst>
      <p:ext uri="{BB962C8B-B14F-4D97-AF65-F5344CB8AC3E}">
        <p14:creationId xmlns:p14="http://schemas.microsoft.com/office/powerpoint/2010/main" val="3283890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4BA1-1AFC-360F-A9A8-BDDE898019BE}"/>
              </a:ext>
            </a:extLst>
          </p:cNvPr>
          <p:cNvSpPr>
            <a:spLocks noGrp="1"/>
          </p:cNvSpPr>
          <p:nvPr>
            <p:ph type="title"/>
          </p:nvPr>
        </p:nvSpPr>
        <p:spPr>
          <a:xfrm>
            <a:off x="263165" y="319457"/>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After surveying 8-10 people and visiting 5-6 supermarket based analysis :</a:t>
            </a:r>
          </a:p>
        </p:txBody>
      </p:sp>
      <p:sp>
        <p:nvSpPr>
          <p:cNvPr id="9" name="AutoShape 2" descr="Output image">
            <a:extLst>
              <a:ext uri="{FF2B5EF4-FFF2-40B4-BE49-F238E27FC236}">
                <a16:creationId xmlns:a16="http://schemas.microsoft.com/office/drawing/2014/main" id="{504D4BF6-C179-F602-99DA-473245D7B83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Content Placeholder 14">
            <a:extLst>
              <a:ext uri="{FF2B5EF4-FFF2-40B4-BE49-F238E27FC236}">
                <a16:creationId xmlns:a16="http://schemas.microsoft.com/office/drawing/2014/main" id="{0FF3FEB5-0EA5-878E-F958-C84CCEE6EACC}"/>
              </a:ext>
            </a:extLst>
          </p:cNvPr>
          <p:cNvPicPr>
            <a:picLocks noGrp="1" noChangeAspect="1"/>
          </p:cNvPicPr>
          <p:nvPr>
            <p:ph idx="1"/>
          </p:nvPr>
        </p:nvPicPr>
        <p:blipFill>
          <a:blip r:embed="rId2"/>
          <a:stretch>
            <a:fillRect/>
          </a:stretch>
        </p:blipFill>
        <p:spPr bwMode="auto">
          <a:xfrm>
            <a:off x="6248400" y="1977790"/>
            <a:ext cx="5740139" cy="336693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7B32562-67B1-1A64-046C-892EE0E62212}"/>
              </a:ext>
            </a:extLst>
          </p:cNvPr>
          <p:cNvSpPr txBox="1"/>
          <p:nvPr/>
        </p:nvSpPr>
        <p:spPr>
          <a:xfrm>
            <a:off x="166542" y="1763088"/>
            <a:ext cx="6094428" cy="452431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Several key factors which supermarket owners consider while buying cherries:</a:t>
            </a:r>
          </a:p>
          <a:p>
            <a:pPr>
              <a:buFont typeface="+mj-lt"/>
              <a:buAutoNum type="arabicPeriod"/>
            </a:pPr>
            <a:r>
              <a:rPr lang="en-US" b="1" dirty="0">
                <a:latin typeface="Times New Roman" panose="02020603050405020304" pitchFamily="18" charset="0"/>
                <a:cs typeface="Times New Roman" panose="02020603050405020304" pitchFamily="18" charset="0"/>
              </a:rPr>
              <a:t>Quality and Freshness</a:t>
            </a:r>
            <a:r>
              <a:rPr lang="en-US" dirty="0">
                <a:latin typeface="Times New Roman" panose="02020603050405020304" pitchFamily="18" charset="0"/>
                <a:cs typeface="Times New Roman" panose="02020603050405020304" pitchFamily="18" charset="0"/>
              </a:rPr>
              <a:t>: Supermarkets check for quality issues, such as splits, soft spots, and overall freshness, to ensure they offer the best product to customers​</a:t>
            </a:r>
          </a:p>
          <a:p>
            <a:pPr>
              <a:buFont typeface="+mj-lt"/>
              <a:buAutoNum type="arabicPeriod"/>
            </a:pPr>
            <a:r>
              <a:rPr lang="en-US" b="1" dirty="0">
                <a:latin typeface="Times New Roman" panose="02020603050405020304" pitchFamily="18" charset="0"/>
                <a:cs typeface="Times New Roman" panose="02020603050405020304" pitchFamily="18" charset="0"/>
              </a:rPr>
              <a:t>Pricing</a:t>
            </a:r>
            <a:r>
              <a:rPr lang="en-US" dirty="0">
                <a:latin typeface="Times New Roman" panose="02020603050405020304" pitchFamily="18" charset="0"/>
                <a:cs typeface="Times New Roman" panose="02020603050405020304" pitchFamily="18" charset="0"/>
              </a:rPr>
              <a:t>: They consider the cost of cherries, which can vary based on season, supply, and whether the cherries are organic. High prices can deter purchases​</a:t>
            </a:r>
          </a:p>
          <a:p>
            <a:pPr>
              <a:buFont typeface="+mj-lt"/>
              <a:buAutoNum type="arabicPeriod"/>
            </a:pPr>
            <a:r>
              <a:rPr lang="en-US" b="1" dirty="0">
                <a:latin typeface="Times New Roman" panose="02020603050405020304" pitchFamily="18" charset="0"/>
                <a:cs typeface="Times New Roman" panose="02020603050405020304" pitchFamily="18" charset="0"/>
              </a:rPr>
              <a:t>Shelf Life</a:t>
            </a:r>
            <a:r>
              <a:rPr lang="en-US" dirty="0">
                <a:latin typeface="Times New Roman" panose="02020603050405020304" pitchFamily="18" charset="0"/>
                <a:cs typeface="Times New Roman" panose="02020603050405020304" pitchFamily="18" charset="0"/>
              </a:rPr>
              <a:t>: Given cherries' short shelf life, stores assess how long the cherries will remain sellable and minimize spoilage​</a:t>
            </a:r>
          </a:p>
          <a:p>
            <a:pPr>
              <a:buFont typeface="+mj-lt"/>
              <a:buAutoNum type="arabicPeriod"/>
            </a:pPr>
            <a:r>
              <a:rPr lang="en-US" b="1" dirty="0">
                <a:latin typeface="Times New Roman" panose="02020603050405020304" pitchFamily="18" charset="0"/>
                <a:cs typeface="Times New Roman" panose="02020603050405020304" pitchFamily="18" charset="0"/>
              </a:rPr>
              <a:t>Consumer Demand</a:t>
            </a:r>
            <a:r>
              <a:rPr lang="en-US" dirty="0">
                <a:latin typeface="Times New Roman" panose="02020603050405020304" pitchFamily="18" charset="0"/>
                <a:cs typeface="Times New Roman" panose="02020603050405020304" pitchFamily="18" charset="0"/>
              </a:rPr>
              <a:t>: Supermarkets gauge customer interest in cherries, including preferences for fresh cherries versus processed forms like jams​</a:t>
            </a:r>
          </a:p>
          <a:p>
            <a:pPr>
              <a:buFont typeface="+mj-lt"/>
              <a:buAutoNum type="arabicPeriod"/>
            </a:pPr>
            <a:r>
              <a:rPr lang="en-US" b="1" dirty="0">
                <a:latin typeface="Times New Roman" panose="02020603050405020304" pitchFamily="18" charset="0"/>
                <a:cs typeface="Times New Roman" panose="02020603050405020304" pitchFamily="18" charset="0"/>
              </a:rPr>
              <a:t>Packaging and Presentation</a:t>
            </a:r>
            <a:r>
              <a:rPr lang="en-US" dirty="0">
                <a:latin typeface="Times New Roman" panose="02020603050405020304" pitchFamily="18" charset="0"/>
                <a:cs typeface="Times New Roman" panose="02020603050405020304" pitchFamily="18" charset="0"/>
              </a:rPr>
              <a:t>: The way cherries are packaged can affect their appeal and price, with bulk buying often being more cost-effective​</a:t>
            </a:r>
          </a:p>
        </p:txBody>
      </p:sp>
    </p:spTree>
    <p:extLst>
      <p:ext uri="{BB962C8B-B14F-4D97-AF65-F5344CB8AC3E}">
        <p14:creationId xmlns:p14="http://schemas.microsoft.com/office/powerpoint/2010/main" val="657965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DFDEAC-B67F-1F7D-927C-FA83F06FA070}"/>
              </a:ext>
            </a:extLst>
          </p:cNvPr>
          <p:cNvSpPr txBox="1"/>
          <p:nvPr/>
        </p:nvSpPr>
        <p:spPr>
          <a:xfrm>
            <a:off x="77703" y="445401"/>
            <a:ext cx="7791445"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Based on visits to multiple supermarkets and discussions with shop vendors, pastry chef and managers, here is the feedback they provided:</a:t>
            </a:r>
          </a:p>
          <a:p>
            <a:endParaRPr lang="en-US"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B9B3705-C9EE-20DF-2865-19B25A9B3A97}"/>
              </a:ext>
            </a:extLst>
          </p:cNvPr>
          <p:cNvSpPr>
            <a:spLocks noChangeArrowheads="1"/>
          </p:cNvSpPr>
          <p:nvPr/>
        </p:nvSpPr>
        <p:spPr bwMode="auto">
          <a:xfrm>
            <a:off x="77703" y="953232"/>
            <a:ext cx="714490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Vendors usually avoid buying cherries because they are expensive.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Cherries spoil quickly, within 1 to 3 days.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Storing cherries is costly.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customers are not aware of cherries and their benefits.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People often consume cherry products, like jams, instead of fresh cherries.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Cherries are not well-known in areas with low urban populations. </a:t>
            </a:r>
          </a:p>
        </p:txBody>
      </p:sp>
      <p:sp>
        <p:nvSpPr>
          <p:cNvPr id="5" name="TextBox 4">
            <a:extLst>
              <a:ext uri="{FF2B5EF4-FFF2-40B4-BE49-F238E27FC236}">
                <a16:creationId xmlns:a16="http://schemas.microsoft.com/office/drawing/2014/main" id="{17EDE8FE-1EDF-9E87-D765-D54B943DC98F}"/>
              </a:ext>
            </a:extLst>
          </p:cNvPr>
          <p:cNvSpPr txBox="1"/>
          <p:nvPr/>
        </p:nvSpPr>
        <p:spPr>
          <a:xfrm>
            <a:off x="7869148" y="5416492"/>
            <a:ext cx="4226796" cy="923330"/>
          </a:xfrm>
          <a:prstGeom prst="rect">
            <a:avLst/>
          </a:prstGeom>
          <a:noFill/>
        </p:spPr>
        <p:txBody>
          <a:bodyPr wrap="square" rtlCol="0">
            <a:spAutoFit/>
          </a:bodyPr>
          <a:lstStyle/>
          <a:p>
            <a:r>
              <a:rPr lang="en-US" dirty="0"/>
              <a:t>Video of survey, the person spoke in </a:t>
            </a:r>
            <a:r>
              <a:rPr lang="en-US" dirty="0" err="1"/>
              <a:t>tamil</a:t>
            </a:r>
            <a:r>
              <a:rPr lang="en-US" dirty="0"/>
              <a:t> as preferred comfortable language.</a:t>
            </a:r>
          </a:p>
          <a:p>
            <a:r>
              <a:rPr lang="en-US" dirty="0"/>
              <a:t>Location: </a:t>
            </a:r>
            <a:r>
              <a:rPr lang="en-US" dirty="0" err="1"/>
              <a:t>Dmart</a:t>
            </a:r>
            <a:r>
              <a:rPr lang="en-US" dirty="0"/>
              <a:t> </a:t>
            </a:r>
            <a:r>
              <a:rPr lang="en-US" dirty="0" err="1"/>
              <a:t>supermarket,chengalpattu</a:t>
            </a:r>
            <a:endParaRPr lang="en-US" dirty="0"/>
          </a:p>
        </p:txBody>
      </p:sp>
      <p:sp>
        <p:nvSpPr>
          <p:cNvPr id="7" name="TextBox 6">
            <a:extLst>
              <a:ext uri="{FF2B5EF4-FFF2-40B4-BE49-F238E27FC236}">
                <a16:creationId xmlns:a16="http://schemas.microsoft.com/office/drawing/2014/main" id="{D1C520DF-9F8A-B19F-0903-47A9572B3631}"/>
              </a:ext>
            </a:extLst>
          </p:cNvPr>
          <p:cNvSpPr txBox="1"/>
          <p:nvPr/>
        </p:nvSpPr>
        <p:spPr>
          <a:xfrm>
            <a:off x="6864389" y="4673041"/>
            <a:ext cx="5510647" cy="646331"/>
          </a:xfrm>
          <a:prstGeom prst="rect">
            <a:avLst/>
          </a:prstGeom>
          <a:noFill/>
        </p:spPr>
        <p:txBody>
          <a:bodyPr wrap="square">
            <a:spAutoFit/>
          </a:bodyPr>
          <a:lstStyle/>
          <a:p>
            <a:r>
              <a:rPr lang="en-US" dirty="0"/>
              <a:t>https://drive.google.com/file/d/1DOMP-Upy2_A0C5zjcNHJ3cJg0AIN3bCl/view?usp=drive_link</a:t>
            </a:r>
          </a:p>
        </p:txBody>
      </p:sp>
    </p:spTree>
    <p:extLst>
      <p:ext uri="{BB962C8B-B14F-4D97-AF65-F5344CB8AC3E}">
        <p14:creationId xmlns:p14="http://schemas.microsoft.com/office/powerpoint/2010/main" val="419010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72676-3245-9605-108D-CFC52E001A2C}"/>
              </a:ext>
            </a:extLst>
          </p:cNvPr>
          <p:cNvSpPr>
            <a:spLocks noGrp="1"/>
          </p:cNvSpPr>
          <p:nvPr>
            <p:ph idx="1"/>
          </p:nvPr>
        </p:nvSpPr>
        <p:spPr>
          <a:xfrm>
            <a:off x="347662" y="517555"/>
            <a:ext cx="10315575" cy="6212601"/>
          </a:xfrm>
        </p:spPr>
        <p:txBody>
          <a:bodyPr>
            <a:normAutofit/>
          </a:bodyPr>
          <a:lstStyle/>
          <a:p>
            <a:r>
              <a:rPr lang="en-US" sz="2200" dirty="0"/>
              <a:t>Based on 2024 data and the growth of supermarkets in Chennai, it is estimated that </a:t>
            </a:r>
            <a:r>
              <a:rPr lang="en-US" sz="2200" b="1" dirty="0"/>
              <a:t>330 to 400 supermarkets</a:t>
            </a:r>
            <a:r>
              <a:rPr lang="en-US" sz="2200" dirty="0"/>
              <a:t> in Chennai could potentially buy and stock cherry fruit.</a:t>
            </a:r>
          </a:p>
          <a:p>
            <a:r>
              <a:rPr lang="en-US" sz="2200" dirty="0"/>
              <a:t>Here’s why:</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pPr marL="0" indent="0">
              <a:buNone/>
            </a:pPr>
            <a:r>
              <a:rPr lang="en-US" sz="2200" dirty="0"/>
              <a:t>With these factors in mind, the estimated number of supermarkets that will buy cherries in Chennai by 2024 is between </a:t>
            </a:r>
            <a:r>
              <a:rPr lang="en-US" sz="2200" b="1" dirty="0"/>
              <a:t>330 and 400 supermarkets</a:t>
            </a:r>
            <a:r>
              <a:rPr lang="en-US" sz="2200" dirty="0"/>
              <a:t>, primarily targeting upper-middle-class customers.</a:t>
            </a:r>
          </a:p>
          <a:p>
            <a:endParaRPr lang="en-US" dirty="0"/>
          </a:p>
        </p:txBody>
      </p:sp>
      <p:sp>
        <p:nvSpPr>
          <p:cNvPr id="4" name="Rectangle 1">
            <a:extLst>
              <a:ext uri="{FF2B5EF4-FFF2-40B4-BE49-F238E27FC236}">
                <a16:creationId xmlns:a16="http://schemas.microsoft.com/office/drawing/2014/main" id="{7F81D252-D380-EFCC-8DD2-280E22D8BC29}"/>
              </a:ext>
            </a:extLst>
          </p:cNvPr>
          <p:cNvSpPr>
            <a:spLocks noChangeArrowheads="1"/>
          </p:cNvSpPr>
          <p:nvPr/>
        </p:nvSpPr>
        <p:spPr bwMode="auto">
          <a:xfrm>
            <a:off x="466724" y="1614918"/>
            <a:ext cx="100774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000" dirty="0">
                <a:latin typeface="Times New Roman" panose="02020603050405020304" pitchFamily="18" charset="0"/>
                <a:cs typeface="Times New Roman" panose="02020603050405020304" pitchFamily="18" charset="0"/>
              </a:rPr>
              <a:t>Supermarket Growth: By 2024, Chennai is expected to have around 1,100 to 1,150 supermarkets, with big chains like Reliance Fresh and Nilgiris expanding.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000" dirty="0">
                <a:latin typeface="Times New Roman" panose="02020603050405020304" pitchFamily="18" charset="0"/>
                <a:cs typeface="Times New Roman" panose="02020603050405020304" pitchFamily="18" charset="0"/>
              </a:rPr>
              <a:t>Premium Fruit Demand: Cherries are in high demand at premium supermarkets catering to affluent customers in Chennai, which has one of the highest fruit consumption rates​.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000" dirty="0">
                <a:latin typeface="Times New Roman" panose="02020603050405020304" pitchFamily="18" charset="0"/>
                <a:cs typeface="Times New Roman" panose="02020603050405020304" pitchFamily="18" charset="0"/>
              </a:rPr>
              <a:t>Cold-Chain Logistics: Only premium supermarkets with cold storage can stock cherries, ensuring their freshness​</a:t>
            </a:r>
          </a:p>
        </p:txBody>
      </p:sp>
    </p:spTree>
    <p:extLst>
      <p:ext uri="{BB962C8B-B14F-4D97-AF65-F5344CB8AC3E}">
        <p14:creationId xmlns:p14="http://schemas.microsoft.com/office/powerpoint/2010/main" val="1699245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1842</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NINJACART CASESTUDY</vt:lpstr>
      <vt:lpstr>INTRODUCTION</vt:lpstr>
      <vt:lpstr>Overview of the Cherry Fruit Market in India</vt:lpstr>
      <vt:lpstr>PowerPoint Presentation</vt:lpstr>
      <vt:lpstr>PowerPoint Presentation</vt:lpstr>
      <vt:lpstr>PowerPoint Presentation</vt:lpstr>
      <vt:lpstr>After surveying 8-10 people and visiting 5-6 supermarket based analysis :</vt:lpstr>
      <vt:lpstr>PowerPoint Presentation</vt:lpstr>
      <vt:lpstr>PowerPoint Presentation</vt:lpstr>
      <vt:lpstr>PowerPoint Presentation</vt:lpstr>
      <vt:lpstr>Ninjacart's exsiting offerings:</vt:lpstr>
      <vt:lpstr>Additional solutions Ninjacart can provide to boost cherry sales in supermarkets</vt:lpstr>
      <vt:lpstr>Final solution and approach: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KHUSHI ATREY</dc:creator>
  <cp:lastModifiedBy>KHUSHI ATREY</cp:lastModifiedBy>
  <cp:revision>8</cp:revision>
  <dcterms:created xsi:type="dcterms:W3CDTF">2024-09-28T02:40:13Z</dcterms:created>
  <dcterms:modified xsi:type="dcterms:W3CDTF">2024-09-28T07:20:03Z</dcterms:modified>
</cp:coreProperties>
</file>