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71" r:id="rId5"/>
    <p:sldId id="272" r:id="rId6"/>
    <p:sldId id="273" r:id="rId7"/>
    <p:sldId id="274" r:id="rId8"/>
    <p:sldId id="275" r:id="rId9"/>
    <p:sldId id="259" r:id="rId10"/>
    <p:sldId id="261" r:id="rId11"/>
    <p:sldId id="262" r:id="rId12"/>
    <p:sldId id="263" r:id="rId13"/>
    <p:sldId id="264" r:id="rId14"/>
    <p:sldId id="265" r:id="rId15"/>
    <p:sldId id="266" r:id="rId16"/>
    <p:sldId id="268" r:id="rId17"/>
    <p:sldId id="267"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179CA5-B813-4818-9B66-C4B9E721DE04}"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CEF17-EEFD-4353-BF5F-973C87351D60}" type="slidenum">
              <a:rPr lang="en-IN" smtClean="0"/>
              <a:t>‹#›</a:t>
            </a:fld>
            <a:endParaRPr lang="en-IN"/>
          </a:p>
        </p:txBody>
      </p:sp>
    </p:spTree>
    <p:extLst>
      <p:ext uri="{BB962C8B-B14F-4D97-AF65-F5344CB8AC3E}">
        <p14:creationId xmlns:p14="http://schemas.microsoft.com/office/powerpoint/2010/main" val="74752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179CA5-B813-4818-9B66-C4B9E721DE04}"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8CEF17-EEFD-4353-BF5F-973C87351D60}" type="slidenum">
              <a:rPr lang="en-IN" smtClean="0"/>
              <a:t>‹#›</a:t>
            </a:fld>
            <a:endParaRPr lang="en-IN"/>
          </a:p>
        </p:txBody>
      </p:sp>
    </p:spTree>
    <p:extLst>
      <p:ext uri="{BB962C8B-B14F-4D97-AF65-F5344CB8AC3E}">
        <p14:creationId xmlns:p14="http://schemas.microsoft.com/office/powerpoint/2010/main" val="1198936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2179CA5-B813-4818-9B66-C4B9E721DE04}"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CEF17-EEFD-4353-BF5F-973C87351D60}" type="slidenum">
              <a:rPr lang="en-IN" smtClean="0"/>
              <a:t>‹#›</a:t>
            </a:fld>
            <a:endParaRPr lang="en-IN"/>
          </a:p>
        </p:txBody>
      </p:sp>
    </p:spTree>
    <p:extLst>
      <p:ext uri="{BB962C8B-B14F-4D97-AF65-F5344CB8AC3E}">
        <p14:creationId xmlns:p14="http://schemas.microsoft.com/office/powerpoint/2010/main" val="139314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2179CA5-B813-4818-9B66-C4B9E721DE04}"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CEF17-EEFD-4353-BF5F-973C87351D6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557905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179CA5-B813-4818-9B66-C4B9E721DE04}"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CEF17-EEFD-4353-BF5F-973C87351D60}" type="slidenum">
              <a:rPr lang="en-IN" smtClean="0"/>
              <a:t>‹#›</a:t>
            </a:fld>
            <a:endParaRPr lang="en-IN"/>
          </a:p>
        </p:txBody>
      </p:sp>
    </p:spTree>
    <p:extLst>
      <p:ext uri="{BB962C8B-B14F-4D97-AF65-F5344CB8AC3E}">
        <p14:creationId xmlns:p14="http://schemas.microsoft.com/office/powerpoint/2010/main" val="3431772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179CA5-B813-4818-9B66-C4B9E721DE04}" type="datetimeFigureOut">
              <a:rPr lang="en-IN" smtClean="0"/>
              <a:t>16-07-2024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CEF17-EEFD-4353-BF5F-973C87351D60}" type="slidenum">
              <a:rPr lang="en-IN" smtClean="0"/>
              <a:t>‹#›</a:t>
            </a:fld>
            <a:endParaRPr lang="en-IN"/>
          </a:p>
        </p:txBody>
      </p:sp>
    </p:spTree>
    <p:extLst>
      <p:ext uri="{BB962C8B-B14F-4D97-AF65-F5344CB8AC3E}">
        <p14:creationId xmlns:p14="http://schemas.microsoft.com/office/powerpoint/2010/main" val="172273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179CA5-B813-4818-9B66-C4B9E721DE04}" type="datetimeFigureOut">
              <a:rPr lang="en-IN" smtClean="0"/>
              <a:t>16-07-2024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CEF17-EEFD-4353-BF5F-973C87351D60}" type="slidenum">
              <a:rPr lang="en-IN" smtClean="0"/>
              <a:t>‹#›</a:t>
            </a:fld>
            <a:endParaRPr lang="en-IN"/>
          </a:p>
        </p:txBody>
      </p:sp>
    </p:spTree>
    <p:extLst>
      <p:ext uri="{BB962C8B-B14F-4D97-AF65-F5344CB8AC3E}">
        <p14:creationId xmlns:p14="http://schemas.microsoft.com/office/powerpoint/2010/main" val="2935429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179CA5-B813-4818-9B66-C4B9E721DE04}"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CEF17-EEFD-4353-BF5F-973C87351D60}" type="slidenum">
              <a:rPr lang="en-IN" smtClean="0"/>
              <a:t>‹#›</a:t>
            </a:fld>
            <a:endParaRPr lang="en-IN"/>
          </a:p>
        </p:txBody>
      </p:sp>
    </p:spTree>
    <p:extLst>
      <p:ext uri="{BB962C8B-B14F-4D97-AF65-F5344CB8AC3E}">
        <p14:creationId xmlns:p14="http://schemas.microsoft.com/office/powerpoint/2010/main" val="1313884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179CA5-B813-4818-9B66-C4B9E721DE04}"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CEF17-EEFD-4353-BF5F-973C87351D60}" type="slidenum">
              <a:rPr lang="en-IN" smtClean="0"/>
              <a:t>‹#›</a:t>
            </a:fld>
            <a:endParaRPr lang="en-IN"/>
          </a:p>
        </p:txBody>
      </p:sp>
    </p:spTree>
    <p:extLst>
      <p:ext uri="{BB962C8B-B14F-4D97-AF65-F5344CB8AC3E}">
        <p14:creationId xmlns:p14="http://schemas.microsoft.com/office/powerpoint/2010/main" val="898600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179CA5-B813-4818-9B66-C4B9E721DE04}"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CEF17-EEFD-4353-BF5F-973C87351D60}" type="slidenum">
              <a:rPr lang="en-IN" smtClean="0"/>
              <a:t>‹#›</a:t>
            </a:fld>
            <a:endParaRPr lang="en-IN"/>
          </a:p>
        </p:txBody>
      </p:sp>
    </p:spTree>
    <p:extLst>
      <p:ext uri="{BB962C8B-B14F-4D97-AF65-F5344CB8AC3E}">
        <p14:creationId xmlns:p14="http://schemas.microsoft.com/office/powerpoint/2010/main" val="4222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179CA5-B813-4818-9B66-C4B9E721DE04}"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8CEF17-EEFD-4353-BF5F-973C87351D60}" type="slidenum">
              <a:rPr lang="en-IN" smtClean="0"/>
              <a:t>‹#›</a:t>
            </a:fld>
            <a:endParaRPr lang="en-IN"/>
          </a:p>
        </p:txBody>
      </p:sp>
    </p:spTree>
    <p:extLst>
      <p:ext uri="{BB962C8B-B14F-4D97-AF65-F5344CB8AC3E}">
        <p14:creationId xmlns:p14="http://schemas.microsoft.com/office/powerpoint/2010/main" val="3404338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179CA5-B813-4818-9B66-C4B9E721DE04}"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8CEF17-EEFD-4353-BF5F-973C87351D60}" type="slidenum">
              <a:rPr lang="en-IN" smtClean="0"/>
              <a:t>‹#›</a:t>
            </a:fld>
            <a:endParaRPr lang="en-IN"/>
          </a:p>
        </p:txBody>
      </p:sp>
    </p:spTree>
    <p:extLst>
      <p:ext uri="{BB962C8B-B14F-4D97-AF65-F5344CB8AC3E}">
        <p14:creationId xmlns:p14="http://schemas.microsoft.com/office/powerpoint/2010/main" val="3026558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179CA5-B813-4818-9B66-C4B9E721DE04}" type="datetimeFigureOut">
              <a:rPr lang="en-IN" smtClean="0"/>
              <a:t>16-07-2024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8CEF17-EEFD-4353-BF5F-973C87351D60}" type="slidenum">
              <a:rPr lang="en-IN" smtClean="0"/>
              <a:t>‹#›</a:t>
            </a:fld>
            <a:endParaRPr lang="en-IN"/>
          </a:p>
        </p:txBody>
      </p:sp>
    </p:spTree>
    <p:extLst>
      <p:ext uri="{BB962C8B-B14F-4D97-AF65-F5344CB8AC3E}">
        <p14:creationId xmlns:p14="http://schemas.microsoft.com/office/powerpoint/2010/main" val="1361841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2179CA5-B813-4818-9B66-C4B9E721DE04}" type="datetimeFigureOut">
              <a:rPr lang="en-IN" smtClean="0"/>
              <a:t>16-07-2024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98CEF17-EEFD-4353-BF5F-973C87351D60}" type="slidenum">
              <a:rPr lang="en-IN" smtClean="0"/>
              <a:t>‹#›</a:t>
            </a:fld>
            <a:endParaRPr lang="en-IN"/>
          </a:p>
        </p:txBody>
      </p:sp>
    </p:spTree>
    <p:extLst>
      <p:ext uri="{BB962C8B-B14F-4D97-AF65-F5344CB8AC3E}">
        <p14:creationId xmlns:p14="http://schemas.microsoft.com/office/powerpoint/2010/main" val="248185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2179CA5-B813-4818-9B66-C4B9E721DE04}" type="datetimeFigureOut">
              <a:rPr lang="en-IN" smtClean="0"/>
              <a:t>16-07-2024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98CEF17-EEFD-4353-BF5F-973C87351D60}" type="slidenum">
              <a:rPr lang="en-IN" smtClean="0"/>
              <a:t>‹#›</a:t>
            </a:fld>
            <a:endParaRPr lang="en-IN"/>
          </a:p>
        </p:txBody>
      </p:sp>
    </p:spTree>
    <p:extLst>
      <p:ext uri="{BB962C8B-B14F-4D97-AF65-F5344CB8AC3E}">
        <p14:creationId xmlns:p14="http://schemas.microsoft.com/office/powerpoint/2010/main" val="4095791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2179CA5-B813-4818-9B66-C4B9E721DE04}" type="datetimeFigureOut">
              <a:rPr lang="en-IN" smtClean="0"/>
              <a:t>16-07-2024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98CEF17-EEFD-4353-BF5F-973C87351D60}" type="slidenum">
              <a:rPr lang="en-IN" smtClean="0"/>
              <a:t>‹#›</a:t>
            </a:fld>
            <a:endParaRPr lang="en-IN"/>
          </a:p>
        </p:txBody>
      </p:sp>
    </p:spTree>
    <p:extLst>
      <p:ext uri="{BB962C8B-B14F-4D97-AF65-F5344CB8AC3E}">
        <p14:creationId xmlns:p14="http://schemas.microsoft.com/office/powerpoint/2010/main" val="2929941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179CA5-B813-4818-9B66-C4B9E721DE04}"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8CEF17-EEFD-4353-BF5F-973C87351D60}" type="slidenum">
              <a:rPr lang="en-IN" smtClean="0"/>
              <a:t>‹#›</a:t>
            </a:fld>
            <a:endParaRPr lang="en-IN"/>
          </a:p>
        </p:txBody>
      </p:sp>
    </p:spTree>
    <p:extLst>
      <p:ext uri="{BB962C8B-B14F-4D97-AF65-F5344CB8AC3E}">
        <p14:creationId xmlns:p14="http://schemas.microsoft.com/office/powerpoint/2010/main" val="1503640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8741">
              <a:schemeClr val="accent5">
                <a:lumMod val="60000"/>
                <a:lumOff val="40000"/>
              </a:schemeClr>
            </a:gs>
            <a:gs pos="77000">
              <a:schemeClr val="accent5">
                <a:lumMod val="60000"/>
                <a:lumOff val="40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2179CA5-B813-4818-9B66-C4B9E721DE04}" type="datetimeFigureOut">
              <a:rPr lang="en-IN" smtClean="0"/>
              <a:t>16-07-2024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98CEF17-EEFD-4353-BF5F-973C87351D60}" type="slidenum">
              <a:rPr lang="en-IN" smtClean="0"/>
              <a:t>‹#›</a:t>
            </a:fld>
            <a:endParaRPr lang="en-IN"/>
          </a:p>
        </p:txBody>
      </p:sp>
    </p:spTree>
    <p:extLst>
      <p:ext uri="{BB962C8B-B14F-4D97-AF65-F5344CB8AC3E}">
        <p14:creationId xmlns:p14="http://schemas.microsoft.com/office/powerpoint/2010/main" val="325858358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ngall.com/credit-card-png/"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11055-6C39-3EF1-4C30-4D01B108E53D}"/>
              </a:ext>
            </a:extLst>
          </p:cNvPr>
          <p:cNvSpPr>
            <a:spLocks noGrp="1"/>
          </p:cNvSpPr>
          <p:nvPr>
            <p:ph type="ctrTitle"/>
          </p:nvPr>
        </p:nvSpPr>
        <p:spPr>
          <a:xfrm>
            <a:off x="1066800" y="1019176"/>
            <a:ext cx="8913813" cy="3581399"/>
          </a:xfrm>
        </p:spPr>
        <p:txBody>
          <a:bodyPr/>
          <a:lstStyle/>
          <a:p>
            <a:r>
              <a:rPr lang="en-IN" b="1" dirty="0">
                <a:latin typeface="Century Schoolbook" panose="02040604050505020304" pitchFamily="18" charset="0"/>
              </a:rPr>
              <a:t>CREDIT CARD</a:t>
            </a:r>
            <a:br>
              <a:rPr lang="en-IN" dirty="0"/>
            </a:br>
            <a:r>
              <a:rPr lang="en-IN" sz="4800" dirty="0">
                <a:latin typeface="Bahnschrift" panose="020B0502040204020203" pitchFamily="34" charset="0"/>
              </a:rPr>
              <a:t>WEEKLY </a:t>
            </a:r>
            <a:br>
              <a:rPr lang="en-IN" sz="4800" dirty="0">
                <a:latin typeface="Bahnschrift" panose="020B0502040204020203" pitchFamily="34" charset="0"/>
              </a:rPr>
            </a:br>
            <a:r>
              <a:rPr lang="en-IN" sz="4800" dirty="0">
                <a:latin typeface="Bahnschrift" panose="020B0502040204020203" pitchFamily="34" charset="0"/>
              </a:rPr>
              <a:t>STATUS REPORT</a:t>
            </a:r>
          </a:p>
        </p:txBody>
      </p:sp>
      <p:pic>
        <p:nvPicPr>
          <p:cNvPr id="7" name="Picture 6">
            <a:extLst>
              <a:ext uri="{FF2B5EF4-FFF2-40B4-BE49-F238E27FC236}">
                <a16:creationId xmlns:a16="http://schemas.microsoft.com/office/drawing/2014/main" id="{5ED4D570-751A-2FC5-3373-B9C5DB08AAD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336859">
            <a:off x="8936610" y="4421957"/>
            <a:ext cx="2535811" cy="2063684"/>
          </a:xfrm>
          <a:prstGeom prst="rect">
            <a:avLst/>
          </a:prstGeom>
        </p:spPr>
      </p:pic>
    </p:spTree>
    <p:extLst>
      <p:ext uri="{BB962C8B-B14F-4D97-AF65-F5344CB8AC3E}">
        <p14:creationId xmlns:p14="http://schemas.microsoft.com/office/powerpoint/2010/main" val="3804811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FF8F9-5F31-BFD4-9E79-1FFAE49DE960}"/>
              </a:ext>
            </a:extLst>
          </p:cNvPr>
          <p:cNvSpPr>
            <a:spLocks noGrp="1"/>
          </p:cNvSpPr>
          <p:nvPr>
            <p:ph type="title"/>
          </p:nvPr>
        </p:nvSpPr>
        <p:spPr/>
        <p:txBody>
          <a:bodyPr/>
          <a:lstStyle/>
          <a:p>
            <a:r>
              <a:rPr lang="en-IN" sz="5400" dirty="0">
                <a:latin typeface="Century Schoolbook" panose="02040604050505020304" pitchFamily="18" charset="0"/>
              </a:rPr>
              <a:t>Key Features:</a:t>
            </a:r>
            <a:endParaRPr lang="en-IN" sz="5400" dirty="0"/>
          </a:p>
        </p:txBody>
      </p:sp>
      <p:sp>
        <p:nvSpPr>
          <p:cNvPr id="3" name="Content Placeholder 2">
            <a:extLst>
              <a:ext uri="{FF2B5EF4-FFF2-40B4-BE49-F238E27FC236}">
                <a16:creationId xmlns:a16="http://schemas.microsoft.com/office/drawing/2014/main" id="{43A3EE17-0506-9853-6167-3D54255AE6E8}"/>
              </a:ext>
            </a:extLst>
          </p:cNvPr>
          <p:cNvSpPr>
            <a:spLocks noGrp="1"/>
          </p:cNvSpPr>
          <p:nvPr>
            <p:ph idx="1"/>
          </p:nvPr>
        </p:nvSpPr>
        <p:spPr>
          <a:xfrm>
            <a:off x="1103313" y="2052919"/>
            <a:ext cx="8474320" cy="3622018"/>
          </a:xfrm>
        </p:spPr>
        <p:txBody>
          <a:bodyPr/>
          <a:lstStyle/>
          <a:p>
            <a:r>
              <a:rPr kumimoji="0" lang="en-US" altLang="en-US" b="1" i="0" u="none" strike="noStrike" cap="none" normalizeH="0" baseline="0" dirty="0">
                <a:ln>
                  <a:noFill/>
                </a:ln>
                <a:solidFill>
                  <a:schemeClr val="bg1"/>
                </a:solidFill>
                <a:effectLst/>
                <a:latin typeface="Arial" panose="020B0604020202020204" pitchFamily="34" charset="0"/>
                <a:cs typeface="Arial" panose="020B0604020202020204" pitchFamily="34" charset="0"/>
              </a:rPr>
              <a:t>Revenue by Customer Job</a:t>
            </a:r>
            <a:r>
              <a:rPr kumimoji="0" lang="en-US" alt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rPr>
              <a:t>: </a:t>
            </a:r>
          </a:p>
          <a:p>
            <a:pPr lvl="1">
              <a:buFont typeface="Wingdings" panose="05000000000000000000" pitchFamily="2" charset="2"/>
              <a:buChar char="q"/>
            </a:pPr>
            <a:r>
              <a:rPr kumimoji="0" lang="en-US" alt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rPr>
              <a:t>Businessmen lead with $17.7M in revenue, followed by white-collar professionals,</a:t>
            </a:r>
            <a:r>
              <a:rPr lang="en-US" altLang="en-US" dirty="0">
                <a:solidFill>
                  <a:schemeClr val="bg1"/>
                </a:solidFill>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rPr>
              <a:t>self-employed, government employees, blue-collar workers, and retirees.</a:t>
            </a:r>
            <a:endParaRPr kumimoji="0" lang="en-US" altLang="en-US" sz="20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r>
              <a:rPr kumimoji="0" lang="en-US" altLang="en-US" sz="2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Satisfaction Score</a:t>
            </a:r>
            <a:r>
              <a:rPr kumimoji="0" lang="en-US" altLang="en-US" sz="2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a:t>
            </a:r>
          </a:p>
          <a:p>
            <a:pPr lvl="1">
              <a:buFont typeface="Wingdings" panose="05000000000000000000" pitchFamily="2" charset="2"/>
              <a:buChar char="q"/>
            </a:pPr>
            <a:r>
              <a:rPr kumimoji="0" lang="en-US" alt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The overall customer satisfaction score is 3.19.</a:t>
            </a:r>
          </a:p>
          <a:p>
            <a:r>
              <a:rPr kumimoji="0" lang="en-US" altLang="en-US" b="1" i="0" u="none" strike="noStrike" cap="none" normalizeH="0" baseline="0" dirty="0">
                <a:ln>
                  <a:noFill/>
                </a:ln>
                <a:solidFill>
                  <a:schemeClr val="bg1"/>
                </a:solidFill>
                <a:effectLst/>
                <a:latin typeface="Arial" panose="020B0604020202020204" pitchFamily="34" charset="0"/>
                <a:cs typeface="Arial" panose="020B0604020202020204" pitchFamily="34" charset="0"/>
              </a:rPr>
              <a:t>Revenue by Gender:</a:t>
            </a:r>
          </a:p>
          <a:p>
            <a:pPr lvl="1">
              <a:buFont typeface="Wingdings" panose="05000000000000000000" pitchFamily="2" charset="2"/>
              <a:buChar char="q"/>
            </a:pPr>
            <a:r>
              <a:rPr kumimoji="0" lang="en-US" alt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Male customers contribute $31M, while female customers contribute $26M.</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7150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2657-3945-0C71-EBFF-7432478C2D16}"/>
              </a:ext>
            </a:extLst>
          </p:cNvPr>
          <p:cNvSpPr>
            <a:spLocks noGrp="1"/>
          </p:cNvSpPr>
          <p:nvPr>
            <p:ph type="title"/>
          </p:nvPr>
        </p:nvSpPr>
        <p:spPr/>
        <p:txBody>
          <a:bodyPr/>
          <a:lstStyle/>
          <a:p>
            <a:r>
              <a:rPr lang="en-IN" sz="5400" dirty="0">
                <a:latin typeface="Century Schoolbook" panose="02040604050505020304" pitchFamily="18" charset="0"/>
              </a:rPr>
              <a:t>Key Features:</a:t>
            </a:r>
            <a:endParaRPr lang="en-IN" sz="5400" dirty="0"/>
          </a:p>
        </p:txBody>
      </p:sp>
      <p:sp>
        <p:nvSpPr>
          <p:cNvPr id="3" name="Content Placeholder 2">
            <a:extLst>
              <a:ext uri="{FF2B5EF4-FFF2-40B4-BE49-F238E27FC236}">
                <a16:creationId xmlns:a16="http://schemas.microsoft.com/office/drawing/2014/main" id="{41A90DB7-CF3C-80A1-BF76-0C5594CE1302}"/>
              </a:ext>
            </a:extLst>
          </p:cNvPr>
          <p:cNvSpPr>
            <a:spLocks noGrp="1"/>
          </p:cNvSpPr>
          <p:nvPr>
            <p:ph idx="1"/>
          </p:nvPr>
        </p:nvSpPr>
        <p:spPr>
          <a:xfrm>
            <a:off x="1121790" y="1696824"/>
            <a:ext cx="8928063" cy="3723587"/>
          </a:xfrm>
        </p:spPr>
        <p:txBody>
          <a:bodyPr/>
          <a:lstStyle/>
          <a:p>
            <a:r>
              <a:rPr kumimoji="0" lang="en-US" altLang="en-US" sz="2000" b="1" i="0" u="none" strike="noStrike" cap="none" normalizeH="0" baseline="0" dirty="0">
                <a:ln>
                  <a:noFill/>
                </a:ln>
                <a:solidFill>
                  <a:schemeClr val="bg1"/>
                </a:solidFill>
                <a:effectLst/>
                <a:latin typeface="Arial" panose="020B0604020202020204" pitchFamily="34" charset="0"/>
              </a:rPr>
              <a:t>Revenue by Week</a:t>
            </a:r>
            <a:r>
              <a:rPr kumimoji="0" lang="en-US" altLang="en-US" sz="2000" b="0" i="0" u="none" strike="noStrike" cap="none" normalizeH="0" baseline="0" dirty="0">
                <a:ln>
                  <a:noFill/>
                </a:ln>
                <a:solidFill>
                  <a:schemeClr val="bg1"/>
                </a:solidFill>
                <a:effectLst/>
                <a:latin typeface="Arial" panose="020B0604020202020204" pitchFamily="34" charset="0"/>
              </a:rPr>
              <a:t>: </a:t>
            </a:r>
          </a:p>
          <a:p>
            <a:pPr lvl="1">
              <a:buFont typeface="Wingdings" panose="05000000000000000000" pitchFamily="2" charset="2"/>
              <a:buChar char="q"/>
            </a:pPr>
            <a:r>
              <a:rPr kumimoji="0" lang="en-US" altLang="en-US" b="0" i="0" u="none" strike="noStrike" cap="none" normalizeH="0" baseline="0" dirty="0">
                <a:ln>
                  <a:noFill/>
                </a:ln>
                <a:solidFill>
                  <a:schemeClr val="bg1"/>
                </a:solidFill>
                <a:effectLst/>
                <a:latin typeface="Arial" panose="020B0604020202020204" pitchFamily="34" charset="0"/>
              </a:rPr>
              <a:t>Revenue trends are analyzed weekly from January 2023 to October 2023.</a:t>
            </a:r>
          </a:p>
          <a:p>
            <a:r>
              <a:rPr kumimoji="0" lang="en-US" altLang="en-US" sz="2000" b="1" i="0" u="none" strike="noStrike" cap="none" normalizeH="0" baseline="0" dirty="0">
                <a:ln>
                  <a:noFill/>
                </a:ln>
                <a:solidFill>
                  <a:schemeClr val="bg1"/>
                </a:solidFill>
                <a:effectLst/>
                <a:latin typeface="Arial" panose="020B0604020202020204" pitchFamily="34" charset="0"/>
              </a:rPr>
              <a:t>Revenue by Age Group</a:t>
            </a:r>
            <a:r>
              <a:rPr kumimoji="0" lang="en-US" altLang="en-US" sz="2000" b="0" i="0" u="none" strike="noStrike" cap="none" normalizeH="0" baseline="0" dirty="0">
                <a:ln>
                  <a:noFill/>
                </a:ln>
                <a:solidFill>
                  <a:schemeClr val="bg1"/>
                </a:solidFill>
                <a:effectLst/>
                <a:latin typeface="Arial" panose="020B0604020202020204" pitchFamily="34" charset="0"/>
              </a:rPr>
              <a:t>: </a:t>
            </a:r>
          </a:p>
          <a:p>
            <a:pPr lvl="1">
              <a:buFont typeface="Wingdings" panose="05000000000000000000" pitchFamily="2" charset="2"/>
              <a:buChar char="q"/>
            </a:pPr>
            <a:r>
              <a:rPr kumimoji="0" lang="en-US" altLang="en-US" b="0" i="0" u="none" strike="noStrike" cap="none" normalizeH="0" baseline="0" dirty="0">
                <a:ln>
                  <a:noFill/>
                </a:ln>
                <a:solidFill>
                  <a:schemeClr val="bg1"/>
                </a:solidFill>
                <a:effectLst/>
                <a:latin typeface="Arial" panose="020B0604020202020204" pitchFamily="34" charset="0"/>
              </a:rPr>
              <a:t>Major revenue contributions come from the 30-40 and 40-50 age groups.</a:t>
            </a:r>
          </a:p>
          <a:p>
            <a:r>
              <a:rPr kumimoji="0" lang="en-US" altLang="en-US" sz="2000" b="1" i="0" u="none" strike="noStrike" cap="none" normalizeH="0" baseline="0" dirty="0">
                <a:ln>
                  <a:noFill/>
                </a:ln>
                <a:solidFill>
                  <a:schemeClr val="bg1"/>
                </a:solidFill>
                <a:effectLst/>
                <a:latin typeface="Arial" panose="020B0604020202020204" pitchFamily="34" charset="0"/>
              </a:rPr>
              <a:t>Revenue by Dependent Count</a:t>
            </a:r>
            <a:r>
              <a:rPr kumimoji="0" lang="en-US" altLang="en-US" sz="2000" b="0" i="0" u="none" strike="noStrike" cap="none" normalizeH="0" baseline="0" dirty="0">
                <a:ln>
                  <a:noFill/>
                </a:ln>
                <a:solidFill>
                  <a:schemeClr val="bg1"/>
                </a:solidFill>
                <a:effectLst/>
                <a:latin typeface="Arial" panose="020B0604020202020204" pitchFamily="34" charset="0"/>
              </a:rPr>
              <a:t>: </a:t>
            </a:r>
          </a:p>
          <a:p>
            <a:pPr lvl="1">
              <a:buFont typeface="Wingdings" panose="05000000000000000000" pitchFamily="2" charset="2"/>
              <a:buChar char="q"/>
            </a:pPr>
            <a:r>
              <a:rPr kumimoji="0" lang="en-US" altLang="en-US" b="0" i="0" u="none" strike="noStrike" cap="none" normalizeH="0" baseline="0" dirty="0">
                <a:ln>
                  <a:noFill/>
                </a:ln>
                <a:solidFill>
                  <a:schemeClr val="bg1"/>
                </a:solidFill>
                <a:effectLst/>
                <a:latin typeface="Arial" panose="020B0604020202020204" pitchFamily="34" charset="0"/>
              </a:rPr>
              <a:t>Customers with no dependents contribute the highest revenue.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endParaRPr lang="en-IN" dirty="0">
              <a:solidFill>
                <a:schemeClr val="bg1"/>
              </a:solidFill>
            </a:endParaRPr>
          </a:p>
        </p:txBody>
      </p:sp>
    </p:spTree>
    <p:extLst>
      <p:ext uri="{BB962C8B-B14F-4D97-AF65-F5344CB8AC3E}">
        <p14:creationId xmlns:p14="http://schemas.microsoft.com/office/powerpoint/2010/main" val="85893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FE595-1D83-18D2-024D-675B8E4BFC08}"/>
              </a:ext>
            </a:extLst>
          </p:cNvPr>
          <p:cNvSpPr>
            <a:spLocks noGrp="1"/>
          </p:cNvSpPr>
          <p:nvPr>
            <p:ph type="title"/>
          </p:nvPr>
        </p:nvSpPr>
        <p:spPr/>
        <p:txBody>
          <a:bodyPr/>
          <a:lstStyle/>
          <a:p>
            <a:r>
              <a:rPr lang="en-IN" sz="5400" dirty="0">
                <a:latin typeface="Century Schoolbook" panose="02040604050505020304" pitchFamily="18" charset="0"/>
              </a:rPr>
              <a:t>Key Features:</a:t>
            </a:r>
            <a:endParaRPr lang="en-IN" sz="5400" dirty="0"/>
          </a:p>
        </p:txBody>
      </p:sp>
      <p:sp>
        <p:nvSpPr>
          <p:cNvPr id="3" name="Content Placeholder 2">
            <a:extLst>
              <a:ext uri="{FF2B5EF4-FFF2-40B4-BE49-F238E27FC236}">
                <a16:creationId xmlns:a16="http://schemas.microsoft.com/office/drawing/2014/main" id="{4B343B23-8A35-7B67-CA66-47B7A3F01827}"/>
              </a:ext>
            </a:extLst>
          </p:cNvPr>
          <p:cNvSpPr>
            <a:spLocks noGrp="1"/>
          </p:cNvSpPr>
          <p:nvPr>
            <p:ph idx="1"/>
          </p:nvPr>
        </p:nvSpPr>
        <p:spPr>
          <a:xfrm>
            <a:off x="1055802" y="1853249"/>
            <a:ext cx="8994051" cy="3878248"/>
          </a:xfrm>
        </p:spPr>
        <p:txBody>
          <a:bodyPr>
            <a:normAutofit fontScale="55000" lnSpcReduction="20000"/>
          </a:bodyPr>
          <a:lstStyle/>
          <a:p>
            <a:r>
              <a:rPr kumimoji="0" lang="en-US" altLang="en-US" sz="4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Revenue by Customer Education:</a:t>
            </a:r>
          </a:p>
          <a:p>
            <a:pPr lvl="1">
              <a:buFont typeface="Wingdings" panose="05000000000000000000" pitchFamily="2" charset="2"/>
              <a:buChar char="q"/>
            </a:pPr>
            <a:r>
              <a:rPr kumimoji="0" lang="en-US" altLang="en-US" sz="38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Graduates and those with higher education generate significant revenue</a:t>
            </a:r>
            <a:r>
              <a:rPr kumimoji="0" lang="en-US" alt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rPr>
              <a:t>.</a:t>
            </a:r>
          </a:p>
          <a:p>
            <a:pPr lvl="1">
              <a:buFont typeface="Wingdings" panose="05000000000000000000" pitchFamily="2" charset="2"/>
              <a:buChar char="q"/>
            </a:pPr>
            <a:endParaRPr kumimoji="0" lang="en-US" altLang="en-US" sz="20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r>
              <a:rPr kumimoji="0" lang="en-US" altLang="en-US" sz="4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Revenue by State</a:t>
            </a:r>
            <a:r>
              <a:rPr kumimoji="0" lang="en-US" altLang="en-US" sz="4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a:t>
            </a:r>
          </a:p>
          <a:p>
            <a:pPr lvl="1">
              <a:buFont typeface="Wingdings" panose="05000000000000000000" pitchFamily="2" charset="2"/>
              <a:buChar char="q"/>
            </a:pPr>
            <a:r>
              <a:rPr kumimoji="0" lang="en-US" altLang="en-US" sz="38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Top contributing states: Texas (TX), New York (NY), California (CA), Florida (FL), New Jersey (NJ).</a:t>
            </a:r>
          </a:p>
          <a:p>
            <a:endParaRPr lang="en-US" altLang="en-US" dirty="0">
              <a:solidFill>
                <a:schemeClr val="bg1"/>
              </a:solidFill>
              <a:latin typeface="Arial" panose="020B0604020202020204" pitchFamily="34" charset="0"/>
              <a:cs typeface="Arial" panose="020B0604020202020204" pitchFamily="34" charset="0"/>
            </a:endParaRPr>
          </a:p>
          <a:p>
            <a:r>
              <a:rPr kumimoji="0" lang="en-US" altLang="en-US" sz="36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Revenue by Marital Status</a:t>
            </a:r>
            <a:r>
              <a:rPr kumimoji="0" lang="en-US" altLang="en-US" sz="36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a:t>
            </a:r>
          </a:p>
          <a:p>
            <a:pPr lvl="1">
              <a:buFont typeface="Wingdings" panose="05000000000000000000" pitchFamily="2" charset="2"/>
              <a:buChar char="q"/>
            </a:pPr>
            <a:r>
              <a:rPr kumimoji="0" lang="en-US" altLang="en-US" sz="33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Married customers generate more revenue compared to single customers.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7622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E74E3-1673-3A1F-C5E0-1F8267E08135}"/>
              </a:ext>
            </a:extLst>
          </p:cNvPr>
          <p:cNvSpPr>
            <a:spLocks noGrp="1"/>
          </p:cNvSpPr>
          <p:nvPr>
            <p:ph type="title"/>
          </p:nvPr>
        </p:nvSpPr>
        <p:spPr/>
        <p:txBody>
          <a:bodyPr/>
          <a:lstStyle/>
          <a:p>
            <a:r>
              <a:rPr lang="en-IN" sz="5400" dirty="0">
                <a:latin typeface="Century Schoolbook" panose="02040604050505020304" pitchFamily="18" charset="0"/>
              </a:rPr>
              <a:t>Key Features:</a:t>
            </a:r>
            <a:endParaRPr lang="en-IN" sz="5400" dirty="0"/>
          </a:p>
        </p:txBody>
      </p:sp>
      <p:sp>
        <p:nvSpPr>
          <p:cNvPr id="3" name="Content Placeholder 2">
            <a:extLst>
              <a:ext uri="{FF2B5EF4-FFF2-40B4-BE49-F238E27FC236}">
                <a16:creationId xmlns:a16="http://schemas.microsoft.com/office/drawing/2014/main" id="{2F8579FB-B964-8B15-BBA7-269CFF3F984D}"/>
              </a:ext>
            </a:extLst>
          </p:cNvPr>
          <p:cNvSpPr>
            <a:spLocks noGrp="1"/>
          </p:cNvSpPr>
          <p:nvPr>
            <p:ph idx="1"/>
          </p:nvPr>
        </p:nvSpPr>
        <p:spPr>
          <a:xfrm>
            <a:off x="1102936" y="1715678"/>
            <a:ext cx="8946917" cy="4532721"/>
          </a:xfrm>
        </p:spPr>
        <p:txBody>
          <a:bodyPr/>
          <a:lstStyle/>
          <a:p>
            <a:pPr marL="0" indent="0">
              <a:buNone/>
            </a:pPr>
            <a:r>
              <a:rPr lang="en-IN" sz="2800" b="1" u="sng" dirty="0">
                <a:solidFill>
                  <a:schemeClr val="bg1"/>
                </a:solidFill>
                <a:latin typeface="Century Schoolbook" panose="02040604050505020304" pitchFamily="18" charset="0"/>
                <a:cs typeface="Arial" panose="020B0604020202020204" pitchFamily="34" charset="0"/>
              </a:rPr>
              <a:t>Credit Card Transaction Report</a:t>
            </a:r>
          </a:p>
          <a:p>
            <a:endParaRPr kumimoji="0" lang="en-IN" altLang="en-US" sz="2400" b="1" i="0" u="sng" strike="noStrike" cap="none" normalizeH="0" baseline="0" dirty="0">
              <a:ln>
                <a:noFill/>
              </a:ln>
              <a:solidFill>
                <a:schemeClr val="tx1"/>
              </a:solidFill>
              <a:effectLst/>
              <a:latin typeface="Arial" panose="020B0604020202020204" pitchFamily="34" charset="0"/>
              <a:cs typeface="Arial" panose="020B0604020202020204" pitchFamily="34" charset="0"/>
            </a:endParaRPr>
          </a:p>
          <a:p>
            <a:r>
              <a:rPr kumimoji="0" lang="en-US" altLang="en-US" sz="2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Quarterly Revenue and Transaction Count</a:t>
            </a:r>
            <a:r>
              <a:rPr kumimoji="0" lang="en-US" altLang="en-US" sz="2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a:t>
            </a:r>
          </a:p>
          <a:p>
            <a:pPr lvl="1">
              <a:buFont typeface="Wingdings" panose="05000000000000000000" pitchFamily="2" charset="2"/>
              <a:buChar char="q"/>
            </a:pPr>
            <a:r>
              <a:rPr kumimoji="0" lang="en-US" alt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rPr>
              <a:t>Consistent quarterly revenue around $14M to $14.5M.</a:t>
            </a:r>
          </a:p>
          <a:p>
            <a:pPr lvl="1">
              <a:buFont typeface="Wingdings" panose="05000000000000000000" pitchFamily="2" charset="2"/>
              <a:buChar char="q"/>
            </a:pPr>
            <a:r>
              <a:rPr kumimoji="0" lang="en-US" alt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rPr>
              <a:t>Transaction volume varies slightly between quarters, ranging from 163K to 173K transactions.</a:t>
            </a:r>
          </a:p>
          <a:p>
            <a:pPr lvl="1">
              <a:buFont typeface="Wingdings" panose="05000000000000000000" pitchFamily="2" charset="2"/>
              <a:buChar char="q"/>
            </a:pPr>
            <a:endParaRPr kumimoji="0" lang="en-US" alt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r>
              <a:rPr kumimoji="0" lang="en-US" altLang="en-US" sz="2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Revenue by Expenditure Type</a:t>
            </a:r>
            <a:r>
              <a:rPr kumimoji="0" lang="en-US" altLang="en-US" sz="2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a:t>
            </a:r>
          </a:p>
          <a:p>
            <a:pPr lvl="1">
              <a:buFont typeface="Wingdings" panose="05000000000000000000" pitchFamily="2" charset="2"/>
              <a:buChar char="q"/>
            </a:pPr>
            <a:r>
              <a:rPr kumimoji="0" lang="en-US" alt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rPr>
              <a:t>Bills and entertainment top the list, followed by fuel, groceries, food, and travel.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1799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18861-82CA-A693-693D-8779569E9AB0}"/>
              </a:ext>
            </a:extLst>
          </p:cNvPr>
          <p:cNvSpPr>
            <a:spLocks noGrp="1"/>
          </p:cNvSpPr>
          <p:nvPr>
            <p:ph type="title"/>
          </p:nvPr>
        </p:nvSpPr>
        <p:spPr/>
        <p:txBody>
          <a:bodyPr/>
          <a:lstStyle/>
          <a:p>
            <a:r>
              <a:rPr lang="en-IN" sz="5400" dirty="0">
                <a:latin typeface="Century Schoolbook" panose="02040604050505020304" pitchFamily="18" charset="0"/>
              </a:rPr>
              <a:t>Key Features:</a:t>
            </a:r>
            <a:endParaRPr lang="en-IN" sz="5400" dirty="0"/>
          </a:p>
        </p:txBody>
      </p:sp>
      <p:sp>
        <p:nvSpPr>
          <p:cNvPr id="3" name="Content Placeholder 2">
            <a:extLst>
              <a:ext uri="{FF2B5EF4-FFF2-40B4-BE49-F238E27FC236}">
                <a16:creationId xmlns:a16="http://schemas.microsoft.com/office/drawing/2014/main" id="{99A08AF2-E8B6-41D2-CD89-8B1305951388}"/>
              </a:ext>
            </a:extLst>
          </p:cNvPr>
          <p:cNvSpPr>
            <a:spLocks noGrp="1"/>
          </p:cNvSpPr>
          <p:nvPr>
            <p:ph idx="1"/>
          </p:nvPr>
        </p:nvSpPr>
        <p:spPr>
          <a:xfrm>
            <a:off x="1046376" y="1404594"/>
            <a:ext cx="8937490" cy="4495013"/>
          </a:xfrm>
        </p:spPr>
        <p:txBody>
          <a:bodyPr/>
          <a:lstStyle/>
          <a:p>
            <a:pPr marL="0" indent="0">
              <a:buNone/>
            </a:pPr>
            <a:endParaRPr lang="en-IN" dirty="0">
              <a:latin typeface="Arial" panose="020B0604020202020204" pitchFamily="34" charset="0"/>
              <a:cs typeface="Arial" panose="020B0604020202020204" pitchFamily="34" charset="0"/>
            </a:endParaRPr>
          </a:p>
          <a:p>
            <a:r>
              <a:rPr kumimoji="0" lang="en-US" altLang="en-US" sz="2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Revenue by Customer Job</a:t>
            </a:r>
            <a:r>
              <a:rPr kumimoji="0" lang="en-US" altLang="en-US" sz="2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a:t>
            </a:r>
          </a:p>
          <a:p>
            <a:pPr lvl="1">
              <a:buFont typeface="Wingdings" panose="05000000000000000000" pitchFamily="2" charset="2"/>
              <a:buChar char="q"/>
            </a:pPr>
            <a:r>
              <a:rPr kumimoji="0" lang="en-US" alt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rPr>
              <a:t>Similar trends to the customer report, with businessmen generating the highest revenue.</a:t>
            </a:r>
            <a:endParaRPr lang="en-US" altLang="en-US" dirty="0">
              <a:solidFill>
                <a:schemeClr val="bg1"/>
              </a:solidFill>
              <a:latin typeface="Arial" panose="020B0604020202020204" pitchFamily="34" charset="0"/>
              <a:cs typeface="Arial" panose="020B0604020202020204" pitchFamily="34" charset="0"/>
            </a:endParaRPr>
          </a:p>
          <a:p>
            <a:r>
              <a:rPr kumimoji="0" lang="en-US" altLang="en-US" sz="2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Revenue by Card Category</a:t>
            </a:r>
            <a:r>
              <a:rPr kumimoji="0" lang="en-US" altLang="en-US" sz="2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a:t>
            </a:r>
          </a:p>
          <a:p>
            <a:pPr lvl="1">
              <a:buFont typeface="Wingdings" panose="05000000000000000000" pitchFamily="2" charset="2"/>
              <a:buChar char="q"/>
            </a:pPr>
            <a:r>
              <a:rPr kumimoji="0" lang="en-US" alt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rPr>
              <a:t>Blue cards generate the highest revenue ($47M), followed by Silver, Gold, and Platinum cards.</a:t>
            </a:r>
          </a:p>
          <a:p>
            <a:r>
              <a:rPr kumimoji="0" lang="en-US" altLang="en-US" sz="2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Revenue by Transaction Method</a:t>
            </a:r>
            <a:r>
              <a:rPr kumimoji="0" lang="en-US" altLang="en-US" sz="2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a:t>
            </a:r>
          </a:p>
          <a:p>
            <a:pPr lvl="1">
              <a:buFont typeface="Wingdings" panose="05000000000000000000" pitchFamily="2" charset="2"/>
              <a:buChar char="q"/>
            </a:pPr>
            <a:r>
              <a:rPr kumimoji="0" lang="en-US" alt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rPr>
              <a:t>Swiping transactions contribute the most ($36M), followed by chip and online transactions.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4114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F71E8-6DA3-CD45-799F-742F1A046395}"/>
              </a:ext>
            </a:extLst>
          </p:cNvPr>
          <p:cNvSpPr>
            <a:spLocks noGrp="1"/>
          </p:cNvSpPr>
          <p:nvPr>
            <p:ph type="title"/>
          </p:nvPr>
        </p:nvSpPr>
        <p:spPr/>
        <p:txBody>
          <a:bodyPr/>
          <a:lstStyle/>
          <a:p>
            <a:r>
              <a:rPr lang="en-IN" sz="5400" dirty="0">
                <a:latin typeface="Century Schoolbook" panose="02040604050505020304" pitchFamily="18" charset="0"/>
              </a:rPr>
              <a:t>Key Features:</a:t>
            </a:r>
            <a:endParaRPr lang="en-IN" sz="5400" dirty="0"/>
          </a:p>
        </p:txBody>
      </p:sp>
      <p:sp>
        <p:nvSpPr>
          <p:cNvPr id="3" name="Content Placeholder 2">
            <a:extLst>
              <a:ext uri="{FF2B5EF4-FFF2-40B4-BE49-F238E27FC236}">
                <a16:creationId xmlns:a16="http://schemas.microsoft.com/office/drawing/2014/main" id="{4901022B-E3FB-47E8-58E9-0F09C5923F06}"/>
              </a:ext>
            </a:extLst>
          </p:cNvPr>
          <p:cNvSpPr>
            <a:spLocks noGrp="1"/>
          </p:cNvSpPr>
          <p:nvPr>
            <p:ph idx="1"/>
          </p:nvPr>
        </p:nvSpPr>
        <p:spPr>
          <a:xfrm>
            <a:off x="1103312" y="2052919"/>
            <a:ext cx="8946541" cy="2236278"/>
          </a:xfrm>
        </p:spPr>
        <p:txBody>
          <a:bodyPr/>
          <a:lstStyle/>
          <a:p>
            <a:r>
              <a:rPr lang="en-US" b="1" dirty="0">
                <a:solidFill>
                  <a:schemeClr val="bg1"/>
                </a:solidFill>
                <a:latin typeface="Arial" panose="020B0604020202020204" pitchFamily="34" charset="0"/>
                <a:cs typeface="Arial" panose="020B0604020202020204" pitchFamily="34" charset="0"/>
              </a:rPr>
              <a:t>Revenue and Transaction Volume by Card Category</a:t>
            </a:r>
            <a:r>
              <a:rPr lang="en-US" dirty="0">
                <a:solidFill>
                  <a:schemeClr val="bg1"/>
                </a:solidFill>
                <a:latin typeface="Arial" panose="020B0604020202020204" pitchFamily="34" charset="0"/>
                <a:cs typeface="Arial" panose="020B0604020202020204" pitchFamily="34" charset="0"/>
              </a:rPr>
              <a:t>:</a:t>
            </a:r>
          </a:p>
          <a:p>
            <a:pPr lvl="1">
              <a:buFont typeface="Wingdings" panose="05000000000000000000" pitchFamily="2" charset="2"/>
              <a:buChar char="q"/>
            </a:pPr>
            <a:r>
              <a:rPr lang="en-US" dirty="0">
                <a:solidFill>
                  <a:schemeClr val="bg1"/>
                </a:solidFill>
                <a:latin typeface="Arial" panose="020B0604020202020204" pitchFamily="34" charset="0"/>
                <a:cs typeface="Arial" panose="020B0604020202020204" pitchFamily="34" charset="0"/>
              </a:rPr>
              <a:t>Detailed breakdown of revenue, transaction amount, and interest earned by each card category.</a:t>
            </a:r>
          </a:p>
          <a:p>
            <a:pPr marL="0" indent="0">
              <a:buNone/>
            </a:pP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9919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57B0A-C652-F1C0-F2FE-C1BC925AD9C1}"/>
              </a:ext>
            </a:extLst>
          </p:cNvPr>
          <p:cNvSpPr>
            <a:spLocks noGrp="1"/>
          </p:cNvSpPr>
          <p:nvPr>
            <p:ph type="title"/>
          </p:nvPr>
        </p:nvSpPr>
        <p:spPr/>
        <p:txBody>
          <a:bodyPr/>
          <a:lstStyle/>
          <a:p>
            <a:r>
              <a:rPr lang="en-IN" sz="5400" dirty="0">
                <a:latin typeface="Century Schoolbook" panose="02040604050505020304" pitchFamily="18" charset="0"/>
              </a:rPr>
              <a:t>Project Insights:</a:t>
            </a:r>
          </a:p>
        </p:txBody>
      </p:sp>
      <p:sp>
        <p:nvSpPr>
          <p:cNvPr id="3" name="Content Placeholder 2">
            <a:extLst>
              <a:ext uri="{FF2B5EF4-FFF2-40B4-BE49-F238E27FC236}">
                <a16:creationId xmlns:a16="http://schemas.microsoft.com/office/drawing/2014/main" id="{CC93B3B0-DE68-1257-842E-FFFE37D91536}"/>
              </a:ext>
            </a:extLst>
          </p:cNvPr>
          <p:cNvSpPr>
            <a:spLocks noGrp="1"/>
          </p:cNvSpPr>
          <p:nvPr>
            <p:ph idx="1"/>
          </p:nvPr>
        </p:nvSpPr>
        <p:spPr>
          <a:xfrm>
            <a:off x="1103312" y="2052918"/>
            <a:ext cx="8946541" cy="3518323"/>
          </a:xfrm>
        </p:spPr>
        <p:txBody>
          <a:bodyPr/>
          <a:lstStyle/>
          <a:p>
            <a:r>
              <a:rPr kumimoji="0" lang="en-US" altLang="en-US" b="1" i="0" u="none" strike="noStrike" cap="none" normalizeH="0" baseline="0" dirty="0">
                <a:ln>
                  <a:noFill/>
                </a:ln>
                <a:solidFill>
                  <a:schemeClr val="bg1"/>
                </a:solidFill>
                <a:effectLst/>
                <a:latin typeface="Arial" panose="020B0604020202020204" pitchFamily="34" charset="0"/>
              </a:rPr>
              <a:t>High Revenue Generating Segments</a:t>
            </a:r>
            <a:r>
              <a:rPr kumimoji="0" lang="en-US" altLang="en-US" b="0" i="0" u="none" strike="noStrike" cap="none" normalizeH="0" baseline="0" dirty="0">
                <a:ln>
                  <a:noFill/>
                </a:ln>
                <a:solidFill>
                  <a:schemeClr val="bg1"/>
                </a:solidFill>
                <a:effectLst/>
                <a:latin typeface="Arial" panose="020B0604020202020204" pitchFamily="34" charset="0"/>
              </a:rPr>
              <a:t>:</a:t>
            </a:r>
          </a:p>
          <a:p>
            <a:pPr lvl="1">
              <a:buFont typeface="Wingdings" panose="05000000000000000000" pitchFamily="2" charset="2"/>
              <a:buChar char="q"/>
            </a:pPr>
            <a:r>
              <a:rPr kumimoji="0" lang="en-US" altLang="en-US" b="0" i="0" u="none" strike="noStrike" cap="none" normalizeH="0" baseline="0" dirty="0">
                <a:ln>
                  <a:noFill/>
                </a:ln>
                <a:solidFill>
                  <a:schemeClr val="bg1"/>
                </a:solidFill>
                <a:effectLst/>
                <a:latin typeface="Arial" panose="020B0604020202020204" pitchFamily="34" charset="0"/>
              </a:rPr>
              <a:t>Businessmen and high-income groups are the primary contributors to revenue.</a:t>
            </a:r>
          </a:p>
          <a:p>
            <a:pPr lvl="1">
              <a:buFont typeface="Wingdings" panose="05000000000000000000" pitchFamily="2" charset="2"/>
              <a:buChar char="q"/>
            </a:pPr>
            <a:r>
              <a:rPr kumimoji="0" lang="en-US" altLang="en-US" b="0" i="0" u="none" strike="noStrike" cap="none" normalizeH="0" baseline="0" dirty="0">
                <a:ln>
                  <a:noFill/>
                </a:ln>
                <a:solidFill>
                  <a:schemeClr val="bg1"/>
                </a:solidFill>
                <a:effectLst/>
                <a:latin typeface="Arial" panose="020B0604020202020204" pitchFamily="34" charset="0"/>
              </a:rPr>
              <a:t>Significant revenue from Texas, New York, California, Florida, and New Jersey.</a:t>
            </a:r>
          </a:p>
          <a:p>
            <a:endParaRPr kumimoji="0" lang="en-US" altLang="en-US" sz="2000" b="0" i="0" u="none" strike="noStrike" cap="none" normalizeH="0" baseline="0" dirty="0">
              <a:ln>
                <a:noFill/>
              </a:ln>
              <a:solidFill>
                <a:schemeClr val="bg1"/>
              </a:solidFill>
              <a:effectLst/>
              <a:latin typeface="Arial" panose="020B0604020202020204" pitchFamily="34" charset="0"/>
            </a:endParaRPr>
          </a:p>
          <a:p>
            <a:r>
              <a:rPr kumimoji="0" lang="en-US" altLang="en-US" sz="2000" b="1" i="0" u="none" strike="noStrike" cap="none" normalizeH="0" baseline="0" dirty="0">
                <a:ln>
                  <a:noFill/>
                </a:ln>
                <a:solidFill>
                  <a:schemeClr val="bg1"/>
                </a:solidFill>
                <a:effectLst/>
                <a:latin typeface="Arial" panose="020B0604020202020204" pitchFamily="34" charset="0"/>
              </a:rPr>
              <a:t>Customer Satisfaction</a:t>
            </a:r>
            <a:r>
              <a:rPr kumimoji="0" lang="en-US" altLang="en-US" sz="2000" b="0" i="0" u="none" strike="noStrike" cap="none" normalizeH="0" baseline="0" dirty="0">
                <a:ln>
                  <a:noFill/>
                </a:ln>
                <a:solidFill>
                  <a:schemeClr val="bg1"/>
                </a:solidFill>
                <a:effectLst/>
                <a:latin typeface="Arial" panose="020B0604020202020204" pitchFamily="34" charset="0"/>
              </a:rPr>
              <a:t>:</a:t>
            </a:r>
          </a:p>
          <a:p>
            <a:pPr lvl="1">
              <a:buFont typeface="Wingdings" panose="05000000000000000000" pitchFamily="2" charset="2"/>
              <a:buChar char="q"/>
            </a:pPr>
            <a:r>
              <a:rPr kumimoji="0" lang="en-US" altLang="en-US" b="0" i="0" u="none" strike="noStrike" cap="none" normalizeH="0" baseline="0" dirty="0">
                <a:ln>
                  <a:noFill/>
                </a:ln>
                <a:solidFill>
                  <a:schemeClr val="bg1"/>
                </a:solidFill>
                <a:effectLst/>
                <a:latin typeface="Arial" panose="020B0604020202020204" pitchFamily="34" charset="0"/>
              </a:rPr>
              <a:t>The overall satisfaction score indicates room for improvement to enhance customer experience.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endParaRPr lang="en-IN" dirty="0">
              <a:solidFill>
                <a:schemeClr val="bg1"/>
              </a:solidFill>
            </a:endParaRPr>
          </a:p>
        </p:txBody>
      </p:sp>
    </p:spTree>
    <p:extLst>
      <p:ext uri="{BB962C8B-B14F-4D97-AF65-F5344CB8AC3E}">
        <p14:creationId xmlns:p14="http://schemas.microsoft.com/office/powerpoint/2010/main" val="3586430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70695-B141-998B-1800-EC0640772B4F}"/>
              </a:ext>
            </a:extLst>
          </p:cNvPr>
          <p:cNvSpPr>
            <a:spLocks noGrp="1"/>
          </p:cNvSpPr>
          <p:nvPr>
            <p:ph type="title"/>
          </p:nvPr>
        </p:nvSpPr>
        <p:spPr/>
        <p:txBody>
          <a:bodyPr/>
          <a:lstStyle/>
          <a:p>
            <a:r>
              <a:rPr lang="en-IN" sz="5400" dirty="0">
                <a:latin typeface="Century Schoolbook" panose="02040604050505020304" pitchFamily="18" charset="0"/>
              </a:rPr>
              <a:t>Project Insights:</a:t>
            </a:r>
          </a:p>
        </p:txBody>
      </p:sp>
      <p:sp>
        <p:nvSpPr>
          <p:cNvPr id="3" name="Content Placeholder 2">
            <a:extLst>
              <a:ext uri="{FF2B5EF4-FFF2-40B4-BE49-F238E27FC236}">
                <a16:creationId xmlns:a16="http://schemas.microsoft.com/office/drawing/2014/main" id="{AD6CBE83-C217-723A-E711-42CEC1C22A5A}"/>
              </a:ext>
            </a:extLst>
          </p:cNvPr>
          <p:cNvSpPr>
            <a:spLocks noGrp="1"/>
          </p:cNvSpPr>
          <p:nvPr>
            <p:ph idx="1"/>
          </p:nvPr>
        </p:nvSpPr>
        <p:spPr>
          <a:xfrm>
            <a:off x="1168924" y="1951348"/>
            <a:ext cx="8880929" cy="4297051"/>
          </a:xfrm>
        </p:spPr>
        <p:txBody>
          <a:bodyPr/>
          <a:lstStyle/>
          <a:p>
            <a:r>
              <a:rPr kumimoji="0" lang="en-US" altLang="en-US" sz="2000" b="1" i="0" u="none" strike="noStrike" cap="none" normalizeH="0" baseline="0" dirty="0">
                <a:ln>
                  <a:noFill/>
                </a:ln>
                <a:solidFill>
                  <a:schemeClr val="bg1"/>
                </a:solidFill>
                <a:effectLst/>
                <a:latin typeface="Arial" panose="020B0604020202020204" pitchFamily="34" charset="0"/>
              </a:rPr>
              <a:t>Transaction Trends</a:t>
            </a:r>
            <a:r>
              <a:rPr kumimoji="0" lang="en-US" altLang="en-US" sz="2000" b="0" i="0" u="none" strike="noStrike" cap="none" normalizeH="0" baseline="0" dirty="0">
                <a:ln>
                  <a:noFill/>
                </a:ln>
                <a:solidFill>
                  <a:schemeClr val="bg1"/>
                </a:solidFill>
                <a:effectLst/>
                <a:latin typeface="Arial" panose="020B0604020202020204" pitchFamily="34" charset="0"/>
              </a:rPr>
              <a:t>:</a:t>
            </a:r>
          </a:p>
          <a:p>
            <a:pPr lvl="1">
              <a:buFont typeface="Wingdings" panose="05000000000000000000" pitchFamily="2" charset="2"/>
              <a:buChar char="q"/>
            </a:pPr>
            <a:r>
              <a:rPr kumimoji="0" lang="en-US" altLang="en-US" b="0" i="0" u="none" strike="noStrike" cap="none" normalizeH="0" baseline="0" dirty="0">
                <a:ln>
                  <a:noFill/>
                </a:ln>
                <a:solidFill>
                  <a:schemeClr val="bg1"/>
                </a:solidFill>
                <a:effectLst/>
                <a:latin typeface="Arial" panose="020B0604020202020204" pitchFamily="34" charset="0"/>
              </a:rPr>
              <a:t>Consistent revenue across quarters suggests stable credit card usage.</a:t>
            </a:r>
          </a:p>
          <a:p>
            <a:pPr lvl="1">
              <a:buFont typeface="Wingdings" panose="05000000000000000000" pitchFamily="2" charset="2"/>
              <a:buChar char="q"/>
            </a:pPr>
            <a:r>
              <a:rPr kumimoji="0" lang="en-US" altLang="en-US" b="0" i="0" u="none" strike="noStrike" cap="none" normalizeH="0" baseline="0" dirty="0">
                <a:ln>
                  <a:noFill/>
                </a:ln>
                <a:solidFill>
                  <a:schemeClr val="bg1"/>
                </a:solidFill>
                <a:effectLst/>
                <a:latin typeface="Arial" panose="020B0604020202020204" pitchFamily="34" charset="0"/>
              </a:rPr>
              <a:t>Preference for swipe transactions indicates potential for promoting contactless and online payments.</a:t>
            </a:r>
          </a:p>
          <a:p>
            <a:r>
              <a:rPr kumimoji="0" lang="en-US" altLang="en-US" sz="2000" b="1" i="0" u="none" strike="noStrike" cap="none" normalizeH="0" baseline="0" dirty="0">
                <a:ln>
                  <a:noFill/>
                </a:ln>
                <a:solidFill>
                  <a:schemeClr val="bg1"/>
                </a:solidFill>
                <a:effectLst/>
                <a:latin typeface="Arial" panose="020B0604020202020204" pitchFamily="34" charset="0"/>
              </a:rPr>
              <a:t>Expenditure Patterns</a:t>
            </a:r>
            <a:r>
              <a:rPr kumimoji="0" lang="en-US" altLang="en-US" sz="2000" b="0" i="0" u="none" strike="noStrike" cap="none" normalizeH="0" baseline="0" dirty="0">
                <a:ln>
                  <a:noFill/>
                </a:ln>
                <a:solidFill>
                  <a:schemeClr val="bg1"/>
                </a:solidFill>
                <a:effectLst/>
                <a:latin typeface="Arial" panose="020B0604020202020204" pitchFamily="34" charset="0"/>
              </a:rPr>
              <a:t>:</a:t>
            </a:r>
          </a:p>
          <a:p>
            <a:pPr lvl="1">
              <a:buFont typeface="Wingdings" panose="05000000000000000000" pitchFamily="2" charset="2"/>
              <a:buChar char="q"/>
            </a:pPr>
            <a:r>
              <a:rPr kumimoji="0" lang="en-US" altLang="en-US" b="0" i="0" u="none" strike="noStrike" cap="none" normalizeH="0" baseline="0" dirty="0">
                <a:ln>
                  <a:noFill/>
                </a:ln>
                <a:solidFill>
                  <a:schemeClr val="bg1"/>
                </a:solidFill>
                <a:effectLst/>
                <a:latin typeface="Arial" panose="020B0604020202020204" pitchFamily="34" charset="0"/>
              </a:rPr>
              <a:t>Bills and entertainment are major expenditure types, indicating possible areas for targeted promotions and offers.</a:t>
            </a:r>
          </a:p>
          <a:p>
            <a:r>
              <a:rPr kumimoji="0" lang="en-US" altLang="en-US" sz="2000" b="1" i="0" u="none" strike="noStrike" cap="none" normalizeH="0" baseline="0" dirty="0">
                <a:ln>
                  <a:noFill/>
                </a:ln>
                <a:solidFill>
                  <a:schemeClr val="bg1"/>
                </a:solidFill>
                <a:effectLst/>
                <a:latin typeface="Arial" panose="020B0604020202020204" pitchFamily="34" charset="0"/>
              </a:rPr>
              <a:t>Card Category Performance</a:t>
            </a:r>
            <a:r>
              <a:rPr kumimoji="0" lang="en-US" altLang="en-US" sz="2000" b="0" i="0" u="none" strike="noStrike" cap="none" normalizeH="0" baseline="0" dirty="0">
                <a:ln>
                  <a:noFill/>
                </a:ln>
                <a:solidFill>
                  <a:schemeClr val="bg1"/>
                </a:solidFill>
                <a:effectLst/>
                <a:latin typeface="Arial" panose="020B0604020202020204" pitchFamily="34" charset="0"/>
              </a:rPr>
              <a:t>:</a:t>
            </a:r>
          </a:p>
          <a:p>
            <a:pPr lvl="1">
              <a:buFont typeface="Wingdings" panose="05000000000000000000" pitchFamily="2" charset="2"/>
              <a:buChar char="q"/>
            </a:pPr>
            <a:r>
              <a:rPr kumimoji="0" lang="en-US" altLang="en-US" b="0" i="0" u="none" strike="noStrike" cap="none" normalizeH="0" baseline="0" dirty="0">
                <a:ln>
                  <a:noFill/>
                </a:ln>
                <a:solidFill>
                  <a:schemeClr val="bg1"/>
                </a:solidFill>
                <a:effectLst/>
                <a:latin typeface="Arial" panose="020B0604020202020204" pitchFamily="34" charset="0"/>
              </a:rPr>
              <a:t>Blue cards dominate the market, suggesting a focus on promoting higher-tier cards like Silver, Gold, and Platinum.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endParaRPr lang="en-IN" dirty="0">
              <a:solidFill>
                <a:schemeClr val="bg1"/>
              </a:solidFill>
            </a:endParaRPr>
          </a:p>
        </p:txBody>
      </p:sp>
    </p:spTree>
    <p:extLst>
      <p:ext uri="{BB962C8B-B14F-4D97-AF65-F5344CB8AC3E}">
        <p14:creationId xmlns:p14="http://schemas.microsoft.com/office/powerpoint/2010/main" val="3086907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3FE6A-C42F-8643-A36F-BDB7F0825595}"/>
              </a:ext>
            </a:extLst>
          </p:cNvPr>
          <p:cNvSpPr>
            <a:spLocks noGrp="1"/>
          </p:cNvSpPr>
          <p:nvPr>
            <p:ph type="title"/>
          </p:nvPr>
        </p:nvSpPr>
        <p:spPr/>
        <p:txBody>
          <a:bodyPr/>
          <a:lstStyle/>
          <a:p>
            <a:r>
              <a:rPr lang="en-US" sz="5400" b="1" dirty="0">
                <a:latin typeface="Century Schoolbook" panose="02040604050505020304" pitchFamily="18" charset="0"/>
              </a:rPr>
              <a:t>Data Summary:</a:t>
            </a:r>
            <a:endParaRPr lang="en-IN" sz="5400" dirty="0">
              <a:latin typeface="Century Schoolbook" panose="02040604050505020304" pitchFamily="18" charset="0"/>
            </a:endParaRPr>
          </a:p>
        </p:txBody>
      </p:sp>
      <p:sp>
        <p:nvSpPr>
          <p:cNvPr id="3" name="Content Placeholder 2">
            <a:extLst>
              <a:ext uri="{FF2B5EF4-FFF2-40B4-BE49-F238E27FC236}">
                <a16:creationId xmlns:a16="http://schemas.microsoft.com/office/drawing/2014/main" id="{C885A3E2-92D0-B7B0-021D-9BA1191C4E4B}"/>
              </a:ext>
            </a:extLst>
          </p:cNvPr>
          <p:cNvSpPr>
            <a:spLocks noGrp="1"/>
          </p:cNvSpPr>
          <p:nvPr>
            <p:ph idx="1"/>
          </p:nvPr>
        </p:nvSpPr>
        <p:spPr>
          <a:xfrm>
            <a:off x="1103312" y="2052918"/>
            <a:ext cx="6202461" cy="2877301"/>
          </a:xfrm>
        </p:spPr>
        <p:txBody>
          <a:bodyPr/>
          <a:lstStyle/>
          <a:p>
            <a:pPr>
              <a:buFont typeface="Wingdings" panose="05000000000000000000" pitchFamily="2" charset="2"/>
              <a:buChar char="q"/>
            </a:pPr>
            <a:r>
              <a:rPr lang="en-US" b="1" dirty="0">
                <a:solidFill>
                  <a:schemeClr val="bg1"/>
                </a:solidFill>
              </a:rPr>
              <a:t>Total Revenue</a:t>
            </a:r>
            <a:r>
              <a:rPr lang="en-US" dirty="0">
                <a:solidFill>
                  <a:schemeClr val="bg1"/>
                </a:solidFill>
              </a:rPr>
              <a:t>: $57M</a:t>
            </a:r>
          </a:p>
          <a:p>
            <a:pPr>
              <a:buFont typeface="Wingdings" panose="05000000000000000000" pitchFamily="2" charset="2"/>
              <a:buChar char="q"/>
            </a:pPr>
            <a:r>
              <a:rPr lang="en-US" b="1" dirty="0">
                <a:solidFill>
                  <a:schemeClr val="bg1"/>
                </a:solidFill>
              </a:rPr>
              <a:t>Total Interest Earned</a:t>
            </a:r>
            <a:r>
              <a:rPr lang="en-US" dirty="0">
                <a:solidFill>
                  <a:schemeClr val="bg1"/>
                </a:solidFill>
              </a:rPr>
              <a:t>: $8M</a:t>
            </a:r>
          </a:p>
          <a:p>
            <a:pPr>
              <a:buFont typeface="Wingdings" panose="05000000000000000000" pitchFamily="2" charset="2"/>
              <a:buChar char="q"/>
            </a:pPr>
            <a:r>
              <a:rPr lang="en-US" b="1" dirty="0">
                <a:solidFill>
                  <a:schemeClr val="bg1"/>
                </a:solidFill>
              </a:rPr>
              <a:t>Total Income</a:t>
            </a:r>
            <a:r>
              <a:rPr lang="en-US" dirty="0">
                <a:solidFill>
                  <a:schemeClr val="bg1"/>
                </a:solidFill>
              </a:rPr>
              <a:t>: $588M</a:t>
            </a:r>
          </a:p>
          <a:p>
            <a:pPr>
              <a:buFont typeface="Wingdings" panose="05000000000000000000" pitchFamily="2" charset="2"/>
              <a:buChar char="q"/>
            </a:pPr>
            <a:r>
              <a:rPr lang="en-US" b="1" dirty="0">
                <a:solidFill>
                  <a:schemeClr val="bg1"/>
                </a:solidFill>
              </a:rPr>
              <a:t>Total Transaction Volume</a:t>
            </a:r>
            <a:r>
              <a:rPr lang="en-US" dirty="0">
                <a:solidFill>
                  <a:schemeClr val="bg1"/>
                </a:solidFill>
              </a:rPr>
              <a:t>: 667K</a:t>
            </a:r>
          </a:p>
          <a:p>
            <a:pPr>
              <a:buFont typeface="Wingdings" panose="05000000000000000000" pitchFamily="2" charset="2"/>
              <a:buChar char="q"/>
            </a:pPr>
            <a:r>
              <a:rPr lang="en-US" b="1" dirty="0">
                <a:solidFill>
                  <a:schemeClr val="bg1"/>
                </a:solidFill>
              </a:rPr>
              <a:t>Top Revenue by Job</a:t>
            </a:r>
            <a:r>
              <a:rPr lang="en-US" dirty="0">
                <a:solidFill>
                  <a:schemeClr val="bg1"/>
                </a:solidFill>
              </a:rPr>
              <a:t>: Businessmen ($17.7M)</a:t>
            </a:r>
          </a:p>
          <a:p>
            <a:pPr>
              <a:buFont typeface="Wingdings" panose="05000000000000000000" pitchFamily="2" charset="2"/>
              <a:buChar char="q"/>
            </a:pPr>
            <a:r>
              <a:rPr lang="en-US" b="1" dirty="0">
                <a:solidFill>
                  <a:schemeClr val="bg1"/>
                </a:solidFill>
              </a:rPr>
              <a:t>Top Revenue by State</a:t>
            </a:r>
            <a:r>
              <a:rPr lang="en-US" dirty="0">
                <a:solidFill>
                  <a:schemeClr val="bg1"/>
                </a:solidFill>
              </a:rPr>
              <a:t>: Texas</a:t>
            </a:r>
          </a:p>
        </p:txBody>
      </p:sp>
    </p:spTree>
    <p:extLst>
      <p:ext uri="{BB962C8B-B14F-4D97-AF65-F5344CB8AC3E}">
        <p14:creationId xmlns:p14="http://schemas.microsoft.com/office/powerpoint/2010/main" val="418414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2D559-C679-0701-82B8-BC76AD377B5B}"/>
              </a:ext>
            </a:extLst>
          </p:cNvPr>
          <p:cNvSpPr>
            <a:spLocks noGrp="1"/>
          </p:cNvSpPr>
          <p:nvPr>
            <p:ph type="title"/>
          </p:nvPr>
        </p:nvSpPr>
        <p:spPr/>
        <p:txBody>
          <a:bodyPr/>
          <a:lstStyle/>
          <a:p>
            <a:r>
              <a:rPr lang="en-IN" sz="5400" dirty="0">
                <a:latin typeface="Century Schoolbook" panose="02040604050505020304" pitchFamily="18" charset="0"/>
              </a:rPr>
              <a:t>Conclusion:</a:t>
            </a:r>
          </a:p>
        </p:txBody>
      </p:sp>
      <p:sp>
        <p:nvSpPr>
          <p:cNvPr id="3" name="Content Placeholder 2">
            <a:extLst>
              <a:ext uri="{FF2B5EF4-FFF2-40B4-BE49-F238E27FC236}">
                <a16:creationId xmlns:a16="http://schemas.microsoft.com/office/drawing/2014/main" id="{A56E014C-8D4D-869F-407C-180552AC8AF2}"/>
              </a:ext>
            </a:extLst>
          </p:cNvPr>
          <p:cNvSpPr>
            <a:spLocks noGrp="1"/>
          </p:cNvSpPr>
          <p:nvPr>
            <p:ph idx="1"/>
          </p:nvPr>
        </p:nvSpPr>
        <p:spPr>
          <a:xfrm>
            <a:off x="1103313" y="2052918"/>
            <a:ext cx="5665132" cy="3838835"/>
          </a:xfrm>
        </p:spPr>
        <p:txBody>
          <a:bodyPr>
            <a:noAutofit/>
          </a:bodyPr>
          <a:lstStyle/>
          <a:p>
            <a:pPr marL="0" indent="0">
              <a:buNone/>
            </a:pPr>
            <a:r>
              <a:rPr lang="en-US" sz="2400" dirty="0">
                <a:solidFill>
                  <a:schemeClr val="bg1"/>
                </a:solidFill>
                <a:latin typeface="Arial" panose="020B0604020202020204" pitchFamily="34" charset="0"/>
                <a:cs typeface="Arial" panose="020B0604020202020204" pitchFamily="34" charset="0"/>
              </a:rPr>
              <a:t>The analysis provides a comprehensive view of credit card usage, highlighting key revenue segments, customer demographics, and spending patterns. These insights can be utilized to drive targeted marketing strategies, improve customer satisfaction, and enhance overall business performance.</a:t>
            </a:r>
          </a:p>
        </p:txBody>
      </p:sp>
    </p:spTree>
    <p:extLst>
      <p:ext uri="{BB962C8B-B14F-4D97-AF65-F5344CB8AC3E}">
        <p14:creationId xmlns:p14="http://schemas.microsoft.com/office/powerpoint/2010/main" val="3097122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F8547-13DB-A453-28FF-C6C34DE2D722}"/>
              </a:ext>
            </a:extLst>
          </p:cNvPr>
          <p:cNvSpPr>
            <a:spLocks noGrp="1"/>
          </p:cNvSpPr>
          <p:nvPr>
            <p:ph type="title"/>
          </p:nvPr>
        </p:nvSpPr>
        <p:spPr/>
        <p:txBody>
          <a:bodyPr/>
          <a:lstStyle/>
          <a:p>
            <a:r>
              <a:rPr lang="en-IN" sz="6000" b="1" dirty="0">
                <a:latin typeface="Century Schoolbook" panose="02040604050505020304" pitchFamily="18" charset="0"/>
              </a:rPr>
              <a:t>Content:</a:t>
            </a:r>
          </a:p>
        </p:txBody>
      </p:sp>
      <p:sp>
        <p:nvSpPr>
          <p:cNvPr id="3" name="Content Placeholder 2">
            <a:extLst>
              <a:ext uri="{FF2B5EF4-FFF2-40B4-BE49-F238E27FC236}">
                <a16:creationId xmlns:a16="http://schemas.microsoft.com/office/drawing/2014/main" id="{61D771BB-0F3E-9B51-17EC-BDFAE0D372F2}"/>
              </a:ext>
            </a:extLst>
          </p:cNvPr>
          <p:cNvSpPr>
            <a:spLocks noGrp="1"/>
          </p:cNvSpPr>
          <p:nvPr>
            <p:ph idx="1"/>
          </p:nvPr>
        </p:nvSpPr>
        <p:spPr>
          <a:xfrm>
            <a:off x="1376313" y="1753385"/>
            <a:ext cx="5467548" cy="3251367"/>
          </a:xfrm>
        </p:spPr>
        <p:txBody>
          <a:bodyPr>
            <a:normAutofit fontScale="62500" lnSpcReduction="20000"/>
          </a:bodyPr>
          <a:lstStyle/>
          <a:p>
            <a:r>
              <a:rPr lang="en-IN" sz="4000" dirty="0">
                <a:solidFill>
                  <a:schemeClr val="bg1"/>
                </a:solidFill>
                <a:latin typeface="Aparajita" panose="02020603050405020304" pitchFamily="18" charset="0"/>
                <a:cs typeface="Aparajita" panose="02020603050405020304" pitchFamily="18" charset="0"/>
              </a:rPr>
              <a:t>Project Objective</a:t>
            </a:r>
          </a:p>
          <a:p>
            <a:r>
              <a:rPr lang="en-IN" sz="4000" dirty="0">
                <a:solidFill>
                  <a:schemeClr val="bg1"/>
                </a:solidFill>
                <a:latin typeface="Aparajita" panose="02020603050405020304" pitchFamily="18" charset="0"/>
                <a:cs typeface="Aparajita" panose="02020603050405020304" pitchFamily="18" charset="0"/>
              </a:rPr>
              <a:t>Data from CSV to POWER BI</a:t>
            </a:r>
            <a:endParaRPr lang="en-US" sz="4000" dirty="0">
              <a:latin typeface="Century Schoolbook" panose="02040604050505020304" pitchFamily="18" charset="0"/>
            </a:endParaRPr>
          </a:p>
          <a:p>
            <a:r>
              <a:rPr lang="en-IN" sz="4000" dirty="0">
                <a:solidFill>
                  <a:schemeClr val="bg1"/>
                </a:solidFill>
                <a:latin typeface="Aparajita" panose="02020603050405020304" pitchFamily="18" charset="0"/>
                <a:cs typeface="Aparajita" panose="02020603050405020304" pitchFamily="18" charset="0"/>
              </a:rPr>
              <a:t>DAX Queries</a:t>
            </a:r>
          </a:p>
          <a:p>
            <a:r>
              <a:rPr lang="en-IN" sz="4000" dirty="0">
                <a:solidFill>
                  <a:schemeClr val="bg1"/>
                </a:solidFill>
                <a:latin typeface="Aparajita" panose="02020603050405020304" pitchFamily="18" charset="0"/>
                <a:cs typeface="Aparajita" panose="02020603050405020304" pitchFamily="18" charset="0"/>
              </a:rPr>
              <a:t>Key Features</a:t>
            </a:r>
          </a:p>
          <a:p>
            <a:r>
              <a:rPr lang="en-IN" sz="4000" dirty="0">
                <a:solidFill>
                  <a:schemeClr val="bg1"/>
                </a:solidFill>
                <a:latin typeface="Aparajita" panose="02020603050405020304" pitchFamily="18" charset="0"/>
                <a:cs typeface="Aparajita" panose="02020603050405020304" pitchFamily="18" charset="0"/>
              </a:rPr>
              <a:t>Project Insights</a:t>
            </a:r>
          </a:p>
          <a:p>
            <a:r>
              <a:rPr lang="en-IN" sz="4000" dirty="0">
                <a:solidFill>
                  <a:schemeClr val="bg1"/>
                </a:solidFill>
                <a:latin typeface="Aparajita" panose="02020603050405020304" pitchFamily="18" charset="0"/>
                <a:cs typeface="Aparajita" panose="02020603050405020304" pitchFamily="18" charset="0"/>
              </a:rPr>
              <a:t>Data Summary</a:t>
            </a:r>
          </a:p>
          <a:p>
            <a:r>
              <a:rPr lang="en-IN" sz="4000" dirty="0">
                <a:solidFill>
                  <a:schemeClr val="bg1"/>
                </a:solidFill>
                <a:latin typeface="Aparajita" panose="02020603050405020304" pitchFamily="18" charset="0"/>
                <a:cs typeface="Aparajita" panose="02020603050405020304" pitchFamily="18" charset="0"/>
              </a:rPr>
              <a:t>Conclusion</a:t>
            </a:r>
          </a:p>
        </p:txBody>
      </p:sp>
    </p:spTree>
    <p:extLst>
      <p:ext uri="{BB962C8B-B14F-4D97-AF65-F5344CB8AC3E}">
        <p14:creationId xmlns:p14="http://schemas.microsoft.com/office/powerpoint/2010/main" val="1166283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9AB1F-BDBD-F3F7-C31F-D821F69B6270}"/>
              </a:ext>
            </a:extLst>
          </p:cNvPr>
          <p:cNvSpPr>
            <a:spLocks noGrp="1"/>
          </p:cNvSpPr>
          <p:nvPr>
            <p:ph type="title"/>
          </p:nvPr>
        </p:nvSpPr>
        <p:spPr/>
        <p:txBody>
          <a:bodyPr/>
          <a:lstStyle/>
          <a:p>
            <a:r>
              <a:rPr lang="en-IN" sz="6000" b="1" dirty="0">
                <a:latin typeface="Century Schoolbook" panose="02040604050505020304" pitchFamily="18" charset="0"/>
              </a:rPr>
              <a:t>Project Objective:</a:t>
            </a:r>
          </a:p>
        </p:txBody>
      </p:sp>
      <p:sp>
        <p:nvSpPr>
          <p:cNvPr id="3" name="Content Placeholder 2">
            <a:extLst>
              <a:ext uri="{FF2B5EF4-FFF2-40B4-BE49-F238E27FC236}">
                <a16:creationId xmlns:a16="http://schemas.microsoft.com/office/drawing/2014/main" id="{A56C8CCC-BB68-0F8E-E8BE-02B1C9C7944F}"/>
              </a:ext>
            </a:extLst>
          </p:cNvPr>
          <p:cNvSpPr>
            <a:spLocks noGrp="1"/>
          </p:cNvSpPr>
          <p:nvPr>
            <p:ph idx="1"/>
          </p:nvPr>
        </p:nvSpPr>
        <p:spPr>
          <a:xfrm>
            <a:off x="1225485" y="2052918"/>
            <a:ext cx="4870516" cy="4195481"/>
          </a:xfrm>
        </p:spPr>
        <p:txBody>
          <a:bodyPr>
            <a:normAutofit/>
          </a:bodyPr>
          <a:lstStyle/>
          <a:p>
            <a:pPr marL="0" indent="0">
              <a:buNone/>
            </a:pPr>
            <a:r>
              <a:rPr lang="en-US" sz="2400" dirty="0">
                <a:solidFill>
                  <a:schemeClr val="bg1"/>
                </a:solidFill>
                <a:latin typeface="Arial" panose="020B0604020202020204" pitchFamily="34" charset="0"/>
                <a:cs typeface="Arial" panose="020B0604020202020204" pitchFamily="34" charset="0"/>
              </a:rPr>
              <a:t>To analyze the performance and trends related to credit card usage among various customer segments. The reports provide insights into revenue generation, customer demographics, transaction types, and card categories.</a:t>
            </a:r>
            <a:endParaRPr lang="en-IN"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729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598AE-3EFE-A6A8-D8BB-723ABFD05183}"/>
              </a:ext>
            </a:extLst>
          </p:cNvPr>
          <p:cNvSpPr>
            <a:spLocks noGrp="1"/>
          </p:cNvSpPr>
          <p:nvPr>
            <p:ph type="title"/>
          </p:nvPr>
        </p:nvSpPr>
        <p:spPr>
          <a:xfrm>
            <a:off x="646111" y="452717"/>
            <a:ext cx="9404723" cy="1555191"/>
          </a:xfrm>
        </p:spPr>
        <p:txBody>
          <a:bodyPr/>
          <a:lstStyle/>
          <a:p>
            <a:r>
              <a:rPr lang="en-US" sz="4400" dirty="0">
                <a:latin typeface="Century Schoolbook" panose="02040604050505020304" pitchFamily="18" charset="0"/>
              </a:rPr>
              <a:t>End-to-End Data Integration: From CSV to Power BI</a:t>
            </a:r>
            <a:endParaRPr lang="en-IN" sz="4400" dirty="0">
              <a:solidFill>
                <a:schemeClr val="tx1"/>
              </a:solidFill>
              <a:latin typeface="Century Schoolbook" panose="02040604050505020304" pitchFamily="18" charset="0"/>
            </a:endParaRPr>
          </a:p>
        </p:txBody>
      </p:sp>
      <p:sp>
        <p:nvSpPr>
          <p:cNvPr id="3" name="Content Placeholder 2">
            <a:extLst>
              <a:ext uri="{FF2B5EF4-FFF2-40B4-BE49-F238E27FC236}">
                <a16:creationId xmlns:a16="http://schemas.microsoft.com/office/drawing/2014/main" id="{75BB9011-D95C-828C-6C29-4A94A2253018}"/>
              </a:ext>
            </a:extLst>
          </p:cNvPr>
          <p:cNvSpPr>
            <a:spLocks noGrp="1"/>
          </p:cNvSpPr>
          <p:nvPr>
            <p:ph idx="1"/>
          </p:nvPr>
        </p:nvSpPr>
        <p:spPr>
          <a:xfrm>
            <a:off x="1800521" y="2158738"/>
            <a:ext cx="7418894" cy="3374795"/>
          </a:xfrm>
        </p:spPr>
        <p:txBody>
          <a:bodyPr>
            <a:normAutofit/>
          </a:bodyPr>
          <a:lstStyle/>
          <a:p>
            <a:pPr>
              <a:buFont typeface="Wingdings" panose="05000000000000000000" pitchFamily="2" charset="2"/>
              <a:buChar char="q"/>
            </a:pPr>
            <a:r>
              <a:rPr kumimoji="0" lang="en-US" altLang="en-US" b="1" i="0" u="none" strike="noStrike" cap="none" normalizeH="0" baseline="0" dirty="0">
                <a:ln>
                  <a:noFill/>
                </a:ln>
                <a:solidFill>
                  <a:schemeClr val="bg1"/>
                </a:solidFill>
                <a:effectLst/>
                <a:latin typeface="Arial" panose="020B0604020202020204" pitchFamily="34" charset="0"/>
              </a:rPr>
              <a:t>Prepare the CSV File</a:t>
            </a:r>
            <a:r>
              <a:rPr kumimoji="0" lang="en-US" altLang="en-US" b="0" i="0" u="none" strike="noStrike" cap="none" normalizeH="0" baseline="0" dirty="0">
                <a:ln>
                  <a:noFill/>
                </a:ln>
                <a:solidFill>
                  <a:schemeClr val="bg1"/>
                </a:solidFill>
                <a:effectLst/>
                <a:latin typeface="Arial" panose="020B0604020202020204" pitchFamily="34" charset="0"/>
              </a:rPr>
              <a:t>: Generate a CSV file with the required data.</a:t>
            </a:r>
          </a:p>
          <a:p>
            <a:pPr>
              <a:buFont typeface="Wingdings" panose="05000000000000000000" pitchFamily="2" charset="2"/>
              <a:buChar char="q"/>
            </a:pPr>
            <a:r>
              <a:rPr kumimoji="0" lang="en-US" altLang="en-US" b="1" i="0" u="none" strike="noStrike" cap="none" normalizeH="0" baseline="0" dirty="0">
                <a:ln>
                  <a:noFill/>
                </a:ln>
                <a:solidFill>
                  <a:schemeClr val="bg1"/>
                </a:solidFill>
                <a:effectLst/>
                <a:latin typeface="Arial" panose="020B0604020202020204" pitchFamily="34" charset="0"/>
              </a:rPr>
              <a:t>Create SQL Tables</a:t>
            </a:r>
            <a:r>
              <a:rPr kumimoji="0" lang="en-US" altLang="en-US" b="0" i="0" u="none" strike="noStrike" cap="none" normalizeH="0" baseline="0" dirty="0">
                <a:ln>
                  <a:noFill/>
                </a:ln>
                <a:solidFill>
                  <a:schemeClr val="bg1"/>
                </a:solidFill>
                <a:effectLst/>
                <a:latin typeface="Arial" panose="020B0604020202020204" pitchFamily="34" charset="0"/>
              </a:rPr>
              <a:t>: Define and create the necessary SQL tables.</a:t>
            </a:r>
          </a:p>
          <a:p>
            <a:pPr>
              <a:buFont typeface="Wingdings" panose="05000000000000000000" pitchFamily="2" charset="2"/>
              <a:buChar char="q"/>
            </a:pPr>
            <a:r>
              <a:rPr kumimoji="0" lang="en-US" altLang="en-US" b="1" i="0" u="none" strike="noStrike" cap="none" normalizeH="0" baseline="0" dirty="0">
                <a:ln>
                  <a:noFill/>
                </a:ln>
                <a:solidFill>
                  <a:schemeClr val="bg1"/>
                </a:solidFill>
                <a:effectLst/>
                <a:latin typeface="Arial" panose="020B0604020202020204" pitchFamily="34" charset="0"/>
              </a:rPr>
              <a:t>Import CSV File into SQL Tables</a:t>
            </a:r>
            <a:r>
              <a:rPr kumimoji="0" lang="en-US" altLang="en-US" b="0" i="0" u="none" strike="noStrike" cap="none" normalizeH="0" baseline="0" dirty="0">
                <a:ln>
                  <a:noFill/>
                </a:ln>
                <a:solidFill>
                  <a:schemeClr val="bg1"/>
                </a:solidFill>
                <a:effectLst/>
                <a:latin typeface="Arial" panose="020B0604020202020204" pitchFamily="34" charset="0"/>
              </a:rPr>
              <a:t>: Load the data from the CSV file into the SQL tables.</a:t>
            </a:r>
          </a:p>
          <a:p>
            <a:pPr>
              <a:buFont typeface="Wingdings" panose="05000000000000000000" pitchFamily="2" charset="2"/>
              <a:buChar char="q"/>
            </a:pPr>
            <a:r>
              <a:rPr kumimoji="0" lang="en-US" altLang="en-US" b="1" i="0" u="none" strike="noStrike" cap="none" normalizeH="0" baseline="0" dirty="0">
                <a:ln>
                  <a:noFill/>
                </a:ln>
                <a:solidFill>
                  <a:schemeClr val="bg1"/>
                </a:solidFill>
                <a:effectLst/>
                <a:latin typeface="Arial" panose="020B0604020202020204" pitchFamily="34" charset="0"/>
              </a:rPr>
              <a:t>Import SQL Tables into Power BI</a:t>
            </a:r>
            <a:r>
              <a:rPr kumimoji="0" lang="en-US" altLang="en-US" b="0" i="0" u="none" strike="noStrike" cap="none" normalizeH="0" baseline="0" dirty="0">
                <a:ln>
                  <a:noFill/>
                </a:ln>
                <a:solidFill>
                  <a:schemeClr val="bg1"/>
                </a:solidFill>
                <a:effectLst/>
                <a:latin typeface="Arial" panose="020B0604020202020204" pitchFamily="34" charset="0"/>
              </a:rPr>
              <a:t>: Connect Power BI to the SQL database and import the data for visualization and analysis. </a:t>
            </a:r>
          </a:p>
          <a:p>
            <a:pPr marL="0" indent="0">
              <a:buNone/>
            </a:pPr>
            <a:endParaRPr lang="en-IN" dirty="0">
              <a:solidFill>
                <a:schemeClr val="bg1"/>
              </a:solidFill>
              <a:latin typeface="Century Schoolbook" panose="02040604050505020304" pitchFamily="18" charset="0"/>
            </a:endParaRPr>
          </a:p>
        </p:txBody>
      </p:sp>
    </p:spTree>
    <p:extLst>
      <p:ext uri="{BB962C8B-B14F-4D97-AF65-F5344CB8AC3E}">
        <p14:creationId xmlns:p14="http://schemas.microsoft.com/office/powerpoint/2010/main" val="3895737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E5CE-DE81-849A-DC00-B687BE437412}"/>
              </a:ext>
            </a:extLst>
          </p:cNvPr>
          <p:cNvSpPr>
            <a:spLocks noGrp="1"/>
          </p:cNvSpPr>
          <p:nvPr>
            <p:ph type="title"/>
          </p:nvPr>
        </p:nvSpPr>
        <p:spPr/>
        <p:txBody>
          <a:bodyPr/>
          <a:lstStyle/>
          <a:p>
            <a:r>
              <a:rPr lang="en-IN" sz="5400" dirty="0">
                <a:solidFill>
                  <a:schemeClr val="bg1"/>
                </a:solidFill>
                <a:latin typeface="Century Schoolbook" panose="02040604050505020304" pitchFamily="18" charset="0"/>
                <a:cs typeface="Aparajita" panose="02020603050405020304" pitchFamily="18" charset="0"/>
              </a:rPr>
              <a:t>DAX Queries</a:t>
            </a:r>
            <a:endParaRPr lang="en-IN" sz="5400" dirty="0">
              <a:latin typeface="Century Schoolbook" panose="02040604050505020304" pitchFamily="18" charset="0"/>
            </a:endParaRPr>
          </a:p>
        </p:txBody>
      </p:sp>
      <p:sp>
        <p:nvSpPr>
          <p:cNvPr id="3" name="Content Placeholder 2">
            <a:extLst>
              <a:ext uri="{FF2B5EF4-FFF2-40B4-BE49-F238E27FC236}">
                <a16:creationId xmlns:a16="http://schemas.microsoft.com/office/drawing/2014/main" id="{FAF41411-1143-E6C3-EFC3-DFE587A9F1B1}"/>
              </a:ext>
            </a:extLst>
          </p:cNvPr>
          <p:cNvSpPr>
            <a:spLocks noGrp="1"/>
          </p:cNvSpPr>
          <p:nvPr>
            <p:ph idx="1"/>
          </p:nvPr>
        </p:nvSpPr>
        <p:spPr>
          <a:xfrm>
            <a:off x="1140643" y="2121030"/>
            <a:ext cx="8559538" cy="3176833"/>
          </a:xfrm>
        </p:spPr>
        <p:txBody>
          <a:bodyPr/>
          <a:lstStyle/>
          <a:p>
            <a:pPr marL="0" indent="0">
              <a:buNone/>
            </a:pPr>
            <a:r>
              <a:rPr lang="en-US" b="0" dirty="0" err="1">
                <a:solidFill>
                  <a:srgbClr val="000000"/>
                </a:solidFill>
                <a:effectLst/>
                <a:highlight>
                  <a:srgbClr val="FFFFFF"/>
                </a:highlight>
                <a:latin typeface="Consolas" panose="020B0609020204030204" pitchFamily="49" charset="0"/>
              </a:rPr>
              <a:t>AgeGroup</a:t>
            </a:r>
            <a:r>
              <a:rPr lang="en-US" b="0" dirty="0">
                <a:solidFill>
                  <a:srgbClr val="000000"/>
                </a:solidFill>
                <a:effectLst/>
                <a:highlight>
                  <a:srgbClr val="FFFFFF"/>
                </a:highlight>
                <a:latin typeface="Consolas" panose="020B0609020204030204" pitchFamily="49" charset="0"/>
              </a:rPr>
              <a:t> = </a:t>
            </a:r>
            <a:r>
              <a:rPr lang="en-US" b="0" dirty="0">
                <a:solidFill>
                  <a:srgbClr val="3165BB"/>
                </a:solidFill>
                <a:effectLst/>
                <a:highlight>
                  <a:srgbClr val="FFFFFF"/>
                </a:highlight>
                <a:latin typeface="Consolas" panose="020B0609020204030204" pitchFamily="49" charset="0"/>
              </a:rPr>
              <a:t>SWITCH</a:t>
            </a:r>
            <a:r>
              <a:rPr lang="en-US" b="0" dirty="0">
                <a:solidFill>
                  <a:srgbClr val="000000"/>
                </a:solidFill>
                <a:effectLst/>
                <a:highlight>
                  <a:srgbClr val="FFFFFF"/>
                </a:highlight>
                <a:latin typeface="Consolas" panose="020B0609020204030204" pitchFamily="49" charset="0"/>
              </a:rPr>
              <a:t>(</a:t>
            </a:r>
            <a:r>
              <a:rPr lang="en-US" b="0" dirty="0">
                <a:solidFill>
                  <a:srgbClr val="3165BB"/>
                </a:solidFill>
                <a:effectLst/>
                <a:highlight>
                  <a:srgbClr val="FFFFFF"/>
                </a:highlight>
                <a:latin typeface="Consolas" panose="020B0609020204030204" pitchFamily="49" charset="0"/>
              </a:rPr>
              <a:t>TRUE</a:t>
            </a:r>
            <a:r>
              <a:rPr lang="en-US" b="0" dirty="0">
                <a:solidFill>
                  <a:srgbClr val="000000"/>
                </a:solidFill>
                <a:effectLst/>
                <a:highlight>
                  <a:srgbClr val="FFFFFF"/>
                </a:highlight>
                <a:latin typeface="Consolas" panose="020B0609020204030204" pitchFamily="49" charset="0"/>
              </a:rPr>
              <a:t>(),</a:t>
            </a:r>
            <a:r>
              <a:rPr lang="en-US" b="0" dirty="0">
                <a:solidFill>
                  <a:srgbClr val="001080"/>
                </a:solidFill>
                <a:effectLst/>
                <a:highlight>
                  <a:srgbClr val="FFFFFF"/>
                </a:highlight>
                <a:latin typeface="Consolas" panose="020B0609020204030204" pitchFamily="49" charset="0"/>
              </a:rPr>
              <a:t>'customer'[</a:t>
            </a:r>
            <a:r>
              <a:rPr lang="en-US" b="0" dirty="0" err="1">
                <a:solidFill>
                  <a:srgbClr val="001080"/>
                </a:solidFill>
                <a:effectLst/>
                <a:highlight>
                  <a:srgbClr val="FFFFFF"/>
                </a:highlight>
                <a:latin typeface="Consolas" panose="020B0609020204030204" pitchFamily="49" charset="0"/>
              </a:rPr>
              <a:t>Customer_Age</a:t>
            </a:r>
            <a:r>
              <a:rPr lang="en-US" b="0" dirty="0">
                <a:solidFill>
                  <a:srgbClr val="001080"/>
                </a:solidFill>
                <a:effectLst/>
                <a:highlight>
                  <a:srgbClr val="FFFFFF"/>
                </a:highlight>
                <a:latin typeface="Consolas" panose="020B0609020204030204" pitchFamily="49" charset="0"/>
              </a:rPr>
              <a:t>]</a:t>
            </a:r>
            <a:r>
              <a:rPr lang="en-US" b="0" dirty="0">
                <a:solidFill>
                  <a:srgbClr val="000000"/>
                </a:solidFill>
                <a:effectLst/>
                <a:highlight>
                  <a:srgbClr val="FFFFFF"/>
                </a:highlight>
                <a:latin typeface="Consolas" panose="020B0609020204030204" pitchFamily="49" charset="0"/>
              </a:rPr>
              <a:t>&lt;</a:t>
            </a:r>
            <a:r>
              <a:rPr lang="en-US" b="0" dirty="0">
                <a:solidFill>
                  <a:srgbClr val="098658"/>
                </a:solidFill>
                <a:effectLst/>
                <a:highlight>
                  <a:srgbClr val="FFFFFF"/>
                </a:highlight>
                <a:latin typeface="Consolas" panose="020B0609020204030204" pitchFamily="49" charset="0"/>
              </a:rPr>
              <a:t>30</a:t>
            </a:r>
            <a:r>
              <a:rPr lang="en-US" b="0" dirty="0">
                <a:solidFill>
                  <a:srgbClr val="000000"/>
                </a:solidFill>
                <a:effectLst/>
                <a:highlight>
                  <a:srgbClr val="FFFFFF"/>
                </a:highlight>
                <a:latin typeface="Consolas" panose="020B0609020204030204" pitchFamily="49" charset="0"/>
              </a:rPr>
              <a:t>,</a:t>
            </a:r>
            <a:r>
              <a:rPr lang="en-US" b="0" dirty="0">
                <a:solidFill>
                  <a:srgbClr val="A31515"/>
                </a:solidFill>
                <a:effectLst/>
                <a:highlight>
                  <a:srgbClr val="FFFFFF"/>
                </a:highlight>
                <a:latin typeface="Consolas" panose="020B0609020204030204" pitchFamily="49" charset="0"/>
              </a:rPr>
              <a:t>"20-30"</a:t>
            </a:r>
            <a:r>
              <a:rPr lang="en-US" b="0" dirty="0">
                <a:solidFill>
                  <a:srgbClr val="000000"/>
                </a:solidFill>
                <a:effectLst/>
                <a:highlight>
                  <a:srgbClr val="FFFFFF"/>
                </a:highlight>
                <a:latin typeface="Consolas" panose="020B0609020204030204" pitchFamily="49" charset="0"/>
              </a:rPr>
              <a:t>,</a:t>
            </a:r>
            <a:r>
              <a:rPr lang="en-US" b="0" dirty="0">
                <a:solidFill>
                  <a:srgbClr val="001080"/>
                </a:solidFill>
                <a:effectLst/>
                <a:highlight>
                  <a:srgbClr val="FFFFFF"/>
                </a:highlight>
                <a:latin typeface="Consolas" panose="020B0609020204030204" pitchFamily="49" charset="0"/>
              </a:rPr>
              <a:t>'customer'[</a:t>
            </a:r>
            <a:r>
              <a:rPr lang="en-US" b="0" dirty="0" err="1">
                <a:solidFill>
                  <a:srgbClr val="001080"/>
                </a:solidFill>
                <a:effectLst/>
                <a:highlight>
                  <a:srgbClr val="FFFFFF"/>
                </a:highlight>
                <a:latin typeface="Consolas" panose="020B0609020204030204" pitchFamily="49" charset="0"/>
              </a:rPr>
              <a:t>Customer_Age</a:t>
            </a:r>
            <a:r>
              <a:rPr lang="en-US" b="0" dirty="0">
                <a:solidFill>
                  <a:srgbClr val="001080"/>
                </a:solidFill>
                <a:effectLst/>
                <a:highlight>
                  <a:srgbClr val="FFFFFF"/>
                </a:highlight>
                <a:latin typeface="Consolas" panose="020B0609020204030204" pitchFamily="49" charset="0"/>
              </a:rPr>
              <a:t>]</a:t>
            </a:r>
            <a:r>
              <a:rPr lang="en-US" b="0" dirty="0">
                <a:solidFill>
                  <a:srgbClr val="000000"/>
                </a:solidFill>
                <a:effectLst/>
                <a:highlight>
                  <a:srgbClr val="FFFFFF"/>
                </a:highlight>
                <a:latin typeface="Consolas" panose="020B0609020204030204" pitchFamily="49" charset="0"/>
              </a:rPr>
              <a:t>&gt;=</a:t>
            </a:r>
            <a:r>
              <a:rPr lang="en-US" b="0" dirty="0">
                <a:solidFill>
                  <a:srgbClr val="098658"/>
                </a:solidFill>
                <a:effectLst/>
                <a:highlight>
                  <a:srgbClr val="FFFFFF"/>
                </a:highlight>
                <a:latin typeface="Consolas" panose="020B0609020204030204" pitchFamily="49" charset="0"/>
              </a:rPr>
              <a:t>30</a:t>
            </a:r>
            <a:r>
              <a:rPr lang="en-US" b="0" dirty="0">
                <a:solidFill>
                  <a:srgbClr val="000000"/>
                </a:solidFill>
                <a:effectLst/>
                <a:highlight>
                  <a:srgbClr val="FFFFFF"/>
                </a:highlight>
                <a:latin typeface="Consolas" panose="020B0609020204030204" pitchFamily="49" charset="0"/>
              </a:rPr>
              <a:t> &amp;&amp; </a:t>
            </a:r>
            <a:r>
              <a:rPr lang="en-US" b="0" dirty="0">
                <a:solidFill>
                  <a:srgbClr val="001080"/>
                </a:solidFill>
                <a:effectLst/>
                <a:highlight>
                  <a:srgbClr val="FFFFFF"/>
                </a:highlight>
                <a:latin typeface="Consolas" panose="020B0609020204030204" pitchFamily="49" charset="0"/>
              </a:rPr>
              <a:t>'customer'[</a:t>
            </a:r>
            <a:r>
              <a:rPr lang="en-US" b="0" dirty="0" err="1">
                <a:solidFill>
                  <a:srgbClr val="001080"/>
                </a:solidFill>
                <a:effectLst/>
                <a:highlight>
                  <a:srgbClr val="FFFFFF"/>
                </a:highlight>
                <a:latin typeface="Consolas" panose="020B0609020204030204" pitchFamily="49" charset="0"/>
              </a:rPr>
              <a:t>Customer_Age</a:t>
            </a:r>
            <a:r>
              <a:rPr lang="en-US" b="0" dirty="0">
                <a:solidFill>
                  <a:srgbClr val="001080"/>
                </a:solidFill>
                <a:effectLst/>
                <a:highlight>
                  <a:srgbClr val="FFFFFF"/>
                </a:highlight>
                <a:latin typeface="Consolas" panose="020B0609020204030204" pitchFamily="49" charset="0"/>
              </a:rPr>
              <a:t>]</a:t>
            </a:r>
            <a:r>
              <a:rPr lang="en-US" b="0" dirty="0">
                <a:solidFill>
                  <a:srgbClr val="000000"/>
                </a:solidFill>
                <a:effectLst/>
                <a:highlight>
                  <a:srgbClr val="FFFFFF"/>
                </a:highlight>
                <a:latin typeface="Consolas" panose="020B0609020204030204" pitchFamily="49" charset="0"/>
              </a:rPr>
              <a:t>&lt;</a:t>
            </a:r>
            <a:r>
              <a:rPr lang="en-US" b="0" dirty="0">
                <a:solidFill>
                  <a:srgbClr val="098658"/>
                </a:solidFill>
                <a:effectLst/>
                <a:highlight>
                  <a:srgbClr val="FFFFFF"/>
                </a:highlight>
                <a:latin typeface="Consolas" panose="020B0609020204030204" pitchFamily="49" charset="0"/>
              </a:rPr>
              <a:t>40</a:t>
            </a:r>
            <a:r>
              <a:rPr lang="en-US" b="0" dirty="0">
                <a:solidFill>
                  <a:srgbClr val="000000"/>
                </a:solidFill>
                <a:effectLst/>
                <a:highlight>
                  <a:srgbClr val="FFFFFF"/>
                </a:highlight>
                <a:latin typeface="Consolas" panose="020B0609020204030204" pitchFamily="49" charset="0"/>
              </a:rPr>
              <a:t>,</a:t>
            </a:r>
            <a:r>
              <a:rPr lang="en-US" b="0" dirty="0">
                <a:solidFill>
                  <a:srgbClr val="A31515"/>
                </a:solidFill>
                <a:effectLst/>
                <a:highlight>
                  <a:srgbClr val="FFFFFF"/>
                </a:highlight>
                <a:latin typeface="Consolas" panose="020B0609020204030204" pitchFamily="49" charset="0"/>
              </a:rPr>
              <a:t>"30-40"</a:t>
            </a:r>
            <a:r>
              <a:rPr lang="en-US" b="0" dirty="0">
                <a:solidFill>
                  <a:srgbClr val="000000"/>
                </a:solidFill>
                <a:effectLst/>
                <a:highlight>
                  <a:srgbClr val="FFFFFF"/>
                </a:highlight>
                <a:latin typeface="Consolas" panose="020B0609020204030204" pitchFamily="49" charset="0"/>
              </a:rPr>
              <a:t>,</a:t>
            </a:r>
            <a:r>
              <a:rPr lang="en-US" b="0" dirty="0">
                <a:solidFill>
                  <a:srgbClr val="001080"/>
                </a:solidFill>
                <a:effectLst/>
                <a:highlight>
                  <a:srgbClr val="FFFFFF"/>
                </a:highlight>
                <a:latin typeface="Consolas" panose="020B0609020204030204" pitchFamily="49" charset="0"/>
              </a:rPr>
              <a:t>'customer'[</a:t>
            </a:r>
            <a:r>
              <a:rPr lang="en-US" b="0" dirty="0" err="1">
                <a:solidFill>
                  <a:srgbClr val="001080"/>
                </a:solidFill>
                <a:effectLst/>
                <a:highlight>
                  <a:srgbClr val="FFFFFF"/>
                </a:highlight>
                <a:latin typeface="Consolas" panose="020B0609020204030204" pitchFamily="49" charset="0"/>
              </a:rPr>
              <a:t>Customer_Age</a:t>
            </a:r>
            <a:r>
              <a:rPr lang="en-US" b="0" dirty="0">
                <a:solidFill>
                  <a:srgbClr val="001080"/>
                </a:solidFill>
                <a:effectLst/>
                <a:highlight>
                  <a:srgbClr val="FFFFFF"/>
                </a:highlight>
                <a:latin typeface="Consolas" panose="020B0609020204030204" pitchFamily="49" charset="0"/>
              </a:rPr>
              <a:t>]</a:t>
            </a:r>
            <a:r>
              <a:rPr lang="en-US" b="0" dirty="0">
                <a:solidFill>
                  <a:srgbClr val="000000"/>
                </a:solidFill>
                <a:effectLst/>
                <a:highlight>
                  <a:srgbClr val="FFFFFF"/>
                </a:highlight>
                <a:latin typeface="Consolas" panose="020B0609020204030204" pitchFamily="49" charset="0"/>
              </a:rPr>
              <a:t>&gt;=</a:t>
            </a:r>
            <a:r>
              <a:rPr lang="en-US" b="0" dirty="0">
                <a:solidFill>
                  <a:srgbClr val="098658"/>
                </a:solidFill>
                <a:effectLst/>
                <a:highlight>
                  <a:srgbClr val="FFFFFF"/>
                </a:highlight>
                <a:latin typeface="Consolas" panose="020B0609020204030204" pitchFamily="49" charset="0"/>
              </a:rPr>
              <a:t>40</a:t>
            </a:r>
            <a:r>
              <a:rPr lang="en-US" b="0" dirty="0">
                <a:solidFill>
                  <a:srgbClr val="000000"/>
                </a:solidFill>
                <a:effectLst/>
                <a:highlight>
                  <a:srgbClr val="FFFFFF"/>
                </a:highlight>
                <a:latin typeface="Consolas" panose="020B0609020204030204" pitchFamily="49" charset="0"/>
              </a:rPr>
              <a:t> &amp;&amp; </a:t>
            </a:r>
            <a:r>
              <a:rPr lang="en-US" b="0" dirty="0">
                <a:solidFill>
                  <a:srgbClr val="001080"/>
                </a:solidFill>
                <a:effectLst/>
                <a:highlight>
                  <a:srgbClr val="FFFFFF"/>
                </a:highlight>
                <a:latin typeface="Consolas" panose="020B0609020204030204" pitchFamily="49" charset="0"/>
              </a:rPr>
              <a:t>'customer'[</a:t>
            </a:r>
            <a:r>
              <a:rPr lang="en-US" b="0" dirty="0" err="1">
                <a:solidFill>
                  <a:srgbClr val="001080"/>
                </a:solidFill>
                <a:effectLst/>
                <a:highlight>
                  <a:srgbClr val="FFFFFF"/>
                </a:highlight>
                <a:latin typeface="Consolas" panose="020B0609020204030204" pitchFamily="49" charset="0"/>
              </a:rPr>
              <a:t>Customer_Age</a:t>
            </a:r>
            <a:r>
              <a:rPr lang="en-US" b="0" dirty="0">
                <a:solidFill>
                  <a:srgbClr val="001080"/>
                </a:solidFill>
                <a:effectLst/>
                <a:highlight>
                  <a:srgbClr val="FFFFFF"/>
                </a:highlight>
                <a:latin typeface="Consolas" panose="020B0609020204030204" pitchFamily="49" charset="0"/>
              </a:rPr>
              <a:t>]</a:t>
            </a:r>
            <a:r>
              <a:rPr lang="en-US" b="0" dirty="0">
                <a:solidFill>
                  <a:srgbClr val="000000"/>
                </a:solidFill>
                <a:effectLst/>
                <a:highlight>
                  <a:srgbClr val="FFFFFF"/>
                </a:highlight>
                <a:latin typeface="Consolas" panose="020B0609020204030204" pitchFamily="49" charset="0"/>
              </a:rPr>
              <a:t>&lt;</a:t>
            </a:r>
            <a:r>
              <a:rPr lang="en-US" b="0" dirty="0">
                <a:solidFill>
                  <a:srgbClr val="098658"/>
                </a:solidFill>
                <a:effectLst/>
                <a:highlight>
                  <a:srgbClr val="FFFFFF"/>
                </a:highlight>
                <a:latin typeface="Consolas" panose="020B0609020204030204" pitchFamily="49" charset="0"/>
              </a:rPr>
              <a:t>50</a:t>
            </a:r>
            <a:r>
              <a:rPr lang="en-US" b="0" dirty="0">
                <a:solidFill>
                  <a:srgbClr val="000000"/>
                </a:solidFill>
                <a:effectLst/>
                <a:highlight>
                  <a:srgbClr val="FFFFFF"/>
                </a:highlight>
                <a:latin typeface="Consolas" panose="020B0609020204030204" pitchFamily="49" charset="0"/>
              </a:rPr>
              <a:t>,</a:t>
            </a:r>
            <a:r>
              <a:rPr lang="en-US" b="0" dirty="0">
                <a:solidFill>
                  <a:srgbClr val="A31515"/>
                </a:solidFill>
                <a:effectLst/>
                <a:highlight>
                  <a:srgbClr val="FFFFFF"/>
                </a:highlight>
                <a:latin typeface="Consolas" panose="020B0609020204030204" pitchFamily="49" charset="0"/>
              </a:rPr>
              <a:t>"40-50"</a:t>
            </a:r>
            <a:r>
              <a:rPr lang="en-US" b="0" dirty="0">
                <a:solidFill>
                  <a:srgbClr val="000000"/>
                </a:solidFill>
                <a:effectLst/>
                <a:highlight>
                  <a:srgbClr val="FFFFFF"/>
                </a:highlight>
                <a:latin typeface="Consolas" panose="020B0609020204030204" pitchFamily="49" charset="0"/>
              </a:rPr>
              <a:t>,</a:t>
            </a:r>
            <a:r>
              <a:rPr lang="en-US" b="0" dirty="0">
                <a:solidFill>
                  <a:srgbClr val="001080"/>
                </a:solidFill>
                <a:effectLst/>
                <a:highlight>
                  <a:srgbClr val="FFFFFF"/>
                </a:highlight>
                <a:latin typeface="Consolas" panose="020B0609020204030204" pitchFamily="49" charset="0"/>
              </a:rPr>
              <a:t>'customer'[</a:t>
            </a:r>
            <a:r>
              <a:rPr lang="en-US" b="0" dirty="0" err="1">
                <a:solidFill>
                  <a:srgbClr val="001080"/>
                </a:solidFill>
                <a:effectLst/>
                <a:highlight>
                  <a:srgbClr val="FFFFFF"/>
                </a:highlight>
                <a:latin typeface="Consolas" panose="020B0609020204030204" pitchFamily="49" charset="0"/>
              </a:rPr>
              <a:t>Customer_Age</a:t>
            </a:r>
            <a:r>
              <a:rPr lang="en-US" b="0" dirty="0">
                <a:solidFill>
                  <a:srgbClr val="001080"/>
                </a:solidFill>
                <a:effectLst/>
                <a:highlight>
                  <a:srgbClr val="FFFFFF"/>
                </a:highlight>
                <a:latin typeface="Consolas" panose="020B0609020204030204" pitchFamily="49" charset="0"/>
              </a:rPr>
              <a:t>]</a:t>
            </a:r>
            <a:r>
              <a:rPr lang="en-US" b="0" dirty="0">
                <a:solidFill>
                  <a:srgbClr val="000000"/>
                </a:solidFill>
                <a:effectLst/>
                <a:highlight>
                  <a:srgbClr val="FFFFFF"/>
                </a:highlight>
                <a:latin typeface="Consolas" panose="020B0609020204030204" pitchFamily="49" charset="0"/>
              </a:rPr>
              <a:t>&gt;=</a:t>
            </a:r>
            <a:r>
              <a:rPr lang="en-US" b="0" dirty="0">
                <a:solidFill>
                  <a:srgbClr val="098658"/>
                </a:solidFill>
                <a:effectLst/>
                <a:highlight>
                  <a:srgbClr val="FFFFFF"/>
                </a:highlight>
                <a:latin typeface="Consolas" panose="020B0609020204030204" pitchFamily="49" charset="0"/>
              </a:rPr>
              <a:t>50</a:t>
            </a:r>
            <a:r>
              <a:rPr lang="en-US" b="0" dirty="0">
                <a:solidFill>
                  <a:srgbClr val="000000"/>
                </a:solidFill>
                <a:effectLst/>
                <a:highlight>
                  <a:srgbClr val="FFFFFF"/>
                </a:highlight>
                <a:latin typeface="Consolas" panose="020B0609020204030204" pitchFamily="49" charset="0"/>
              </a:rPr>
              <a:t> &amp;&amp; </a:t>
            </a:r>
            <a:r>
              <a:rPr lang="en-US" b="0" dirty="0">
                <a:solidFill>
                  <a:srgbClr val="001080"/>
                </a:solidFill>
                <a:effectLst/>
                <a:highlight>
                  <a:srgbClr val="FFFFFF"/>
                </a:highlight>
                <a:latin typeface="Consolas" panose="020B0609020204030204" pitchFamily="49" charset="0"/>
              </a:rPr>
              <a:t>'customer'[</a:t>
            </a:r>
            <a:r>
              <a:rPr lang="en-US" b="0" dirty="0" err="1">
                <a:solidFill>
                  <a:srgbClr val="001080"/>
                </a:solidFill>
                <a:effectLst/>
                <a:highlight>
                  <a:srgbClr val="FFFFFF"/>
                </a:highlight>
                <a:latin typeface="Consolas" panose="020B0609020204030204" pitchFamily="49" charset="0"/>
              </a:rPr>
              <a:t>Customer_Age</a:t>
            </a:r>
            <a:r>
              <a:rPr lang="en-US" b="0" dirty="0">
                <a:solidFill>
                  <a:srgbClr val="001080"/>
                </a:solidFill>
                <a:effectLst/>
                <a:highlight>
                  <a:srgbClr val="FFFFFF"/>
                </a:highlight>
                <a:latin typeface="Consolas" panose="020B0609020204030204" pitchFamily="49" charset="0"/>
              </a:rPr>
              <a:t>]</a:t>
            </a:r>
            <a:r>
              <a:rPr lang="en-US" b="0" dirty="0">
                <a:solidFill>
                  <a:srgbClr val="000000"/>
                </a:solidFill>
                <a:effectLst/>
                <a:highlight>
                  <a:srgbClr val="FFFFFF"/>
                </a:highlight>
                <a:latin typeface="Consolas" panose="020B0609020204030204" pitchFamily="49" charset="0"/>
              </a:rPr>
              <a:t>&lt;</a:t>
            </a:r>
            <a:r>
              <a:rPr lang="en-US" b="0" dirty="0">
                <a:solidFill>
                  <a:srgbClr val="098658"/>
                </a:solidFill>
                <a:effectLst/>
                <a:highlight>
                  <a:srgbClr val="FFFFFF"/>
                </a:highlight>
                <a:latin typeface="Consolas" panose="020B0609020204030204" pitchFamily="49" charset="0"/>
              </a:rPr>
              <a:t>60</a:t>
            </a:r>
            <a:r>
              <a:rPr lang="en-US" b="0" dirty="0">
                <a:solidFill>
                  <a:srgbClr val="000000"/>
                </a:solidFill>
                <a:effectLst/>
                <a:highlight>
                  <a:srgbClr val="FFFFFF"/>
                </a:highlight>
                <a:latin typeface="Consolas" panose="020B0609020204030204" pitchFamily="49" charset="0"/>
              </a:rPr>
              <a:t>,</a:t>
            </a:r>
            <a:r>
              <a:rPr lang="en-US" b="0" dirty="0">
                <a:solidFill>
                  <a:srgbClr val="A31515"/>
                </a:solidFill>
                <a:effectLst/>
                <a:highlight>
                  <a:srgbClr val="FFFFFF"/>
                </a:highlight>
                <a:latin typeface="Consolas" panose="020B0609020204030204" pitchFamily="49" charset="0"/>
              </a:rPr>
              <a:t>"50-60"</a:t>
            </a:r>
            <a:r>
              <a:rPr lang="en-US" b="0" dirty="0">
                <a:solidFill>
                  <a:srgbClr val="000000"/>
                </a:solidFill>
                <a:effectLst/>
                <a:highlight>
                  <a:srgbClr val="FFFFFF"/>
                </a:highlight>
                <a:latin typeface="Consolas" panose="020B0609020204030204" pitchFamily="49" charset="0"/>
              </a:rPr>
              <a:t>,</a:t>
            </a:r>
            <a:r>
              <a:rPr lang="en-US" b="0" dirty="0">
                <a:solidFill>
                  <a:srgbClr val="001080"/>
                </a:solidFill>
                <a:effectLst/>
                <a:highlight>
                  <a:srgbClr val="FFFFFF"/>
                </a:highlight>
                <a:latin typeface="Consolas" panose="020B0609020204030204" pitchFamily="49" charset="0"/>
              </a:rPr>
              <a:t>'customer'[</a:t>
            </a:r>
            <a:r>
              <a:rPr lang="en-US" b="0" dirty="0" err="1">
                <a:solidFill>
                  <a:srgbClr val="001080"/>
                </a:solidFill>
                <a:effectLst/>
                <a:highlight>
                  <a:srgbClr val="FFFFFF"/>
                </a:highlight>
                <a:latin typeface="Consolas" panose="020B0609020204030204" pitchFamily="49" charset="0"/>
              </a:rPr>
              <a:t>Customer_Age</a:t>
            </a:r>
            <a:r>
              <a:rPr lang="en-US" b="0" dirty="0">
                <a:solidFill>
                  <a:srgbClr val="001080"/>
                </a:solidFill>
                <a:effectLst/>
                <a:highlight>
                  <a:srgbClr val="FFFFFF"/>
                </a:highlight>
                <a:latin typeface="Consolas" panose="020B0609020204030204" pitchFamily="49" charset="0"/>
              </a:rPr>
              <a:t>]</a:t>
            </a:r>
            <a:r>
              <a:rPr lang="en-US" b="0" dirty="0">
                <a:solidFill>
                  <a:srgbClr val="000000"/>
                </a:solidFill>
                <a:effectLst/>
                <a:highlight>
                  <a:srgbClr val="FFFFFF"/>
                </a:highlight>
                <a:latin typeface="Consolas" panose="020B0609020204030204" pitchFamily="49" charset="0"/>
              </a:rPr>
              <a:t>&gt;</a:t>
            </a:r>
            <a:r>
              <a:rPr lang="en-US" b="0" dirty="0">
                <a:solidFill>
                  <a:srgbClr val="098658"/>
                </a:solidFill>
                <a:effectLst/>
                <a:highlight>
                  <a:srgbClr val="FFFFFF"/>
                </a:highlight>
                <a:latin typeface="Consolas" panose="020B0609020204030204" pitchFamily="49" charset="0"/>
              </a:rPr>
              <a:t>60</a:t>
            </a:r>
            <a:r>
              <a:rPr lang="en-US" b="0" dirty="0">
                <a:solidFill>
                  <a:srgbClr val="000000"/>
                </a:solidFill>
                <a:effectLst/>
                <a:highlight>
                  <a:srgbClr val="FFFFFF"/>
                </a:highlight>
                <a:latin typeface="Consolas" panose="020B0609020204030204" pitchFamily="49" charset="0"/>
              </a:rPr>
              <a:t>,</a:t>
            </a:r>
            <a:r>
              <a:rPr lang="en-US" b="0" dirty="0">
                <a:solidFill>
                  <a:srgbClr val="A31515"/>
                </a:solidFill>
                <a:effectLst/>
                <a:highlight>
                  <a:srgbClr val="FFFFFF"/>
                </a:highlight>
                <a:latin typeface="Consolas" panose="020B0609020204030204" pitchFamily="49" charset="0"/>
              </a:rPr>
              <a:t>"60+"</a:t>
            </a:r>
            <a:r>
              <a:rPr lang="en-US" b="0" dirty="0">
                <a:solidFill>
                  <a:srgbClr val="000000"/>
                </a:solidFill>
                <a:effectLst/>
                <a:highlight>
                  <a:srgbClr val="FFFFFF"/>
                </a:highlight>
                <a:latin typeface="Consolas" panose="020B0609020204030204" pitchFamily="49" charset="0"/>
              </a:rPr>
              <a:t>,</a:t>
            </a:r>
            <a:r>
              <a:rPr lang="en-US" b="0" dirty="0">
                <a:solidFill>
                  <a:srgbClr val="A31515"/>
                </a:solidFill>
                <a:effectLst/>
                <a:highlight>
                  <a:srgbClr val="FFFFFF"/>
                </a:highlight>
                <a:latin typeface="Consolas" panose="020B0609020204030204" pitchFamily="49" charset="0"/>
              </a:rPr>
              <a:t>"unknown"</a:t>
            </a:r>
            <a:r>
              <a:rPr lang="en-US" b="0" dirty="0">
                <a:solidFill>
                  <a:srgbClr val="000000"/>
                </a:solidFill>
                <a:effectLst/>
                <a:highlight>
                  <a:srgbClr val="FFFFFF"/>
                </a:highlight>
                <a:latin typeface="Consolas" panose="020B0609020204030204" pitchFamily="49" charset="0"/>
              </a:rPr>
              <a:t>)</a:t>
            </a:r>
          </a:p>
          <a:p>
            <a:endParaRPr lang="en-IN" dirty="0"/>
          </a:p>
        </p:txBody>
      </p:sp>
    </p:spTree>
    <p:extLst>
      <p:ext uri="{BB962C8B-B14F-4D97-AF65-F5344CB8AC3E}">
        <p14:creationId xmlns:p14="http://schemas.microsoft.com/office/powerpoint/2010/main" val="474165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8323-8E78-9FC5-1811-A4491C786CDD}"/>
              </a:ext>
            </a:extLst>
          </p:cNvPr>
          <p:cNvSpPr>
            <a:spLocks noGrp="1"/>
          </p:cNvSpPr>
          <p:nvPr>
            <p:ph type="title"/>
          </p:nvPr>
        </p:nvSpPr>
        <p:spPr/>
        <p:txBody>
          <a:bodyPr/>
          <a:lstStyle/>
          <a:p>
            <a:r>
              <a:rPr lang="en-IN" sz="5400" dirty="0">
                <a:solidFill>
                  <a:schemeClr val="bg1"/>
                </a:solidFill>
                <a:latin typeface="Century Schoolbook" panose="02040604050505020304" pitchFamily="18" charset="0"/>
                <a:cs typeface="Aparajita" panose="02020603050405020304" pitchFamily="18" charset="0"/>
              </a:rPr>
              <a:t>DAX Queries</a:t>
            </a:r>
            <a:endParaRPr lang="en-IN" sz="5400" dirty="0">
              <a:latin typeface="Century Schoolbook" panose="02040604050505020304" pitchFamily="18" charset="0"/>
            </a:endParaRPr>
          </a:p>
        </p:txBody>
      </p:sp>
      <p:sp>
        <p:nvSpPr>
          <p:cNvPr id="3" name="Content Placeholder 2">
            <a:extLst>
              <a:ext uri="{FF2B5EF4-FFF2-40B4-BE49-F238E27FC236}">
                <a16:creationId xmlns:a16="http://schemas.microsoft.com/office/drawing/2014/main" id="{C76F8B41-0A74-A6E9-6EBE-5D5279168381}"/>
              </a:ext>
            </a:extLst>
          </p:cNvPr>
          <p:cNvSpPr>
            <a:spLocks noGrp="1"/>
          </p:cNvSpPr>
          <p:nvPr>
            <p:ph idx="1"/>
          </p:nvPr>
        </p:nvSpPr>
        <p:spPr>
          <a:xfrm>
            <a:off x="1103312" y="2052918"/>
            <a:ext cx="8125529" cy="2877302"/>
          </a:xfrm>
        </p:spPr>
        <p:txBody>
          <a:bodyPr/>
          <a:lstStyle/>
          <a:p>
            <a:r>
              <a:rPr lang="en-US" b="0" dirty="0" err="1">
                <a:solidFill>
                  <a:srgbClr val="000000"/>
                </a:solidFill>
                <a:effectLst/>
                <a:highlight>
                  <a:srgbClr val="FFFFFF"/>
                </a:highlight>
                <a:latin typeface="Consolas" panose="020B0609020204030204" pitchFamily="49" charset="0"/>
              </a:rPr>
              <a:t>IncomeGroup</a:t>
            </a:r>
            <a:r>
              <a:rPr lang="en-US" b="0" dirty="0">
                <a:solidFill>
                  <a:srgbClr val="000000"/>
                </a:solidFill>
                <a:effectLst/>
                <a:highlight>
                  <a:srgbClr val="FFFFFF"/>
                </a:highlight>
                <a:latin typeface="Consolas" panose="020B0609020204030204" pitchFamily="49" charset="0"/>
              </a:rPr>
              <a:t> = </a:t>
            </a:r>
            <a:r>
              <a:rPr lang="en-US" b="0" dirty="0">
                <a:solidFill>
                  <a:srgbClr val="3165BB"/>
                </a:solidFill>
                <a:effectLst/>
                <a:highlight>
                  <a:srgbClr val="FFFFFF"/>
                </a:highlight>
                <a:latin typeface="Consolas" panose="020B0609020204030204" pitchFamily="49" charset="0"/>
              </a:rPr>
              <a:t>SWITCH</a:t>
            </a:r>
            <a:r>
              <a:rPr lang="en-US" b="0" dirty="0">
                <a:solidFill>
                  <a:srgbClr val="000000"/>
                </a:solidFill>
                <a:effectLst/>
                <a:highlight>
                  <a:srgbClr val="FFFFFF"/>
                </a:highlight>
                <a:latin typeface="Consolas" panose="020B0609020204030204" pitchFamily="49" charset="0"/>
              </a:rPr>
              <a:t>(</a:t>
            </a:r>
            <a:r>
              <a:rPr lang="en-US" b="0" dirty="0">
                <a:solidFill>
                  <a:srgbClr val="3165BB"/>
                </a:solidFill>
                <a:effectLst/>
                <a:highlight>
                  <a:srgbClr val="FFFFFF"/>
                </a:highlight>
                <a:latin typeface="Consolas" panose="020B0609020204030204" pitchFamily="49" charset="0"/>
              </a:rPr>
              <a:t>TRUE</a:t>
            </a:r>
            <a:r>
              <a:rPr lang="en-US" b="0" dirty="0">
                <a:solidFill>
                  <a:srgbClr val="000000"/>
                </a:solidFill>
                <a:effectLst/>
                <a:highlight>
                  <a:srgbClr val="FFFFFF"/>
                </a:highlight>
                <a:latin typeface="Consolas" panose="020B0609020204030204" pitchFamily="49" charset="0"/>
              </a:rPr>
              <a:t>(),</a:t>
            </a:r>
            <a:r>
              <a:rPr lang="en-US" b="0" dirty="0">
                <a:solidFill>
                  <a:srgbClr val="001080"/>
                </a:solidFill>
                <a:effectLst/>
                <a:highlight>
                  <a:srgbClr val="FFFFFF"/>
                </a:highlight>
                <a:latin typeface="Consolas" panose="020B0609020204030204" pitchFamily="49" charset="0"/>
              </a:rPr>
              <a:t>'customer'[Income]</a:t>
            </a:r>
            <a:r>
              <a:rPr lang="en-US" b="0" dirty="0">
                <a:solidFill>
                  <a:srgbClr val="000000"/>
                </a:solidFill>
                <a:effectLst/>
                <a:highlight>
                  <a:srgbClr val="FFFFFF"/>
                </a:highlight>
                <a:latin typeface="Consolas" panose="020B0609020204030204" pitchFamily="49" charset="0"/>
              </a:rPr>
              <a:t>&lt;</a:t>
            </a:r>
            <a:r>
              <a:rPr lang="en-US" b="0" dirty="0">
                <a:solidFill>
                  <a:srgbClr val="098658"/>
                </a:solidFill>
                <a:effectLst/>
                <a:highlight>
                  <a:srgbClr val="FFFFFF"/>
                </a:highlight>
                <a:latin typeface="Consolas" panose="020B0609020204030204" pitchFamily="49" charset="0"/>
              </a:rPr>
              <a:t>30000</a:t>
            </a:r>
            <a:r>
              <a:rPr lang="en-US" b="0" dirty="0">
                <a:solidFill>
                  <a:srgbClr val="000000"/>
                </a:solidFill>
                <a:effectLst/>
                <a:highlight>
                  <a:srgbClr val="FFFFFF"/>
                </a:highlight>
                <a:latin typeface="Consolas" panose="020B0609020204030204" pitchFamily="49" charset="0"/>
              </a:rPr>
              <a:t>,</a:t>
            </a:r>
            <a:r>
              <a:rPr lang="en-US" b="0" dirty="0">
                <a:solidFill>
                  <a:srgbClr val="A31515"/>
                </a:solidFill>
                <a:effectLst/>
                <a:highlight>
                  <a:srgbClr val="FFFFFF"/>
                </a:highlight>
                <a:latin typeface="Consolas" panose="020B0609020204030204" pitchFamily="49" charset="0"/>
              </a:rPr>
              <a:t>"Low"</a:t>
            </a:r>
            <a:r>
              <a:rPr lang="en-US" b="0" dirty="0">
                <a:solidFill>
                  <a:srgbClr val="000000"/>
                </a:solidFill>
                <a:effectLst/>
                <a:highlight>
                  <a:srgbClr val="FFFFFF"/>
                </a:highlight>
                <a:latin typeface="Consolas" panose="020B0609020204030204" pitchFamily="49" charset="0"/>
              </a:rPr>
              <a:t>,</a:t>
            </a:r>
            <a:r>
              <a:rPr lang="en-US" b="0" dirty="0">
                <a:solidFill>
                  <a:srgbClr val="001080"/>
                </a:solidFill>
                <a:effectLst/>
                <a:highlight>
                  <a:srgbClr val="FFFFFF"/>
                </a:highlight>
                <a:latin typeface="Consolas" panose="020B0609020204030204" pitchFamily="49" charset="0"/>
              </a:rPr>
              <a:t>'customer'[Income]</a:t>
            </a:r>
            <a:r>
              <a:rPr lang="en-US" b="0" dirty="0">
                <a:solidFill>
                  <a:srgbClr val="000000"/>
                </a:solidFill>
                <a:effectLst/>
                <a:highlight>
                  <a:srgbClr val="FFFFFF"/>
                </a:highlight>
                <a:latin typeface="Consolas" panose="020B0609020204030204" pitchFamily="49" charset="0"/>
              </a:rPr>
              <a:t>&gt;=</a:t>
            </a:r>
            <a:r>
              <a:rPr lang="en-US" b="0" dirty="0">
                <a:solidFill>
                  <a:srgbClr val="098658"/>
                </a:solidFill>
                <a:effectLst/>
                <a:highlight>
                  <a:srgbClr val="FFFFFF"/>
                </a:highlight>
                <a:latin typeface="Consolas" panose="020B0609020204030204" pitchFamily="49" charset="0"/>
              </a:rPr>
              <a:t>30000</a:t>
            </a:r>
            <a:r>
              <a:rPr lang="en-US" b="0" dirty="0">
                <a:solidFill>
                  <a:srgbClr val="000000"/>
                </a:solidFill>
                <a:effectLst/>
                <a:highlight>
                  <a:srgbClr val="FFFFFF"/>
                </a:highlight>
                <a:latin typeface="Consolas" panose="020B0609020204030204" pitchFamily="49" charset="0"/>
              </a:rPr>
              <a:t> &amp;&amp; </a:t>
            </a:r>
            <a:r>
              <a:rPr lang="en-US" b="0" dirty="0">
                <a:solidFill>
                  <a:srgbClr val="001080"/>
                </a:solidFill>
                <a:effectLst/>
                <a:highlight>
                  <a:srgbClr val="FFFFFF"/>
                </a:highlight>
                <a:latin typeface="Consolas" panose="020B0609020204030204" pitchFamily="49" charset="0"/>
              </a:rPr>
              <a:t>'customer'[Income]</a:t>
            </a:r>
            <a:r>
              <a:rPr lang="en-US" b="0" dirty="0">
                <a:solidFill>
                  <a:srgbClr val="000000"/>
                </a:solidFill>
                <a:effectLst/>
                <a:highlight>
                  <a:srgbClr val="FFFFFF"/>
                </a:highlight>
                <a:latin typeface="Consolas" panose="020B0609020204030204" pitchFamily="49" charset="0"/>
              </a:rPr>
              <a:t>&lt;</a:t>
            </a:r>
            <a:r>
              <a:rPr lang="en-US" b="0" dirty="0">
                <a:solidFill>
                  <a:srgbClr val="098658"/>
                </a:solidFill>
                <a:effectLst/>
                <a:highlight>
                  <a:srgbClr val="FFFFFF"/>
                </a:highlight>
                <a:latin typeface="Consolas" panose="020B0609020204030204" pitchFamily="49" charset="0"/>
              </a:rPr>
              <a:t>65000</a:t>
            </a:r>
            <a:r>
              <a:rPr lang="en-US" b="0" dirty="0">
                <a:solidFill>
                  <a:srgbClr val="000000"/>
                </a:solidFill>
                <a:effectLst/>
                <a:highlight>
                  <a:srgbClr val="FFFFFF"/>
                </a:highlight>
                <a:latin typeface="Consolas" panose="020B0609020204030204" pitchFamily="49" charset="0"/>
              </a:rPr>
              <a:t>,</a:t>
            </a:r>
            <a:r>
              <a:rPr lang="en-US" b="0" dirty="0">
                <a:solidFill>
                  <a:srgbClr val="A31515"/>
                </a:solidFill>
                <a:effectLst/>
                <a:highlight>
                  <a:srgbClr val="FFFFFF"/>
                </a:highlight>
                <a:latin typeface="Consolas" panose="020B0609020204030204" pitchFamily="49" charset="0"/>
              </a:rPr>
              <a:t>"Medium"</a:t>
            </a:r>
            <a:r>
              <a:rPr lang="en-US" b="0" dirty="0">
                <a:solidFill>
                  <a:srgbClr val="000000"/>
                </a:solidFill>
                <a:effectLst/>
                <a:highlight>
                  <a:srgbClr val="FFFFFF"/>
                </a:highlight>
                <a:latin typeface="Consolas" panose="020B0609020204030204" pitchFamily="49" charset="0"/>
              </a:rPr>
              <a:t>,</a:t>
            </a:r>
            <a:r>
              <a:rPr lang="en-US" b="0" dirty="0">
                <a:solidFill>
                  <a:srgbClr val="001080"/>
                </a:solidFill>
                <a:effectLst/>
                <a:highlight>
                  <a:srgbClr val="FFFFFF"/>
                </a:highlight>
                <a:latin typeface="Consolas" panose="020B0609020204030204" pitchFamily="49" charset="0"/>
              </a:rPr>
              <a:t>'customer'[Income]</a:t>
            </a:r>
            <a:r>
              <a:rPr lang="en-US" b="0" dirty="0">
                <a:solidFill>
                  <a:srgbClr val="000000"/>
                </a:solidFill>
                <a:effectLst/>
                <a:highlight>
                  <a:srgbClr val="FFFFFF"/>
                </a:highlight>
                <a:latin typeface="Consolas" panose="020B0609020204030204" pitchFamily="49" charset="0"/>
              </a:rPr>
              <a:t>&gt;=</a:t>
            </a:r>
            <a:r>
              <a:rPr lang="en-US" b="0" dirty="0">
                <a:solidFill>
                  <a:srgbClr val="098658"/>
                </a:solidFill>
                <a:effectLst/>
                <a:highlight>
                  <a:srgbClr val="FFFFFF"/>
                </a:highlight>
                <a:latin typeface="Consolas" panose="020B0609020204030204" pitchFamily="49" charset="0"/>
              </a:rPr>
              <a:t>65000</a:t>
            </a:r>
            <a:r>
              <a:rPr lang="en-US" b="0" dirty="0">
                <a:solidFill>
                  <a:srgbClr val="000000"/>
                </a:solidFill>
                <a:effectLst/>
                <a:highlight>
                  <a:srgbClr val="FFFFFF"/>
                </a:highlight>
                <a:latin typeface="Consolas" panose="020B0609020204030204" pitchFamily="49" charset="0"/>
              </a:rPr>
              <a:t>,</a:t>
            </a:r>
            <a:r>
              <a:rPr lang="en-US" b="0" dirty="0">
                <a:solidFill>
                  <a:srgbClr val="A31515"/>
                </a:solidFill>
                <a:effectLst/>
                <a:highlight>
                  <a:srgbClr val="FFFFFF"/>
                </a:highlight>
                <a:latin typeface="Consolas" panose="020B0609020204030204" pitchFamily="49" charset="0"/>
              </a:rPr>
              <a:t>"High"</a:t>
            </a:r>
            <a:r>
              <a:rPr lang="en-US" b="0" dirty="0">
                <a:solidFill>
                  <a:srgbClr val="000000"/>
                </a:solidFill>
                <a:effectLst/>
                <a:highlight>
                  <a:srgbClr val="FFFFFF"/>
                </a:highlight>
                <a:latin typeface="Consolas" panose="020B0609020204030204" pitchFamily="49" charset="0"/>
              </a:rPr>
              <a:t>,</a:t>
            </a:r>
            <a:r>
              <a:rPr lang="en-US" b="0" dirty="0">
                <a:solidFill>
                  <a:srgbClr val="A31515"/>
                </a:solidFill>
                <a:effectLst/>
                <a:highlight>
                  <a:srgbClr val="FFFFFF"/>
                </a:highlight>
                <a:latin typeface="Consolas" panose="020B0609020204030204" pitchFamily="49" charset="0"/>
              </a:rPr>
              <a:t>"Unknown"</a:t>
            </a:r>
            <a:r>
              <a:rPr lang="en-US" b="0" dirty="0">
                <a:solidFill>
                  <a:srgbClr val="000000"/>
                </a:solidFill>
                <a:effectLst/>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b="0" dirty="0">
                <a:solidFill>
                  <a:srgbClr val="000000"/>
                </a:solidFill>
                <a:effectLst/>
                <a:highlight>
                  <a:srgbClr val="FFFFFF"/>
                </a:highlight>
                <a:latin typeface="Consolas" panose="020B0609020204030204" pitchFamily="49" charset="0"/>
              </a:rPr>
              <a:t>Week_Num2 = </a:t>
            </a:r>
            <a:r>
              <a:rPr lang="en-US" b="0" dirty="0">
                <a:solidFill>
                  <a:srgbClr val="3165BB"/>
                </a:solidFill>
                <a:effectLst/>
                <a:highlight>
                  <a:srgbClr val="FFFFFF"/>
                </a:highlight>
                <a:latin typeface="Consolas" panose="020B0609020204030204" pitchFamily="49" charset="0"/>
              </a:rPr>
              <a:t>WEEKNUM</a:t>
            </a:r>
            <a:r>
              <a:rPr lang="en-US" b="0" dirty="0">
                <a:solidFill>
                  <a:srgbClr val="000000"/>
                </a:solidFill>
                <a:effectLst/>
                <a:highlight>
                  <a:srgbClr val="FFFFFF"/>
                </a:highlight>
                <a:latin typeface="Consolas" panose="020B0609020204030204" pitchFamily="49" charset="0"/>
              </a:rPr>
              <a:t>(</a:t>
            </a:r>
            <a:r>
              <a:rPr lang="en-US" b="0" dirty="0" err="1">
                <a:solidFill>
                  <a:srgbClr val="001080"/>
                </a:solidFill>
                <a:effectLst/>
                <a:highlight>
                  <a:srgbClr val="FFFFFF"/>
                </a:highlight>
                <a:latin typeface="Consolas" panose="020B0609020204030204" pitchFamily="49" charset="0"/>
              </a:rPr>
              <a:t>credit_card</a:t>
            </a:r>
            <a:r>
              <a:rPr lang="en-US" b="0" dirty="0">
                <a:solidFill>
                  <a:srgbClr val="001080"/>
                </a:solidFill>
                <a:effectLst/>
                <a:highlight>
                  <a:srgbClr val="FFFFFF"/>
                </a:highlight>
                <a:latin typeface="Consolas" panose="020B0609020204030204" pitchFamily="49" charset="0"/>
              </a:rPr>
              <a:t>[</a:t>
            </a:r>
            <a:r>
              <a:rPr lang="en-US" b="0" dirty="0" err="1">
                <a:solidFill>
                  <a:srgbClr val="001080"/>
                </a:solidFill>
                <a:effectLst/>
                <a:highlight>
                  <a:srgbClr val="FFFFFF"/>
                </a:highlight>
                <a:latin typeface="Consolas" panose="020B0609020204030204" pitchFamily="49" charset="0"/>
              </a:rPr>
              <a:t>Week_Start_Date</a:t>
            </a:r>
            <a:r>
              <a:rPr lang="en-US" b="0" dirty="0">
                <a:solidFill>
                  <a:srgbClr val="001080"/>
                </a:solidFill>
                <a:effectLst/>
                <a:highlight>
                  <a:srgbClr val="FFFFFF"/>
                </a:highlight>
                <a:latin typeface="Consolas" panose="020B0609020204030204" pitchFamily="49" charset="0"/>
              </a:rPr>
              <a:t>]</a:t>
            </a:r>
            <a:r>
              <a:rPr lang="en-US" b="0" dirty="0">
                <a:solidFill>
                  <a:srgbClr val="000000"/>
                </a:solidFill>
                <a:effectLst/>
                <a:highlight>
                  <a:srgbClr val="FFFFFF"/>
                </a:highlight>
                <a:latin typeface="Consolas" panose="020B0609020204030204" pitchFamily="49" charset="0"/>
              </a:rPr>
              <a:t>)</a:t>
            </a:r>
          </a:p>
          <a:p>
            <a:endParaRPr lang="en-IN" dirty="0"/>
          </a:p>
          <a:p>
            <a:endParaRPr lang="en-US" b="0" dirty="0">
              <a:solidFill>
                <a:srgbClr val="000000"/>
              </a:solidFill>
              <a:effectLst/>
              <a:highlight>
                <a:srgbClr val="FFFFFF"/>
              </a:highlight>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935726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7845-84F5-FAA3-96C7-A16AC28AC576}"/>
              </a:ext>
            </a:extLst>
          </p:cNvPr>
          <p:cNvSpPr>
            <a:spLocks noGrp="1"/>
          </p:cNvSpPr>
          <p:nvPr>
            <p:ph type="title"/>
          </p:nvPr>
        </p:nvSpPr>
        <p:spPr/>
        <p:txBody>
          <a:bodyPr/>
          <a:lstStyle/>
          <a:p>
            <a:r>
              <a:rPr lang="en-IN" sz="5400" dirty="0">
                <a:solidFill>
                  <a:schemeClr val="bg1"/>
                </a:solidFill>
                <a:latin typeface="Century Schoolbook" panose="02040604050505020304" pitchFamily="18" charset="0"/>
                <a:cs typeface="Aparajita" panose="02020603050405020304" pitchFamily="18" charset="0"/>
              </a:rPr>
              <a:t>DAX Queries</a:t>
            </a:r>
            <a:endParaRPr lang="en-IN" sz="5400" dirty="0"/>
          </a:p>
        </p:txBody>
      </p:sp>
      <p:sp>
        <p:nvSpPr>
          <p:cNvPr id="3" name="Content Placeholder 2">
            <a:extLst>
              <a:ext uri="{FF2B5EF4-FFF2-40B4-BE49-F238E27FC236}">
                <a16:creationId xmlns:a16="http://schemas.microsoft.com/office/drawing/2014/main" id="{D9DA8662-3D52-A4AC-84A5-514B1DC9DA5D}"/>
              </a:ext>
            </a:extLst>
          </p:cNvPr>
          <p:cNvSpPr>
            <a:spLocks noGrp="1"/>
          </p:cNvSpPr>
          <p:nvPr>
            <p:ph idx="1"/>
          </p:nvPr>
        </p:nvSpPr>
        <p:spPr/>
        <p:txBody>
          <a:bodyPr/>
          <a:lstStyle/>
          <a:p>
            <a:r>
              <a:rPr lang="en-US" b="0" dirty="0">
                <a:solidFill>
                  <a:srgbClr val="000000"/>
                </a:solidFill>
                <a:effectLst/>
                <a:highlight>
                  <a:srgbClr val="FFFFFF"/>
                </a:highlight>
                <a:latin typeface="Consolas" panose="020B0609020204030204" pitchFamily="49" charset="0"/>
              </a:rPr>
              <a:t>Revenue = </a:t>
            </a:r>
            <a:r>
              <a:rPr lang="en-US" b="0" dirty="0" err="1">
                <a:solidFill>
                  <a:srgbClr val="001080"/>
                </a:solidFill>
                <a:effectLst/>
                <a:highlight>
                  <a:srgbClr val="FFFFFF"/>
                </a:highlight>
                <a:latin typeface="Consolas" panose="020B0609020204030204" pitchFamily="49" charset="0"/>
              </a:rPr>
              <a:t>credit_card</a:t>
            </a:r>
            <a:r>
              <a:rPr lang="en-US" b="0" dirty="0">
                <a:solidFill>
                  <a:srgbClr val="001080"/>
                </a:solidFill>
                <a:effectLst/>
                <a:highlight>
                  <a:srgbClr val="FFFFFF"/>
                </a:highlight>
                <a:latin typeface="Consolas" panose="020B0609020204030204" pitchFamily="49" charset="0"/>
              </a:rPr>
              <a:t>[</a:t>
            </a:r>
            <a:r>
              <a:rPr lang="en-US" b="0" dirty="0" err="1">
                <a:solidFill>
                  <a:srgbClr val="001080"/>
                </a:solidFill>
                <a:effectLst/>
                <a:highlight>
                  <a:srgbClr val="FFFFFF"/>
                </a:highlight>
                <a:latin typeface="Consolas" panose="020B0609020204030204" pitchFamily="49" charset="0"/>
              </a:rPr>
              <a:t>Annual_Fees</a:t>
            </a:r>
            <a:r>
              <a:rPr lang="en-US" b="0" dirty="0">
                <a:solidFill>
                  <a:srgbClr val="001080"/>
                </a:solidFill>
                <a:effectLst/>
                <a:highlight>
                  <a:srgbClr val="FFFFFF"/>
                </a:highlight>
                <a:latin typeface="Consolas" panose="020B0609020204030204" pitchFamily="49" charset="0"/>
              </a:rPr>
              <a:t>]</a:t>
            </a:r>
            <a:r>
              <a:rPr lang="en-US" b="0" dirty="0">
                <a:solidFill>
                  <a:srgbClr val="000000"/>
                </a:solidFill>
                <a:effectLst/>
                <a:highlight>
                  <a:srgbClr val="FFFFFF"/>
                </a:highlight>
                <a:latin typeface="Consolas" panose="020B0609020204030204" pitchFamily="49" charset="0"/>
              </a:rPr>
              <a:t>+</a:t>
            </a:r>
            <a:r>
              <a:rPr lang="en-US" b="0" dirty="0" err="1">
                <a:solidFill>
                  <a:srgbClr val="001080"/>
                </a:solidFill>
                <a:effectLst/>
                <a:highlight>
                  <a:srgbClr val="FFFFFF"/>
                </a:highlight>
                <a:latin typeface="Consolas" panose="020B0609020204030204" pitchFamily="49" charset="0"/>
              </a:rPr>
              <a:t>credit_card</a:t>
            </a:r>
            <a:r>
              <a:rPr lang="en-US" b="0" dirty="0">
                <a:solidFill>
                  <a:srgbClr val="001080"/>
                </a:solidFill>
                <a:effectLst/>
                <a:highlight>
                  <a:srgbClr val="FFFFFF"/>
                </a:highlight>
                <a:latin typeface="Consolas" panose="020B0609020204030204" pitchFamily="49" charset="0"/>
              </a:rPr>
              <a:t>[</a:t>
            </a:r>
            <a:r>
              <a:rPr lang="en-US" b="0" dirty="0" err="1">
                <a:solidFill>
                  <a:srgbClr val="001080"/>
                </a:solidFill>
                <a:effectLst/>
                <a:highlight>
                  <a:srgbClr val="FFFFFF"/>
                </a:highlight>
                <a:latin typeface="Consolas" panose="020B0609020204030204" pitchFamily="49" charset="0"/>
              </a:rPr>
              <a:t>Total_Trans_Amt</a:t>
            </a:r>
            <a:r>
              <a:rPr lang="en-US" b="0" dirty="0">
                <a:solidFill>
                  <a:srgbClr val="001080"/>
                </a:solidFill>
                <a:effectLst/>
                <a:highlight>
                  <a:srgbClr val="FFFFFF"/>
                </a:highlight>
                <a:latin typeface="Consolas" panose="020B0609020204030204" pitchFamily="49" charset="0"/>
              </a:rPr>
              <a:t>]</a:t>
            </a:r>
            <a:r>
              <a:rPr lang="en-US" b="0" dirty="0">
                <a:solidFill>
                  <a:srgbClr val="000000"/>
                </a:solidFill>
                <a:effectLst/>
                <a:highlight>
                  <a:srgbClr val="FFFFFF"/>
                </a:highlight>
                <a:latin typeface="Consolas" panose="020B0609020204030204" pitchFamily="49" charset="0"/>
              </a:rPr>
              <a:t>+</a:t>
            </a:r>
            <a:r>
              <a:rPr lang="en-US" b="0" dirty="0" err="1">
                <a:solidFill>
                  <a:srgbClr val="001080"/>
                </a:solidFill>
                <a:effectLst/>
                <a:highlight>
                  <a:srgbClr val="FFFFFF"/>
                </a:highlight>
                <a:latin typeface="Consolas" panose="020B0609020204030204" pitchFamily="49" charset="0"/>
              </a:rPr>
              <a:t>credit_card</a:t>
            </a:r>
            <a:r>
              <a:rPr lang="en-US" b="0" dirty="0">
                <a:solidFill>
                  <a:srgbClr val="001080"/>
                </a:solidFill>
                <a:effectLst/>
                <a:highlight>
                  <a:srgbClr val="FFFFFF"/>
                </a:highlight>
                <a:latin typeface="Consolas" panose="020B0609020204030204" pitchFamily="49" charset="0"/>
              </a:rPr>
              <a:t>[</a:t>
            </a:r>
            <a:r>
              <a:rPr lang="en-US" b="0" dirty="0" err="1">
                <a:solidFill>
                  <a:srgbClr val="001080"/>
                </a:solidFill>
                <a:effectLst/>
                <a:highlight>
                  <a:srgbClr val="FFFFFF"/>
                </a:highlight>
                <a:latin typeface="Consolas" panose="020B0609020204030204" pitchFamily="49" charset="0"/>
              </a:rPr>
              <a:t>Interest_Earned</a:t>
            </a:r>
            <a:r>
              <a:rPr lang="en-US" b="0" dirty="0">
                <a:solidFill>
                  <a:srgbClr val="001080"/>
                </a:solidFill>
                <a:effectLst/>
                <a:highlight>
                  <a:srgbClr val="FFFFFF"/>
                </a:highlight>
                <a:latin typeface="Consolas" panose="020B0609020204030204" pitchFamily="49" charset="0"/>
              </a:rPr>
              <a:t>]</a:t>
            </a:r>
            <a:endParaRPr lang="en-US" b="0" dirty="0">
              <a:solidFill>
                <a:srgbClr val="000000"/>
              </a:solidFill>
              <a:effectLst/>
              <a:highlight>
                <a:srgbClr val="FFFFFF"/>
              </a:highlight>
              <a:latin typeface="Consolas" panose="020B0609020204030204" pitchFamily="49" charset="0"/>
            </a:endParaRPr>
          </a:p>
          <a:p>
            <a:endParaRPr lang="en-IN" dirty="0"/>
          </a:p>
          <a:p>
            <a:r>
              <a:rPr lang="en-US" b="0" dirty="0" err="1">
                <a:solidFill>
                  <a:srgbClr val="000000"/>
                </a:solidFill>
                <a:effectLst/>
                <a:highlight>
                  <a:srgbClr val="FFFFFF"/>
                </a:highlight>
                <a:latin typeface="Consolas" panose="020B0609020204030204" pitchFamily="49" charset="0"/>
              </a:rPr>
              <a:t>Current_week_Revenue</a:t>
            </a:r>
            <a:r>
              <a:rPr lang="en-US" b="0" dirty="0">
                <a:solidFill>
                  <a:srgbClr val="000000"/>
                </a:solidFill>
                <a:effectLst/>
                <a:highlight>
                  <a:srgbClr val="FFFFFF"/>
                </a:highlight>
                <a:latin typeface="Consolas" panose="020B0609020204030204" pitchFamily="49" charset="0"/>
              </a:rPr>
              <a:t> = </a:t>
            </a:r>
            <a:r>
              <a:rPr lang="en-US" b="0" dirty="0">
                <a:solidFill>
                  <a:srgbClr val="3165BB"/>
                </a:solidFill>
                <a:effectLst/>
                <a:highlight>
                  <a:srgbClr val="FFFFFF"/>
                </a:highlight>
                <a:latin typeface="Consolas" panose="020B0609020204030204" pitchFamily="49" charset="0"/>
              </a:rPr>
              <a:t>CALCULATE</a:t>
            </a:r>
            <a:r>
              <a:rPr lang="en-US" b="0" dirty="0">
                <a:solidFill>
                  <a:srgbClr val="000000"/>
                </a:solidFill>
                <a:effectLst/>
                <a:highlight>
                  <a:srgbClr val="FFFFFF"/>
                </a:highlight>
                <a:latin typeface="Consolas" panose="020B0609020204030204" pitchFamily="49" charset="0"/>
              </a:rPr>
              <a:t>(</a:t>
            </a:r>
            <a:r>
              <a:rPr lang="en-US" b="0" dirty="0">
                <a:solidFill>
                  <a:srgbClr val="3165BB"/>
                </a:solidFill>
                <a:effectLst/>
                <a:highlight>
                  <a:srgbClr val="FFFFFF"/>
                </a:highlight>
                <a:latin typeface="Consolas" panose="020B0609020204030204" pitchFamily="49" charset="0"/>
              </a:rPr>
              <a:t>SUM</a:t>
            </a:r>
            <a:r>
              <a:rPr lang="en-US" b="0" dirty="0">
                <a:solidFill>
                  <a:srgbClr val="000000"/>
                </a:solidFill>
                <a:effectLst/>
                <a:highlight>
                  <a:srgbClr val="FFFFFF"/>
                </a:highlight>
                <a:latin typeface="Consolas" panose="020B0609020204030204" pitchFamily="49" charset="0"/>
              </a:rPr>
              <a:t>(</a:t>
            </a:r>
            <a:r>
              <a:rPr lang="en-US" b="0" dirty="0">
                <a:solidFill>
                  <a:srgbClr val="001080"/>
                </a:solidFill>
                <a:effectLst/>
                <a:highlight>
                  <a:srgbClr val="FFFFFF"/>
                </a:highlight>
                <a:latin typeface="Consolas" panose="020B0609020204030204" pitchFamily="49" charset="0"/>
              </a:rPr>
              <a:t>'</a:t>
            </a:r>
            <a:r>
              <a:rPr lang="en-US" b="0" dirty="0" err="1">
                <a:solidFill>
                  <a:srgbClr val="001080"/>
                </a:solidFill>
                <a:effectLst/>
                <a:highlight>
                  <a:srgbClr val="FFFFFF"/>
                </a:highlight>
                <a:latin typeface="Consolas" panose="020B0609020204030204" pitchFamily="49" charset="0"/>
              </a:rPr>
              <a:t>credit_card</a:t>
            </a:r>
            <a:r>
              <a:rPr lang="en-US" b="0" dirty="0">
                <a:solidFill>
                  <a:srgbClr val="001080"/>
                </a:solidFill>
                <a:effectLst/>
                <a:highlight>
                  <a:srgbClr val="FFFFFF"/>
                </a:highlight>
                <a:latin typeface="Consolas" panose="020B0609020204030204" pitchFamily="49" charset="0"/>
              </a:rPr>
              <a:t>'[Revenue]</a:t>
            </a:r>
            <a:r>
              <a:rPr lang="en-US" b="0" dirty="0">
                <a:solidFill>
                  <a:srgbClr val="000000"/>
                </a:solidFill>
                <a:effectLst/>
                <a:highlight>
                  <a:srgbClr val="FFFFFF"/>
                </a:highlight>
                <a:latin typeface="Consolas" panose="020B0609020204030204" pitchFamily="49" charset="0"/>
              </a:rPr>
              <a:t>),</a:t>
            </a:r>
            <a:r>
              <a:rPr lang="en-US" b="0" dirty="0">
                <a:solidFill>
                  <a:srgbClr val="3165BB"/>
                </a:solidFill>
                <a:effectLst/>
                <a:highlight>
                  <a:srgbClr val="FFFFFF"/>
                </a:highlight>
                <a:latin typeface="Consolas" panose="020B0609020204030204" pitchFamily="49" charset="0"/>
              </a:rPr>
              <a:t>FILTER</a:t>
            </a:r>
            <a:r>
              <a:rPr lang="en-US" b="0" dirty="0">
                <a:solidFill>
                  <a:srgbClr val="000000"/>
                </a:solidFill>
                <a:effectLst/>
                <a:highlight>
                  <a:srgbClr val="FFFFFF"/>
                </a:highlight>
                <a:latin typeface="Consolas" panose="020B0609020204030204" pitchFamily="49" charset="0"/>
              </a:rPr>
              <a:t>(</a:t>
            </a:r>
            <a:r>
              <a:rPr lang="en-US" b="0" dirty="0">
                <a:solidFill>
                  <a:srgbClr val="3165BB"/>
                </a:solidFill>
                <a:effectLst/>
                <a:highlight>
                  <a:srgbClr val="FFFFFF"/>
                </a:highlight>
                <a:latin typeface="Consolas" panose="020B0609020204030204" pitchFamily="49" charset="0"/>
              </a:rPr>
              <a:t>ALL</a:t>
            </a:r>
            <a:r>
              <a:rPr lang="en-US" b="0" dirty="0">
                <a:solidFill>
                  <a:srgbClr val="000000"/>
                </a:solidFill>
                <a:effectLst/>
                <a:highlight>
                  <a:srgbClr val="FFFFFF"/>
                </a:highlight>
                <a:latin typeface="Consolas" panose="020B0609020204030204" pitchFamily="49" charset="0"/>
              </a:rPr>
              <a:t>(</a:t>
            </a:r>
            <a:r>
              <a:rPr lang="en-US" b="0" dirty="0">
                <a:solidFill>
                  <a:srgbClr val="001080"/>
                </a:solidFill>
                <a:effectLst/>
                <a:highlight>
                  <a:srgbClr val="FFFFFF"/>
                </a:highlight>
                <a:latin typeface="Consolas" panose="020B0609020204030204" pitchFamily="49" charset="0"/>
              </a:rPr>
              <a:t>'</a:t>
            </a:r>
            <a:r>
              <a:rPr lang="en-US" b="0" dirty="0" err="1">
                <a:solidFill>
                  <a:srgbClr val="001080"/>
                </a:solidFill>
                <a:effectLst/>
                <a:highlight>
                  <a:srgbClr val="FFFFFF"/>
                </a:highlight>
                <a:latin typeface="Consolas" panose="020B0609020204030204" pitchFamily="49" charset="0"/>
              </a:rPr>
              <a:t>credit_card</a:t>
            </a:r>
            <a:r>
              <a:rPr lang="en-US" b="0" dirty="0">
                <a:solidFill>
                  <a:srgbClr val="001080"/>
                </a:solidFill>
                <a:effectLst/>
                <a:highlight>
                  <a:srgbClr val="FFFFFF"/>
                </a:highlight>
                <a:latin typeface="Consolas" panose="020B0609020204030204" pitchFamily="49" charset="0"/>
              </a:rPr>
              <a:t>'</a:t>
            </a:r>
            <a:r>
              <a:rPr lang="en-US" b="0" dirty="0">
                <a:solidFill>
                  <a:srgbClr val="000000"/>
                </a:solidFill>
                <a:effectLst/>
                <a:highlight>
                  <a:srgbClr val="FFFFFF"/>
                </a:highlight>
                <a:latin typeface="Consolas" panose="020B0609020204030204" pitchFamily="49" charset="0"/>
              </a:rPr>
              <a:t>),</a:t>
            </a:r>
            <a:r>
              <a:rPr lang="en-US" b="0" dirty="0">
                <a:solidFill>
                  <a:srgbClr val="001080"/>
                </a:solidFill>
                <a:effectLst/>
                <a:highlight>
                  <a:srgbClr val="FFFFFF"/>
                </a:highlight>
                <a:latin typeface="Consolas" panose="020B0609020204030204" pitchFamily="49" charset="0"/>
              </a:rPr>
              <a:t>'</a:t>
            </a:r>
            <a:r>
              <a:rPr lang="en-US" b="0" dirty="0" err="1">
                <a:solidFill>
                  <a:srgbClr val="001080"/>
                </a:solidFill>
                <a:effectLst/>
                <a:highlight>
                  <a:srgbClr val="FFFFFF"/>
                </a:highlight>
                <a:latin typeface="Consolas" panose="020B0609020204030204" pitchFamily="49" charset="0"/>
              </a:rPr>
              <a:t>credit_card</a:t>
            </a:r>
            <a:r>
              <a:rPr lang="en-US" b="0" dirty="0">
                <a:solidFill>
                  <a:srgbClr val="001080"/>
                </a:solidFill>
                <a:effectLst/>
                <a:highlight>
                  <a:srgbClr val="FFFFFF"/>
                </a:highlight>
                <a:latin typeface="Consolas" panose="020B0609020204030204" pitchFamily="49" charset="0"/>
              </a:rPr>
              <a:t>'[Week_Num2]</a:t>
            </a:r>
            <a:r>
              <a:rPr lang="en-US" b="0" dirty="0">
                <a:solidFill>
                  <a:srgbClr val="000000"/>
                </a:solidFill>
                <a:effectLst/>
                <a:highlight>
                  <a:srgbClr val="FFFFFF"/>
                </a:highlight>
                <a:latin typeface="Consolas" panose="020B0609020204030204" pitchFamily="49" charset="0"/>
              </a:rPr>
              <a:t>=</a:t>
            </a:r>
            <a:r>
              <a:rPr lang="en-US" b="0" dirty="0">
                <a:solidFill>
                  <a:srgbClr val="3165BB"/>
                </a:solidFill>
                <a:effectLst/>
                <a:highlight>
                  <a:srgbClr val="FFFFFF"/>
                </a:highlight>
                <a:latin typeface="Consolas" panose="020B0609020204030204" pitchFamily="49" charset="0"/>
              </a:rPr>
              <a:t>MAX</a:t>
            </a:r>
            <a:r>
              <a:rPr lang="en-US" b="0" dirty="0">
                <a:solidFill>
                  <a:srgbClr val="000000"/>
                </a:solidFill>
                <a:effectLst/>
                <a:highlight>
                  <a:srgbClr val="FFFFFF"/>
                </a:highlight>
                <a:latin typeface="Consolas" panose="020B0609020204030204" pitchFamily="49" charset="0"/>
              </a:rPr>
              <a:t>(</a:t>
            </a:r>
            <a:r>
              <a:rPr lang="en-US" b="0" dirty="0">
                <a:solidFill>
                  <a:srgbClr val="001080"/>
                </a:solidFill>
                <a:effectLst/>
                <a:highlight>
                  <a:srgbClr val="FFFFFF"/>
                </a:highlight>
                <a:latin typeface="Consolas" panose="020B0609020204030204" pitchFamily="49" charset="0"/>
              </a:rPr>
              <a:t>'</a:t>
            </a:r>
            <a:r>
              <a:rPr lang="en-US" b="0" dirty="0" err="1">
                <a:solidFill>
                  <a:srgbClr val="001080"/>
                </a:solidFill>
                <a:effectLst/>
                <a:highlight>
                  <a:srgbClr val="FFFFFF"/>
                </a:highlight>
                <a:latin typeface="Consolas" panose="020B0609020204030204" pitchFamily="49" charset="0"/>
              </a:rPr>
              <a:t>credit_card</a:t>
            </a:r>
            <a:r>
              <a:rPr lang="en-US" b="0" dirty="0">
                <a:solidFill>
                  <a:srgbClr val="001080"/>
                </a:solidFill>
                <a:effectLst/>
                <a:highlight>
                  <a:srgbClr val="FFFFFF"/>
                </a:highlight>
                <a:latin typeface="Consolas" panose="020B0609020204030204" pitchFamily="49" charset="0"/>
              </a:rPr>
              <a:t>'[Week_Num2]</a:t>
            </a:r>
            <a:r>
              <a:rPr lang="en-US" b="0" dirty="0">
                <a:solidFill>
                  <a:srgbClr val="000000"/>
                </a:solidFill>
                <a:effectLst/>
                <a:highlight>
                  <a:srgbClr val="FFFFFF"/>
                </a:highlight>
                <a:latin typeface="Consolas" panose="020B0609020204030204" pitchFamily="49" charset="0"/>
              </a:rPr>
              <a:t>)))</a:t>
            </a:r>
          </a:p>
          <a:p>
            <a:endParaRPr lang="en-IN" dirty="0"/>
          </a:p>
        </p:txBody>
      </p:sp>
    </p:spTree>
    <p:extLst>
      <p:ext uri="{BB962C8B-B14F-4D97-AF65-F5344CB8AC3E}">
        <p14:creationId xmlns:p14="http://schemas.microsoft.com/office/powerpoint/2010/main" val="647746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D769C-9EE9-5774-CA98-3FD7EA1C59E0}"/>
              </a:ext>
            </a:extLst>
          </p:cNvPr>
          <p:cNvSpPr>
            <a:spLocks noGrp="1"/>
          </p:cNvSpPr>
          <p:nvPr>
            <p:ph type="title"/>
          </p:nvPr>
        </p:nvSpPr>
        <p:spPr/>
        <p:txBody>
          <a:bodyPr/>
          <a:lstStyle/>
          <a:p>
            <a:r>
              <a:rPr lang="en-IN" sz="5400" dirty="0">
                <a:solidFill>
                  <a:schemeClr val="bg1"/>
                </a:solidFill>
                <a:latin typeface="Century Schoolbook" panose="02040604050505020304" pitchFamily="18" charset="0"/>
                <a:cs typeface="Aparajita" panose="02020603050405020304" pitchFamily="18" charset="0"/>
              </a:rPr>
              <a:t>DAX Queries</a:t>
            </a:r>
            <a:endParaRPr lang="en-IN" sz="5400" dirty="0"/>
          </a:p>
        </p:txBody>
      </p:sp>
      <p:sp>
        <p:nvSpPr>
          <p:cNvPr id="3" name="Content Placeholder 2">
            <a:extLst>
              <a:ext uri="{FF2B5EF4-FFF2-40B4-BE49-F238E27FC236}">
                <a16:creationId xmlns:a16="http://schemas.microsoft.com/office/drawing/2014/main" id="{D8546B72-AB7C-8689-83DA-2F9AB9C7E0A3}"/>
              </a:ext>
            </a:extLst>
          </p:cNvPr>
          <p:cNvSpPr>
            <a:spLocks noGrp="1"/>
          </p:cNvSpPr>
          <p:nvPr>
            <p:ph idx="1"/>
          </p:nvPr>
        </p:nvSpPr>
        <p:spPr>
          <a:xfrm>
            <a:off x="1103312" y="2052919"/>
            <a:ext cx="8946541" cy="1746084"/>
          </a:xfrm>
        </p:spPr>
        <p:txBody>
          <a:bodyPr/>
          <a:lstStyle/>
          <a:p>
            <a:r>
              <a:rPr lang="en-US" b="0" dirty="0" err="1">
                <a:solidFill>
                  <a:srgbClr val="000000"/>
                </a:solidFill>
                <a:effectLst/>
                <a:highlight>
                  <a:srgbClr val="FFFFFF"/>
                </a:highlight>
                <a:latin typeface="Consolas" panose="020B0609020204030204" pitchFamily="49" charset="0"/>
              </a:rPr>
              <a:t>Previous_week_Revenue</a:t>
            </a:r>
            <a:r>
              <a:rPr lang="en-US" b="0" dirty="0">
                <a:solidFill>
                  <a:srgbClr val="000000"/>
                </a:solidFill>
                <a:effectLst/>
                <a:highlight>
                  <a:srgbClr val="FFFFFF"/>
                </a:highlight>
                <a:latin typeface="Consolas" panose="020B0609020204030204" pitchFamily="49" charset="0"/>
              </a:rPr>
              <a:t> = </a:t>
            </a:r>
            <a:r>
              <a:rPr lang="en-US" b="0" dirty="0">
                <a:solidFill>
                  <a:srgbClr val="3165BB"/>
                </a:solidFill>
                <a:effectLst/>
                <a:highlight>
                  <a:srgbClr val="FFFFFF"/>
                </a:highlight>
                <a:latin typeface="Consolas" panose="020B0609020204030204" pitchFamily="49" charset="0"/>
              </a:rPr>
              <a:t>CALCULATE</a:t>
            </a:r>
            <a:r>
              <a:rPr lang="en-US" b="0" dirty="0">
                <a:solidFill>
                  <a:srgbClr val="000000"/>
                </a:solidFill>
                <a:effectLst/>
                <a:highlight>
                  <a:srgbClr val="FFFFFF"/>
                </a:highlight>
                <a:latin typeface="Consolas" panose="020B0609020204030204" pitchFamily="49" charset="0"/>
              </a:rPr>
              <a:t>(</a:t>
            </a:r>
            <a:r>
              <a:rPr lang="en-US" b="0" dirty="0">
                <a:solidFill>
                  <a:srgbClr val="3165BB"/>
                </a:solidFill>
                <a:effectLst/>
                <a:highlight>
                  <a:srgbClr val="FFFFFF"/>
                </a:highlight>
                <a:latin typeface="Consolas" panose="020B0609020204030204" pitchFamily="49" charset="0"/>
              </a:rPr>
              <a:t>SUM</a:t>
            </a:r>
            <a:r>
              <a:rPr lang="en-US" b="0" dirty="0">
                <a:solidFill>
                  <a:srgbClr val="000000"/>
                </a:solidFill>
                <a:effectLst/>
                <a:highlight>
                  <a:srgbClr val="FFFFFF"/>
                </a:highlight>
                <a:latin typeface="Consolas" panose="020B0609020204030204" pitchFamily="49" charset="0"/>
              </a:rPr>
              <a:t>(</a:t>
            </a:r>
            <a:r>
              <a:rPr lang="en-US" b="0" dirty="0">
                <a:solidFill>
                  <a:srgbClr val="001080"/>
                </a:solidFill>
                <a:effectLst/>
                <a:highlight>
                  <a:srgbClr val="FFFFFF"/>
                </a:highlight>
                <a:latin typeface="Consolas" panose="020B0609020204030204" pitchFamily="49" charset="0"/>
              </a:rPr>
              <a:t>'</a:t>
            </a:r>
            <a:r>
              <a:rPr lang="en-US" b="0" dirty="0" err="1">
                <a:solidFill>
                  <a:srgbClr val="001080"/>
                </a:solidFill>
                <a:effectLst/>
                <a:highlight>
                  <a:srgbClr val="FFFFFF"/>
                </a:highlight>
                <a:latin typeface="Consolas" panose="020B0609020204030204" pitchFamily="49" charset="0"/>
              </a:rPr>
              <a:t>credit_card</a:t>
            </a:r>
            <a:r>
              <a:rPr lang="en-US" b="0" dirty="0">
                <a:solidFill>
                  <a:srgbClr val="001080"/>
                </a:solidFill>
                <a:effectLst/>
                <a:highlight>
                  <a:srgbClr val="FFFFFF"/>
                </a:highlight>
                <a:latin typeface="Consolas" panose="020B0609020204030204" pitchFamily="49" charset="0"/>
              </a:rPr>
              <a:t>'[Revenue]</a:t>
            </a:r>
            <a:r>
              <a:rPr lang="en-US" b="0" dirty="0">
                <a:solidFill>
                  <a:srgbClr val="000000"/>
                </a:solidFill>
                <a:effectLst/>
                <a:highlight>
                  <a:srgbClr val="FFFFFF"/>
                </a:highlight>
                <a:latin typeface="Consolas" panose="020B0609020204030204" pitchFamily="49" charset="0"/>
              </a:rPr>
              <a:t>),</a:t>
            </a:r>
            <a:r>
              <a:rPr lang="en-US" b="0" dirty="0">
                <a:solidFill>
                  <a:srgbClr val="3165BB"/>
                </a:solidFill>
                <a:effectLst/>
                <a:highlight>
                  <a:srgbClr val="FFFFFF"/>
                </a:highlight>
                <a:latin typeface="Consolas" panose="020B0609020204030204" pitchFamily="49" charset="0"/>
              </a:rPr>
              <a:t>FILTER</a:t>
            </a:r>
            <a:r>
              <a:rPr lang="en-US" b="0" dirty="0">
                <a:solidFill>
                  <a:srgbClr val="000000"/>
                </a:solidFill>
                <a:effectLst/>
                <a:highlight>
                  <a:srgbClr val="FFFFFF"/>
                </a:highlight>
                <a:latin typeface="Consolas" panose="020B0609020204030204" pitchFamily="49" charset="0"/>
              </a:rPr>
              <a:t>(</a:t>
            </a:r>
            <a:r>
              <a:rPr lang="en-US" b="0" dirty="0">
                <a:solidFill>
                  <a:srgbClr val="3165BB"/>
                </a:solidFill>
                <a:effectLst/>
                <a:highlight>
                  <a:srgbClr val="FFFFFF"/>
                </a:highlight>
                <a:latin typeface="Consolas" panose="020B0609020204030204" pitchFamily="49" charset="0"/>
              </a:rPr>
              <a:t>ALL</a:t>
            </a:r>
            <a:r>
              <a:rPr lang="en-US" b="0" dirty="0">
                <a:solidFill>
                  <a:srgbClr val="000000"/>
                </a:solidFill>
                <a:effectLst/>
                <a:highlight>
                  <a:srgbClr val="FFFFFF"/>
                </a:highlight>
                <a:latin typeface="Consolas" panose="020B0609020204030204" pitchFamily="49" charset="0"/>
              </a:rPr>
              <a:t>(</a:t>
            </a:r>
            <a:r>
              <a:rPr lang="en-US" b="0" dirty="0">
                <a:solidFill>
                  <a:srgbClr val="001080"/>
                </a:solidFill>
                <a:effectLst/>
                <a:highlight>
                  <a:srgbClr val="FFFFFF"/>
                </a:highlight>
                <a:latin typeface="Consolas" panose="020B0609020204030204" pitchFamily="49" charset="0"/>
              </a:rPr>
              <a:t>'</a:t>
            </a:r>
            <a:r>
              <a:rPr lang="en-US" b="0" dirty="0" err="1">
                <a:solidFill>
                  <a:srgbClr val="001080"/>
                </a:solidFill>
                <a:effectLst/>
                <a:highlight>
                  <a:srgbClr val="FFFFFF"/>
                </a:highlight>
                <a:latin typeface="Consolas" panose="020B0609020204030204" pitchFamily="49" charset="0"/>
              </a:rPr>
              <a:t>credit_card</a:t>
            </a:r>
            <a:r>
              <a:rPr lang="en-US" b="0" dirty="0">
                <a:solidFill>
                  <a:srgbClr val="001080"/>
                </a:solidFill>
                <a:effectLst/>
                <a:highlight>
                  <a:srgbClr val="FFFFFF"/>
                </a:highlight>
                <a:latin typeface="Consolas" panose="020B0609020204030204" pitchFamily="49" charset="0"/>
              </a:rPr>
              <a:t>'</a:t>
            </a:r>
            <a:r>
              <a:rPr lang="en-US" b="0" dirty="0">
                <a:solidFill>
                  <a:srgbClr val="000000"/>
                </a:solidFill>
                <a:effectLst/>
                <a:highlight>
                  <a:srgbClr val="FFFFFF"/>
                </a:highlight>
                <a:latin typeface="Consolas" panose="020B0609020204030204" pitchFamily="49" charset="0"/>
              </a:rPr>
              <a:t>),</a:t>
            </a:r>
            <a:r>
              <a:rPr lang="en-US" b="0" dirty="0">
                <a:solidFill>
                  <a:srgbClr val="001080"/>
                </a:solidFill>
                <a:effectLst/>
                <a:highlight>
                  <a:srgbClr val="FFFFFF"/>
                </a:highlight>
                <a:latin typeface="Consolas" panose="020B0609020204030204" pitchFamily="49" charset="0"/>
              </a:rPr>
              <a:t>'</a:t>
            </a:r>
            <a:r>
              <a:rPr lang="en-US" b="0" dirty="0" err="1">
                <a:solidFill>
                  <a:srgbClr val="001080"/>
                </a:solidFill>
                <a:effectLst/>
                <a:highlight>
                  <a:srgbClr val="FFFFFF"/>
                </a:highlight>
                <a:latin typeface="Consolas" panose="020B0609020204030204" pitchFamily="49" charset="0"/>
              </a:rPr>
              <a:t>credit_card</a:t>
            </a:r>
            <a:r>
              <a:rPr lang="en-US" b="0" dirty="0">
                <a:solidFill>
                  <a:srgbClr val="001080"/>
                </a:solidFill>
                <a:effectLst/>
                <a:highlight>
                  <a:srgbClr val="FFFFFF"/>
                </a:highlight>
                <a:latin typeface="Consolas" panose="020B0609020204030204" pitchFamily="49" charset="0"/>
              </a:rPr>
              <a:t>'[Week_Num2]</a:t>
            </a:r>
            <a:r>
              <a:rPr lang="en-US" b="0" dirty="0">
                <a:solidFill>
                  <a:srgbClr val="000000"/>
                </a:solidFill>
                <a:effectLst/>
                <a:highlight>
                  <a:srgbClr val="FFFFFF"/>
                </a:highlight>
                <a:latin typeface="Consolas" panose="020B0609020204030204" pitchFamily="49" charset="0"/>
              </a:rPr>
              <a:t>=</a:t>
            </a:r>
            <a:r>
              <a:rPr lang="en-US" b="0" dirty="0">
                <a:solidFill>
                  <a:srgbClr val="3165BB"/>
                </a:solidFill>
                <a:effectLst/>
                <a:highlight>
                  <a:srgbClr val="FFFFFF"/>
                </a:highlight>
                <a:latin typeface="Consolas" panose="020B0609020204030204" pitchFamily="49" charset="0"/>
              </a:rPr>
              <a:t>MAX</a:t>
            </a:r>
            <a:r>
              <a:rPr lang="en-US" b="0" dirty="0">
                <a:solidFill>
                  <a:srgbClr val="000000"/>
                </a:solidFill>
                <a:effectLst/>
                <a:highlight>
                  <a:srgbClr val="FFFFFF"/>
                </a:highlight>
                <a:latin typeface="Consolas" panose="020B0609020204030204" pitchFamily="49" charset="0"/>
              </a:rPr>
              <a:t>(</a:t>
            </a:r>
            <a:r>
              <a:rPr lang="en-US" b="0" dirty="0">
                <a:solidFill>
                  <a:srgbClr val="001080"/>
                </a:solidFill>
                <a:effectLst/>
                <a:highlight>
                  <a:srgbClr val="FFFFFF"/>
                </a:highlight>
                <a:latin typeface="Consolas" panose="020B0609020204030204" pitchFamily="49" charset="0"/>
              </a:rPr>
              <a:t>'</a:t>
            </a:r>
            <a:r>
              <a:rPr lang="en-US" b="0" dirty="0" err="1">
                <a:solidFill>
                  <a:srgbClr val="001080"/>
                </a:solidFill>
                <a:effectLst/>
                <a:highlight>
                  <a:srgbClr val="FFFFFF"/>
                </a:highlight>
                <a:latin typeface="Consolas" panose="020B0609020204030204" pitchFamily="49" charset="0"/>
              </a:rPr>
              <a:t>credit_card</a:t>
            </a:r>
            <a:r>
              <a:rPr lang="en-US" b="0" dirty="0">
                <a:solidFill>
                  <a:srgbClr val="001080"/>
                </a:solidFill>
                <a:effectLst/>
                <a:highlight>
                  <a:srgbClr val="FFFFFF"/>
                </a:highlight>
                <a:latin typeface="Consolas" panose="020B0609020204030204" pitchFamily="49" charset="0"/>
              </a:rPr>
              <a:t>'[Week_Num2]</a:t>
            </a:r>
            <a:r>
              <a:rPr lang="en-US" b="0" dirty="0">
                <a:solidFill>
                  <a:srgbClr val="000000"/>
                </a:solidFill>
                <a:effectLst/>
                <a:highlight>
                  <a:srgbClr val="FFFFFF"/>
                </a:highlight>
                <a:latin typeface="Consolas" panose="020B0609020204030204" pitchFamily="49" charset="0"/>
              </a:rPr>
              <a:t>)-</a:t>
            </a:r>
            <a:r>
              <a:rPr lang="en-US" b="0" dirty="0">
                <a:solidFill>
                  <a:srgbClr val="098658"/>
                </a:solidFill>
                <a:effectLst/>
                <a:highlight>
                  <a:srgbClr val="FFFFFF"/>
                </a:highlight>
                <a:latin typeface="Consolas" panose="020B0609020204030204" pitchFamily="49" charset="0"/>
              </a:rPr>
              <a:t>1</a:t>
            </a:r>
            <a:r>
              <a:rPr lang="en-US" b="0" dirty="0">
                <a:solidFill>
                  <a:srgbClr val="000000"/>
                </a:solidFill>
                <a:effectLst/>
                <a:highlight>
                  <a:srgbClr val="FFFFFF"/>
                </a:highlight>
                <a:latin typeface="Consolas" panose="020B0609020204030204" pitchFamily="49" charset="0"/>
              </a:rPr>
              <a:t>))</a:t>
            </a:r>
          </a:p>
          <a:p>
            <a:endParaRPr lang="en-IN" dirty="0"/>
          </a:p>
        </p:txBody>
      </p:sp>
    </p:spTree>
    <p:extLst>
      <p:ext uri="{BB962C8B-B14F-4D97-AF65-F5344CB8AC3E}">
        <p14:creationId xmlns:p14="http://schemas.microsoft.com/office/powerpoint/2010/main" val="1454645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E7CD-AE58-7058-BCD8-0475D4A7B69E}"/>
              </a:ext>
            </a:extLst>
          </p:cNvPr>
          <p:cNvSpPr>
            <a:spLocks noGrp="1"/>
          </p:cNvSpPr>
          <p:nvPr>
            <p:ph type="title"/>
          </p:nvPr>
        </p:nvSpPr>
        <p:spPr/>
        <p:txBody>
          <a:bodyPr/>
          <a:lstStyle/>
          <a:p>
            <a:r>
              <a:rPr lang="en-IN" sz="5400" dirty="0">
                <a:latin typeface="Century Schoolbook" panose="02040604050505020304" pitchFamily="18" charset="0"/>
              </a:rPr>
              <a:t>Key Features:</a:t>
            </a:r>
          </a:p>
        </p:txBody>
      </p:sp>
      <p:sp>
        <p:nvSpPr>
          <p:cNvPr id="3" name="Content Placeholder 2">
            <a:extLst>
              <a:ext uri="{FF2B5EF4-FFF2-40B4-BE49-F238E27FC236}">
                <a16:creationId xmlns:a16="http://schemas.microsoft.com/office/drawing/2014/main" id="{B63D93D3-8229-1E7C-0FB8-B0749F23B071}"/>
              </a:ext>
            </a:extLst>
          </p:cNvPr>
          <p:cNvSpPr>
            <a:spLocks noGrp="1"/>
          </p:cNvSpPr>
          <p:nvPr>
            <p:ph idx="1"/>
          </p:nvPr>
        </p:nvSpPr>
        <p:spPr>
          <a:xfrm>
            <a:off x="1159497" y="1853248"/>
            <a:ext cx="8890356" cy="4395151"/>
          </a:xfrm>
        </p:spPr>
        <p:txBody>
          <a:bodyPr/>
          <a:lstStyle/>
          <a:p>
            <a:pPr marL="0" indent="0">
              <a:buNone/>
            </a:pPr>
            <a:r>
              <a:rPr lang="en-US" sz="2800" b="1" u="sng" dirty="0">
                <a:solidFill>
                  <a:schemeClr val="bg1"/>
                </a:solidFill>
                <a:latin typeface="Century Schoolbook" panose="02040604050505020304" pitchFamily="18" charset="0"/>
              </a:rPr>
              <a:t>Credit Card Customer Report</a:t>
            </a:r>
          </a:p>
          <a:p>
            <a:pPr marL="0" indent="0">
              <a:buNone/>
            </a:pPr>
            <a:endParaRPr lang="en-US" b="1" dirty="0">
              <a:solidFill>
                <a:schemeClr val="bg2"/>
              </a:solidFill>
            </a:endParaRPr>
          </a:p>
          <a:p>
            <a:r>
              <a:rPr lang="en-US" b="1" dirty="0">
                <a:solidFill>
                  <a:schemeClr val="bg1"/>
                </a:solidFill>
                <a:latin typeface="Arial" panose="020B0604020202020204" pitchFamily="34" charset="0"/>
                <a:cs typeface="Arial" panose="020B0604020202020204" pitchFamily="34" charset="0"/>
              </a:rPr>
              <a:t>Revenue by Income Group</a:t>
            </a:r>
            <a:r>
              <a:rPr lang="en-US" dirty="0">
                <a:solidFill>
                  <a:schemeClr val="bg1"/>
                </a:solidFill>
                <a:latin typeface="Arial" panose="020B0604020202020204" pitchFamily="34" charset="0"/>
                <a:cs typeface="Arial" panose="020B0604020202020204" pitchFamily="34" charset="0"/>
              </a:rPr>
              <a:t>:</a:t>
            </a:r>
          </a:p>
          <a:p>
            <a:pPr lvl="1">
              <a:buFont typeface="Wingdings" panose="05000000000000000000" pitchFamily="2" charset="2"/>
              <a:buChar char="q"/>
            </a:pPr>
            <a:r>
              <a:rPr lang="en-US" dirty="0">
                <a:solidFill>
                  <a:schemeClr val="bg1"/>
                </a:solidFill>
                <a:latin typeface="Arial" panose="020B0604020202020204" pitchFamily="34" charset="0"/>
                <a:cs typeface="Arial" panose="020B0604020202020204" pitchFamily="34" charset="0"/>
              </a:rPr>
              <a:t>High-income group generates the most revenue, followed by medium and low-income groups.</a:t>
            </a:r>
          </a:p>
          <a:p>
            <a:pPr lvl="1">
              <a:buFont typeface="Wingdings" panose="05000000000000000000" pitchFamily="2" charset="2"/>
              <a:buChar char="q"/>
            </a:pPr>
            <a:r>
              <a:rPr lang="en-US" dirty="0">
                <a:solidFill>
                  <a:schemeClr val="bg1"/>
                </a:solidFill>
                <a:latin typeface="Arial" panose="020B0604020202020204" pitchFamily="34" charset="0"/>
                <a:cs typeface="Arial" panose="020B0604020202020204" pitchFamily="34" charset="0"/>
              </a:rPr>
              <a:t>Total revenue: $57M.</a:t>
            </a:r>
          </a:p>
          <a:p>
            <a:pPr lvl="1">
              <a:buFont typeface="Wingdings" panose="05000000000000000000" pitchFamily="2" charset="2"/>
              <a:buChar char="q"/>
            </a:pPr>
            <a:r>
              <a:rPr lang="en-US" dirty="0">
                <a:solidFill>
                  <a:schemeClr val="bg1"/>
                </a:solidFill>
                <a:latin typeface="Arial" panose="020B0604020202020204" pitchFamily="34" charset="0"/>
                <a:cs typeface="Arial" panose="020B0604020202020204" pitchFamily="34" charset="0"/>
              </a:rPr>
              <a:t>Interest earned: $8M.</a:t>
            </a:r>
          </a:p>
          <a:p>
            <a:pPr lvl="1">
              <a:buFont typeface="Wingdings" panose="05000000000000000000" pitchFamily="2" charset="2"/>
              <a:buChar char="q"/>
            </a:pPr>
            <a:r>
              <a:rPr lang="en-US" dirty="0">
                <a:solidFill>
                  <a:schemeClr val="bg1"/>
                </a:solidFill>
                <a:latin typeface="Arial" panose="020B0604020202020204" pitchFamily="34" charset="0"/>
                <a:cs typeface="Arial" panose="020B0604020202020204" pitchFamily="34" charset="0"/>
              </a:rPr>
              <a:t>Total income: $588M.</a:t>
            </a:r>
          </a:p>
          <a:p>
            <a:endParaRPr lang="en-IN" dirty="0"/>
          </a:p>
        </p:txBody>
      </p:sp>
    </p:spTree>
    <p:extLst>
      <p:ext uri="{BB962C8B-B14F-4D97-AF65-F5344CB8AC3E}">
        <p14:creationId xmlns:p14="http://schemas.microsoft.com/office/powerpoint/2010/main" val="30235225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
  <TotalTime>90</TotalTime>
  <Words>978</Words>
  <Application>Microsoft Office PowerPoint</Application>
  <PresentationFormat>Widescreen</PresentationFormat>
  <Paragraphs>104</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Aparajita</vt:lpstr>
      <vt:lpstr>Arial</vt:lpstr>
      <vt:lpstr>Bahnschrift</vt:lpstr>
      <vt:lpstr>Century Gothic</vt:lpstr>
      <vt:lpstr>Century Schoolbook</vt:lpstr>
      <vt:lpstr>Consolas</vt:lpstr>
      <vt:lpstr>Wingdings</vt:lpstr>
      <vt:lpstr>Wingdings 3</vt:lpstr>
      <vt:lpstr>Ion</vt:lpstr>
      <vt:lpstr>CREDIT CARD WEEKLY  STATUS REPORT</vt:lpstr>
      <vt:lpstr>Content:</vt:lpstr>
      <vt:lpstr>Project Objective:</vt:lpstr>
      <vt:lpstr>End-to-End Data Integration: From CSV to Power BI</vt:lpstr>
      <vt:lpstr>DAX Queries</vt:lpstr>
      <vt:lpstr>DAX Queries</vt:lpstr>
      <vt:lpstr>DAX Queries</vt:lpstr>
      <vt:lpstr>DAX Queries</vt:lpstr>
      <vt:lpstr>Key Features:</vt:lpstr>
      <vt:lpstr>Key Features:</vt:lpstr>
      <vt:lpstr>Key Features:</vt:lpstr>
      <vt:lpstr>Key Features:</vt:lpstr>
      <vt:lpstr>Key Features:</vt:lpstr>
      <vt:lpstr>Key Features:</vt:lpstr>
      <vt:lpstr>Key Features:</vt:lpstr>
      <vt:lpstr>Project Insights:</vt:lpstr>
      <vt:lpstr>Project Insights:</vt:lpstr>
      <vt:lpstr>Data Summary: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Khushi Kumari</dc:creator>
  <cp:lastModifiedBy>Khushi Kumari</cp:lastModifiedBy>
  <cp:revision>13</cp:revision>
  <dcterms:created xsi:type="dcterms:W3CDTF">2024-07-16T11:39:44Z</dcterms:created>
  <dcterms:modified xsi:type="dcterms:W3CDTF">2024-07-16T13:10:44Z</dcterms:modified>
</cp:coreProperties>
</file>