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Canva Sans" panose="020B0503030501040103" pitchFamily="34" charset="0"/>
      <p:regular r:id="rId18"/>
    </p:embeddedFont>
    <p:embeddedFont>
      <p:font typeface="Canva Sans Bold" panose="020B0803030501040103" pitchFamily="34" charset="0"/>
      <p:regular r:id="rId19"/>
      <p:bold r:id="rId20"/>
    </p:embeddedFont>
    <p:embeddedFont>
      <p:font typeface="Canva Sans Italics" panose="020B0503030501040103" pitchFamily="34" charset="0"/>
      <p:regular r:id="rId21"/>
      <p:italic r:id="rId22"/>
    </p:embeddedFont>
    <p:embeddedFont>
      <p:font typeface="Montserrat Classic" pitchFamily="2" charset="77"/>
      <p:regular r:id="rId23"/>
    </p:embeddedFont>
    <p:embeddedFont>
      <p:font typeface="Montserrat Classic Bold" pitchFamily="2" charset="77"/>
      <p:regular r:id="rId24"/>
      <p:bold r:id="rId25"/>
    </p:embeddedFont>
    <p:embeddedFont>
      <p:font typeface="Poppins" pitchFamily="2" charset="77"/>
      <p:regular r:id="rId26"/>
      <p:bold r:id="rId27"/>
      <p:italic r:id="rId28"/>
      <p:boldItalic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autoAdjust="0"/>
    <p:restoredTop sz="94597" autoAdjust="0"/>
  </p:normalViewPr>
  <p:slideViewPr>
    <p:cSldViewPr>
      <p:cViewPr varScale="1">
        <p:scale>
          <a:sx n="76" d="100"/>
          <a:sy n="76" d="100"/>
        </p:scale>
        <p:origin x="544"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4/9/25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4/9/25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4/9/25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4/9/25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67435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txBody>
          <a:bodyPr/>
          <a:lstStyle/>
          <a:p>
            <a:endParaRPr lang="en-US"/>
          </a:p>
        </p:txBody>
      </p:sp>
      <p:sp>
        <p:nvSpPr>
          <p:cNvPr id="5" name="TextBox 5"/>
          <p:cNvSpPr txBox="1"/>
          <p:nvPr/>
        </p:nvSpPr>
        <p:spPr>
          <a:xfrm>
            <a:off x="0" y="-180826"/>
            <a:ext cx="3086100" cy="10467826"/>
          </a:xfrm>
          <a:prstGeom prst="rect">
            <a:avLst/>
          </a:prstGeom>
        </p:spPr>
        <p:txBody>
          <a:bodyPr lIns="50800" tIns="50800" rIns="50800" bIns="50800" rtlCol="0" anchor="ctr"/>
          <a:lstStyle/>
          <a:p>
            <a:pPr algn="ctr">
              <a:lnSpc>
                <a:spcPts val="2659"/>
              </a:lnSpc>
            </a:pPr>
            <a:endParaRPr/>
          </a:p>
        </p:txBody>
      </p:sp>
      <p:sp>
        <p:nvSpPr>
          <p:cNvPr id="6" name="AutoShape 6"/>
          <p:cNvSpPr/>
          <p:nvPr/>
        </p:nvSpPr>
        <p:spPr>
          <a:xfrm>
            <a:off x="1953032" y="5570746"/>
            <a:ext cx="11383285" cy="40626"/>
          </a:xfrm>
          <a:prstGeom prst="line">
            <a:avLst/>
          </a:prstGeom>
          <a:ln w="38100" cap="flat">
            <a:solidFill>
              <a:srgbClr val="000000"/>
            </a:solidFill>
            <a:prstDash val="solid"/>
            <a:headEnd type="none" w="sm" len="sm"/>
            <a:tailEnd type="none" w="sm" len="sm"/>
          </a:ln>
        </p:spPr>
        <p:txBody>
          <a:bodyPr/>
          <a:lstStyle/>
          <a:p>
            <a:endParaRPr lang="en-US"/>
          </a:p>
        </p:txBody>
      </p:sp>
      <p:sp>
        <p:nvSpPr>
          <p:cNvPr id="7" name="Freeform 7"/>
          <p:cNvSpPr/>
          <p:nvPr/>
        </p:nvSpPr>
        <p:spPr>
          <a:xfrm>
            <a:off x="13763158" y="387350"/>
            <a:ext cx="4160184" cy="4114800"/>
          </a:xfrm>
          <a:custGeom>
            <a:avLst/>
            <a:gdLst/>
            <a:ahLst/>
            <a:cxnLst/>
            <a:rect l="l" t="t" r="r" b="b"/>
            <a:pathLst>
              <a:path w="4160184" h="4114800">
                <a:moveTo>
                  <a:pt x="0" y="0"/>
                </a:moveTo>
                <a:lnTo>
                  <a:pt x="4160184" y="0"/>
                </a:lnTo>
                <a:lnTo>
                  <a:pt x="4160184" y="4114800"/>
                </a:lnTo>
                <a:lnTo>
                  <a:pt x="0" y="4114800"/>
                </a:lnTo>
                <a:lnTo>
                  <a:pt x="0" y="0"/>
                </a:lnTo>
                <a:close/>
              </a:path>
            </a:pathLst>
          </a:custGeom>
          <a:blipFill>
            <a:blip r:embed="rId3">
              <a:alphaModFix amt="37000"/>
              <a:extLst>
                <a:ext uri="{96DAC541-7B7A-43D3-8B79-37D633B846F1}">
                  <asvg:svgBlip xmlns:asvg="http://schemas.microsoft.com/office/drawing/2016/SVG/main" r:embed="rId4"/>
                </a:ext>
              </a:extLst>
            </a:blip>
            <a:stretch>
              <a:fillRect/>
            </a:stretch>
          </a:blipFill>
        </p:spPr>
        <p:txBody>
          <a:bodyPr/>
          <a:lstStyle/>
          <a:p>
            <a:endParaRPr lang="en-US"/>
          </a:p>
        </p:txBody>
      </p:sp>
      <p:sp>
        <p:nvSpPr>
          <p:cNvPr id="9" name="TextBox 9"/>
          <p:cNvSpPr txBox="1"/>
          <p:nvPr/>
        </p:nvSpPr>
        <p:spPr>
          <a:xfrm>
            <a:off x="1953032" y="5958096"/>
            <a:ext cx="8734018" cy="1710148"/>
          </a:xfrm>
          <a:prstGeom prst="rect">
            <a:avLst/>
          </a:prstGeom>
        </p:spPr>
        <p:txBody>
          <a:bodyPr lIns="0" tIns="0" rIns="0" bIns="0" rtlCol="0" anchor="t">
            <a:spAutoFit/>
          </a:bodyPr>
          <a:lstStyle/>
          <a:p>
            <a:pPr algn="l">
              <a:lnSpc>
                <a:spcPts val="4483"/>
              </a:lnSpc>
            </a:pPr>
            <a:r>
              <a:rPr lang="en-US" sz="3202" dirty="0">
                <a:solidFill>
                  <a:schemeClr val="accent1"/>
                </a:solidFill>
                <a:latin typeface="Poppins"/>
              </a:rPr>
              <a:t>KHUSHI BHATI</a:t>
            </a:r>
          </a:p>
          <a:p>
            <a:pPr algn="l">
              <a:lnSpc>
                <a:spcPts val="4483"/>
              </a:lnSpc>
            </a:pPr>
            <a:r>
              <a:rPr lang="en-US" sz="3202" dirty="0">
                <a:solidFill>
                  <a:schemeClr val="accent1"/>
                </a:solidFill>
                <a:latin typeface="Poppins"/>
              </a:rPr>
              <a:t>22113077</a:t>
            </a:r>
          </a:p>
          <a:p>
            <a:pPr algn="l">
              <a:lnSpc>
                <a:spcPts val="4483"/>
              </a:lnSpc>
            </a:pPr>
            <a:r>
              <a:rPr lang="en-US" sz="3202" dirty="0" err="1">
                <a:solidFill>
                  <a:schemeClr val="accent1"/>
                </a:solidFill>
                <a:latin typeface="Poppins"/>
              </a:rPr>
              <a:t>khushi_b@ce.iitr.ac.in</a:t>
            </a:r>
            <a:endParaRPr lang="en-US" sz="3202" dirty="0">
              <a:solidFill>
                <a:schemeClr val="accent1"/>
              </a:solidFill>
              <a:latin typeface="Poppins"/>
            </a:endParaRPr>
          </a:p>
        </p:txBody>
      </p:sp>
      <p:sp>
        <p:nvSpPr>
          <p:cNvPr id="10" name="TextBox 10"/>
          <p:cNvSpPr txBox="1"/>
          <p:nvPr/>
        </p:nvSpPr>
        <p:spPr>
          <a:xfrm>
            <a:off x="1219200" y="1651631"/>
            <a:ext cx="12379117" cy="2778389"/>
          </a:xfrm>
          <a:prstGeom prst="rect">
            <a:avLst/>
          </a:prstGeom>
        </p:spPr>
        <p:txBody>
          <a:bodyPr wrap="square" lIns="0" tIns="0" rIns="0" bIns="0" rtlCol="0" anchor="t">
            <a:spAutoFit/>
          </a:bodyPr>
          <a:lstStyle/>
          <a:p>
            <a:pPr algn="ctr">
              <a:lnSpc>
                <a:spcPts val="11200"/>
              </a:lnSpc>
              <a:spcBef>
                <a:spcPct val="0"/>
              </a:spcBef>
            </a:pPr>
            <a:r>
              <a:rPr lang="en-US" sz="8000" dirty="0">
                <a:solidFill>
                  <a:schemeClr val="accent1"/>
                </a:solidFill>
                <a:latin typeface="Canva Sans Bold"/>
              </a:rPr>
              <a:t>FINANCIAL MODELLING OF VEDANTA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378926"/>
            <a:ext cx="13542897" cy="5537370"/>
          </a:xfrm>
          <a:custGeom>
            <a:avLst/>
            <a:gdLst/>
            <a:ahLst/>
            <a:cxnLst/>
            <a:rect l="l" t="t" r="r" b="b"/>
            <a:pathLst>
              <a:path w="13542897" h="5537370">
                <a:moveTo>
                  <a:pt x="0" y="0"/>
                </a:moveTo>
                <a:lnTo>
                  <a:pt x="13542897" y="0"/>
                </a:lnTo>
                <a:lnTo>
                  <a:pt x="13542897" y="5537370"/>
                </a:lnTo>
                <a:lnTo>
                  <a:pt x="0" y="5537370"/>
                </a:lnTo>
                <a:lnTo>
                  <a:pt x="0" y="0"/>
                </a:lnTo>
                <a:close/>
              </a:path>
            </a:pathLst>
          </a:custGeom>
          <a:blipFill>
            <a:blip r:embed="rId2"/>
            <a:stretch>
              <a:fillRect/>
            </a:stretch>
          </a:blipFill>
        </p:spPr>
        <p:txBody>
          <a:bodyPr/>
          <a:lstStyle/>
          <a:p>
            <a:endParaRPr lang="en-US"/>
          </a:p>
        </p:txBody>
      </p:sp>
      <p:grpSp>
        <p:nvGrpSpPr>
          <p:cNvPr id="3" name="Group 3"/>
          <p:cNvGrpSpPr/>
          <p:nvPr/>
        </p:nvGrpSpPr>
        <p:grpSpPr>
          <a:xfrm>
            <a:off x="14800521" y="4365363"/>
            <a:ext cx="3453612" cy="1855254"/>
            <a:chOff x="0" y="0"/>
            <a:chExt cx="990965" cy="488627"/>
          </a:xfrm>
        </p:grpSpPr>
        <p:sp>
          <p:nvSpPr>
            <p:cNvPr id="4" name="Freeform 4"/>
            <p:cNvSpPr/>
            <p:nvPr/>
          </p:nvSpPr>
          <p:spPr>
            <a:xfrm>
              <a:off x="0" y="0"/>
              <a:ext cx="990965" cy="488627"/>
            </a:xfrm>
            <a:custGeom>
              <a:avLst/>
              <a:gdLst/>
              <a:ahLst/>
              <a:cxnLst/>
              <a:rect l="l" t="t" r="r" b="b"/>
              <a:pathLst>
                <a:path w="990965" h="488627">
                  <a:moveTo>
                    <a:pt x="0" y="0"/>
                  </a:moveTo>
                  <a:lnTo>
                    <a:pt x="990965" y="0"/>
                  </a:lnTo>
                  <a:lnTo>
                    <a:pt x="990965" y="488627"/>
                  </a:lnTo>
                  <a:lnTo>
                    <a:pt x="0" y="488627"/>
                  </a:lnTo>
                  <a:close/>
                </a:path>
              </a:pathLst>
            </a:custGeom>
            <a:solidFill>
              <a:srgbClr val="E07634"/>
            </a:solidFill>
          </p:spPr>
          <p:txBody>
            <a:bodyPr/>
            <a:lstStyle/>
            <a:p>
              <a:endParaRPr lang="en-US"/>
            </a:p>
          </p:txBody>
        </p:sp>
        <p:sp>
          <p:nvSpPr>
            <p:cNvPr id="5" name="TextBox 5"/>
            <p:cNvSpPr txBox="1"/>
            <p:nvPr/>
          </p:nvSpPr>
          <p:spPr>
            <a:xfrm>
              <a:off x="0" y="-38100"/>
              <a:ext cx="990965" cy="526727"/>
            </a:xfrm>
            <a:prstGeom prst="rect">
              <a:avLst/>
            </a:prstGeom>
          </p:spPr>
          <p:txBody>
            <a:bodyPr lIns="50800" tIns="50800" rIns="50800" bIns="50800" rtlCol="0" anchor="ctr"/>
            <a:lstStyle/>
            <a:p>
              <a:pPr algn="ctr">
                <a:lnSpc>
                  <a:spcPts val="2660"/>
                </a:lnSpc>
              </a:pPr>
              <a:endParaRPr/>
            </a:p>
          </p:txBody>
        </p:sp>
      </p:grpSp>
      <p:sp>
        <p:nvSpPr>
          <p:cNvPr id="6" name="Freeform 6"/>
          <p:cNvSpPr/>
          <p:nvPr/>
        </p:nvSpPr>
        <p:spPr>
          <a:xfrm>
            <a:off x="1028700" y="6508770"/>
            <a:ext cx="6771449" cy="2749530"/>
          </a:xfrm>
          <a:custGeom>
            <a:avLst/>
            <a:gdLst/>
            <a:ahLst/>
            <a:cxnLst/>
            <a:rect l="l" t="t" r="r" b="b"/>
            <a:pathLst>
              <a:path w="6771449" h="2749530">
                <a:moveTo>
                  <a:pt x="0" y="0"/>
                </a:moveTo>
                <a:lnTo>
                  <a:pt x="6771449" y="0"/>
                </a:lnTo>
                <a:lnTo>
                  <a:pt x="6771449" y="2749530"/>
                </a:lnTo>
                <a:lnTo>
                  <a:pt x="0" y="2749530"/>
                </a:lnTo>
                <a:lnTo>
                  <a:pt x="0" y="0"/>
                </a:lnTo>
                <a:close/>
              </a:path>
            </a:pathLst>
          </a:custGeom>
          <a:blipFill>
            <a:blip r:embed="rId3"/>
            <a:stretch>
              <a:fillRect/>
            </a:stretch>
          </a:blipFill>
        </p:spPr>
        <p:txBody>
          <a:bodyPr/>
          <a:lstStyle/>
          <a:p>
            <a:endParaRPr lang="en-US"/>
          </a:p>
        </p:txBody>
      </p:sp>
      <p:sp>
        <p:nvSpPr>
          <p:cNvPr id="7" name="Freeform 7"/>
          <p:cNvSpPr/>
          <p:nvPr/>
        </p:nvSpPr>
        <p:spPr>
          <a:xfrm>
            <a:off x="8520440" y="5297753"/>
            <a:ext cx="6051157" cy="4372449"/>
          </a:xfrm>
          <a:custGeom>
            <a:avLst/>
            <a:gdLst/>
            <a:ahLst/>
            <a:cxnLst/>
            <a:rect l="l" t="t" r="r" b="b"/>
            <a:pathLst>
              <a:path w="6051157" h="4372449">
                <a:moveTo>
                  <a:pt x="0" y="0"/>
                </a:moveTo>
                <a:lnTo>
                  <a:pt x="6051157" y="0"/>
                </a:lnTo>
                <a:lnTo>
                  <a:pt x="6051157" y="4372450"/>
                </a:lnTo>
                <a:lnTo>
                  <a:pt x="0" y="4372450"/>
                </a:lnTo>
                <a:lnTo>
                  <a:pt x="0" y="0"/>
                </a:lnTo>
                <a:close/>
              </a:path>
            </a:pathLst>
          </a:custGeom>
          <a:blipFill>
            <a:blip r:embed="rId4"/>
            <a:stretch>
              <a:fillRect/>
            </a:stretch>
          </a:blipFill>
        </p:spPr>
        <p:txBody>
          <a:bodyPr/>
          <a:lstStyle/>
          <a:p>
            <a:endParaRPr lang="en-US"/>
          </a:p>
        </p:txBody>
      </p:sp>
      <p:sp>
        <p:nvSpPr>
          <p:cNvPr id="8" name="TextBox 8"/>
          <p:cNvSpPr txBox="1"/>
          <p:nvPr/>
        </p:nvSpPr>
        <p:spPr>
          <a:xfrm>
            <a:off x="15108632" y="4745303"/>
            <a:ext cx="2883359" cy="1095375"/>
          </a:xfrm>
          <a:prstGeom prst="rect">
            <a:avLst/>
          </a:prstGeom>
        </p:spPr>
        <p:txBody>
          <a:bodyPr lIns="0" tIns="0" rIns="0" bIns="0" rtlCol="0" anchor="t">
            <a:spAutoFit/>
          </a:bodyPr>
          <a:lstStyle/>
          <a:p>
            <a:pPr algn="ctr">
              <a:lnSpc>
                <a:spcPts val="4331"/>
              </a:lnSpc>
            </a:pPr>
            <a:r>
              <a:rPr lang="en-US" sz="3609" spc="-36" dirty="0">
                <a:solidFill>
                  <a:srgbClr val="FDFDFE"/>
                </a:solidFill>
                <a:latin typeface="Montserrat Classic Bold"/>
              </a:rPr>
              <a:t>DCF </a:t>
            </a:r>
          </a:p>
          <a:p>
            <a:pPr algn="ctr">
              <a:lnSpc>
                <a:spcPts val="4331"/>
              </a:lnSpc>
            </a:pPr>
            <a:r>
              <a:rPr lang="en-US" sz="3609" spc="-36" dirty="0">
                <a:solidFill>
                  <a:srgbClr val="FDFDFE"/>
                </a:solidFill>
                <a:latin typeface="Montserrat Classic Bold"/>
              </a:rPr>
              <a:t>MODELLING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480" y="68985"/>
            <a:ext cx="6118549" cy="1593502"/>
            <a:chOff x="0" y="0"/>
            <a:chExt cx="1611470" cy="419688"/>
          </a:xfrm>
        </p:grpSpPr>
        <p:sp>
          <p:nvSpPr>
            <p:cNvPr id="3" name="Freeform 3"/>
            <p:cNvSpPr/>
            <p:nvPr/>
          </p:nvSpPr>
          <p:spPr>
            <a:xfrm>
              <a:off x="0" y="0"/>
              <a:ext cx="1611470" cy="419688"/>
            </a:xfrm>
            <a:custGeom>
              <a:avLst/>
              <a:gdLst/>
              <a:ahLst/>
              <a:cxnLst/>
              <a:rect l="l" t="t" r="r" b="b"/>
              <a:pathLst>
                <a:path w="1611470" h="419688">
                  <a:moveTo>
                    <a:pt x="0" y="0"/>
                  </a:moveTo>
                  <a:lnTo>
                    <a:pt x="1611470" y="0"/>
                  </a:lnTo>
                  <a:lnTo>
                    <a:pt x="1611470" y="419688"/>
                  </a:lnTo>
                  <a:lnTo>
                    <a:pt x="0" y="419688"/>
                  </a:lnTo>
                  <a:close/>
                </a:path>
              </a:pathLst>
            </a:custGeom>
            <a:solidFill>
              <a:srgbClr val="E07634"/>
            </a:solidFill>
          </p:spPr>
          <p:txBody>
            <a:bodyPr/>
            <a:lstStyle/>
            <a:p>
              <a:endParaRPr lang="en-US"/>
            </a:p>
          </p:txBody>
        </p:sp>
        <p:sp>
          <p:nvSpPr>
            <p:cNvPr id="4" name="TextBox 4"/>
            <p:cNvSpPr txBox="1"/>
            <p:nvPr/>
          </p:nvSpPr>
          <p:spPr>
            <a:xfrm>
              <a:off x="0" y="-38100"/>
              <a:ext cx="1611470" cy="457788"/>
            </a:xfrm>
            <a:prstGeom prst="rect">
              <a:avLst/>
            </a:prstGeom>
          </p:spPr>
          <p:txBody>
            <a:bodyPr lIns="50800" tIns="50800" rIns="50800" bIns="50800" rtlCol="0" anchor="ctr"/>
            <a:lstStyle/>
            <a:p>
              <a:pPr algn="ctr">
                <a:lnSpc>
                  <a:spcPts val="2660"/>
                </a:lnSpc>
              </a:pPr>
              <a:endParaRPr/>
            </a:p>
          </p:txBody>
        </p:sp>
      </p:grpSp>
      <p:sp>
        <p:nvSpPr>
          <p:cNvPr id="5" name="Freeform 5"/>
          <p:cNvSpPr/>
          <p:nvPr/>
        </p:nvSpPr>
        <p:spPr>
          <a:xfrm>
            <a:off x="1613239" y="4893848"/>
            <a:ext cx="15061522" cy="4879745"/>
          </a:xfrm>
          <a:custGeom>
            <a:avLst/>
            <a:gdLst/>
            <a:ahLst/>
            <a:cxnLst/>
            <a:rect l="l" t="t" r="r" b="b"/>
            <a:pathLst>
              <a:path w="15061522" h="4879745">
                <a:moveTo>
                  <a:pt x="0" y="0"/>
                </a:moveTo>
                <a:lnTo>
                  <a:pt x="15061522" y="0"/>
                </a:lnTo>
                <a:lnTo>
                  <a:pt x="15061522" y="4879746"/>
                </a:lnTo>
                <a:lnTo>
                  <a:pt x="0" y="4879746"/>
                </a:lnTo>
                <a:lnTo>
                  <a:pt x="0" y="0"/>
                </a:lnTo>
                <a:close/>
              </a:path>
            </a:pathLst>
          </a:custGeom>
          <a:blipFill>
            <a:blip r:embed="rId2"/>
            <a:stretch>
              <a:fillRect/>
            </a:stretch>
          </a:blipFill>
        </p:spPr>
        <p:txBody>
          <a:bodyPr/>
          <a:lstStyle/>
          <a:p>
            <a:endParaRPr lang="en-US"/>
          </a:p>
        </p:txBody>
      </p:sp>
      <p:sp>
        <p:nvSpPr>
          <p:cNvPr id="6" name="Freeform 6"/>
          <p:cNvSpPr/>
          <p:nvPr/>
        </p:nvSpPr>
        <p:spPr>
          <a:xfrm>
            <a:off x="6400800" y="1583651"/>
            <a:ext cx="7517629" cy="3232045"/>
          </a:xfrm>
          <a:custGeom>
            <a:avLst/>
            <a:gdLst/>
            <a:ahLst/>
            <a:cxnLst/>
            <a:rect l="l" t="t" r="r" b="b"/>
            <a:pathLst>
              <a:path w="7517629" h="3232045">
                <a:moveTo>
                  <a:pt x="0" y="0"/>
                </a:moveTo>
                <a:lnTo>
                  <a:pt x="7517628" y="0"/>
                </a:lnTo>
                <a:lnTo>
                  <a:pt x="7517628" y="3232045"/>
                </a:lnTo>
                <a:lnTo>
                  <a:pt x="0" y="3232045"/>
                </a:lnTo>
                <a:lnTo>
                  <a:pt x="0" y="0"/>
                </a:lnTo>
                <a:close/>
              </a:path>
            </a:pathLst>
          </a:custGeom>
          <a:blipFill>
            <a:blip r:embed="rId3"/>
            <a:stretch>
              <a:fillRect/>
            </a:stretch>
          </a:blipFill>
        </p:spPr>
        <p:txBody>
          <a:bodyPr/>
          <a:lstStyle/>
          <a:p>
            <a:endParaRPr lang="en-US"/>
          </a:p>
        </p:txBody>
      </p:sp>
      <p:sp>
        <p:nvSpPr>
          <p:cNvPr id="7" name="TextBox 7"/>
          <p:cNvSpPr txBox="1"/>
          <p:nvPr/>
        </p:nvSpPr>
        <p:spPr>
          <a:xfrm>
            <a:off x="1789697" y="494012"/>
            <a:ext cx="3002145" cy="552450"/>
          </a:xfrm>
          <a:prstGeom prst="rect">
            <a:avLst/>
          </a:prstGeom>
        </p:spPr>
        <p:txBody>
          <a:bodyPr lIns="0" tIns="0" rIns="0" bIns="0" rtlCol="0" anchor="t">
            <a:spAutoFit/>
          </a:bodyPr>
          <a:lstStyle/>
          <a:p>
            <a:pPr algn="l">
              <a:lnSpc>
                <a:spcPts val="4331"/>
              </a:lnSpc>
            </a:pPr>
            <a:r>
              <a:rPr lang="en-US" sz="3609" spc="-36" dirty="0">
                <a:solidFill>
                  <a:srgbClr val="FDFDFE"/>
                </a:solidFill>
                <a:latin typeface="Montserrat Classic Bold"/>
              </a:rPr>
              <a:t>Forecasting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866122" y="-215807"/>
            <a:ext cx="8824427" cy="2547288"/>
            <a:chOff x="0" y="-38100"/>
            <a:chExt cx="2324129" cy="670891"/>
          </a:xfrm>
        </p:grpSpPr>
        <p:sp>
          <p:nvSpPr>
            <p:cNvPr id="3" name="Freeform 3"/>
            <p:cNvSpPr/>
            <p:nvPr/>
          </p:nvSpPr>
          <p:spPr>
            <a:xfrm>
              <a:off x="0" y="53448"/>
              <a:ext cx="2324129" cy="579343"/>
            </a:xfrm>
            <a:custGeom>
              <a:avLst/>
              <a:gdLst/>
              <a:ahLst/>
              <a:cxnLst/>
              <a:rect l="l" t="t" r="r" b="b"/>
              <a:pathLst>
                <a:path w="2324129" h="579343">
                  <a:moveTo>
                    <a:pt x="0" y="0"/>
                  </a:moveTo>
                  <a:lnTo>
                    <a:pt x="2324129" y="0"/>
                  </a:lnTo>
                  <a:lnTo>
                    <a:pt x="2324129" y="579343"/>
                  </a:lnTo>
                  <a:lnTo>
                    <a:pt x="0" y="579343"/>
                  </a:lnTo>
                  <a:close/>
                </a:path>
              </a:pathLst>
            </a:custGeom>
            <a:solidFill>
              <a:srgbClr val="E07634"/>
            </a:solidFill>
          </p:spPr>
          <p:txBody>
            <a:bodyPr/>
            <a:lstStyle/>
            <a:p>
              <a:endParaRPr lang="en-US"/>
            </a:p>
          </p:txBody>
        </p:sp>
        <p:sp>
          <p:nvSpPr>
            <p:cNvPr id="4" name="TextBox 4"/>
            <p:cNvSpPr txBox="1"/>
            <p:nvPr/>
          </p:nvSpPr>
          <p:spPr>
            <a:xfrm>
              <a:off x="0" y="-38100"/>
              <a:ext cx="2324129" cy="617443"/>
            </a:xfrm>
            <a:prstGeom prst="rect">
              <a:avLst/>
            </a:prstGeom>
          </p:spPr>
          <p:txBody>
            <a:bodyPr lIns="50800" tIns="50800" rIns="50800" bIns="50800" rtlCol="0" anchor="ctr"/>
            <a:lstStyle/>
            <a:p>
              <a:pPr algn="ctr">
                <a:lnSpc>
                  <a:spcPts val="2660"/>
                </a:lnSpc>
              </a:pPr>
              <a:endParaRPr/>
            </a:p>
          </p:txBody>
        </p:sp>
      </p:grpSp>
      <p:sp>
        <p:nvSpPr>
          <p:cNvPr id="5" name="Freeform 5"/>
          <p:cNvSpPr/>
          <p:nvPr/>
        </p:nvSpPr>
        <p:spPr>
          <a:xfrm>
            <a:off x="10929603" y="1231634"/>
            <a:ext cx="7047464" cy="3738220"/>
          </a:xfrm>
          <a:custGeom>
            <a:avLst/>
            <a:gdLst/>
            <a:ahLst/>
            <a:cxnLst/>
            <a:rect l="l" t="t" r="r" b="b"/>
            <a:pathLst>
              <a:path w="7047464" h="3738220">
                <a:moveTo>
                  <a:pt x="0" y="0"/>
                </a:moveTo>
                <a:lnTo>
                  <a:pt x="7047463" y="0"/>
                </a:lnTo>
                <a:lnTo>
                  <a:pt x="7047463" y="3738220"/>
                </a:lnTo>
                <a:lnTo>
                  <a:pt x="0" y="3738220"/>
                </a:lnTo>
                <a:lnTo>
                  <a:pt x="0" y="0"/>
                </a:lnTo>
                <a:close/>
              </a:path>
            </a:pathLst>
          </a:custGeom>
          <a:blipFill>
            <a:blip r:embed="rId2"/>
            <a:stretch>
              <a:fillRect/>
            </a:stretch>
          </a:blipFill>
        </p:spPr>
        <p:txBody>
          <a:bodyPr/>
          <a:lstStyle/>
          <a:p>
            <a:endParaRPr lang="en-US"/>
          </a:p>
        </p:txBody>
      </p:sp>
      <p:sp>
        <p:nvSpPr>
          <p:cNvPr id="6" name="TextBox 6"/>
          <p:cNvSpPr txBox="1"/>
          <p:nvPr/>
        </p:nvSpPr>
        <p:spPr>
          <a:xfrm>
            <a:off x="2655768" y="559999"/>
            <a:ext cx="7245134" cy="1009651"/>
          </a:xfrm>
          <a:prstGeom prst="rect">
            <a:avLst/>
          </a:prstGeom>
        </p:spPr>
        <p:txBody>
          <a:bodyPr lIns="0" tIns="0" rIns="0" bIns="0" rtlCol="0" anchor="t">
            <a:spAutoFit/>
          </a:bodyPr>
          <a:lstStyle/>
          <a:p>
            <a:pPr algn="ctr">
              <a:lnSpc>
                <a:spcPts val="8399"/>
              </a:lnSpc>
            </a:pPr>
            <a:r>
              <a:rPr lang="en-US" sz="5999" dirty="0">
                <a:solidFill>
                  <a:srgbClr val="FEFEFE"/>
                </a:solidFill>
                <a:latin typeface="Canva Sans Bold"/>
              </a:rPr>
              <a:t>CONCLUSION</a:t>
            </a:r>
          </a:p>
        </p:txBody>
      </p:sp>
      <p:sp>
        <p:nvSpPr>
          <p:cNvPr id="7" name="TextBox 7"/>
          <p:cNvSpPr txBox="1"/>
          <p:nvPr/>
        </p:nvSpPr>
        <p:spPr>
          <a:xfrm>
            <a:off x="1028700" y="2917317"/>
            <a:ext cx="9900903" cy="4789805"/>
          </a:xfrm>
          <a:prstGeom prst="rect">
            <a:avLst/>
          </a:prstGeom>
        </p:spPr>
        <p:txBody>
          <a:bodyPr lIns="0" tIns="0" rIns="0" bIns="0" rtlCol="0" anchor="t">
            <a:spAutoFit/>
          </a:bodyPr>
          <a:lstStyle/>
          <a:p>
            <a:pPr algn="ctr">
              <a:lnSpc>
                <a:spcPts val="3220"/>
              </a:lnSpc>
            </a:pPr>
            <a:r>
              <a:rPr lang="en-US" sz="2300">
                <a:solidFill>
                  <a:srgbClr val="000000"/>
                </a:solidFill>
                <a:latin typeface="Canva Sans"/>
              </a:rPr>
              <a:t>Vedanta Limited shares are currently trading at a 38% premium, indicating an overvaluation compared to its intrinsic value. Within the sector, some companies are overvalued while others are undervalued, presenting a mixed landscape.</a:t>
            </a:r>
          </a:p>
          <a:p>
            <a:pPr algn="ctr">
              <a:lnSpc>
                <a:spcPts val="3220"/>
              </a:lnSpc>
            </a:pPr>
            <a:endParaRPr lang="en-US" sz="2300">
              <a:solidFill>
                <a:srgbClr val="000000"/>
              </a:solidFill>
              <a:latin typeface="Canva Sans"/>
            </a:endParaRPr>
          </a:p>
          <a:p>
            <a:pPr algn="ctr">
              <a:lnSpc>
                <a:spcPts val="3220"/>
              </a:lnSpc>
            </a:pPr>
            <a:r>
              <a:rPr lang="en-US" sz="2300">
                <a:solidFill>
                  <a:srgbClr val="000000"/>
                </a:solidFill>
                <a:latin typeface="Canva Sans"/>
              </a:rPr>
              <a:t>Despite the current overvaluation, Vedanta has strong fundamentals and growth prospects. Given the potential for market corrections and the company's robust performance, a cautious buy recommendation is advised. Investors should consider purchasing Vedanta shares with the expectation of long-term gains as the market adjusts and the company's value aligns more closely with its fundamentals.</a:t>
            </a:r>
          </a:p>
          <a:p>
            <a:pPr algn="ctr">
              <a:lnSpc>
                <a:spcPts val="3220"/>
              </a:lnSpc>
              <a:spcBef>
                <a:spcPct val="0"/>
              </a:spcBef>
            </a:pPr>
            <a:endParaRPr lang="en-US" sz="2300">
              <a:solidFill>
                <a:srgbClr val="000000"/>
              </a:solidFill>
              <a:latin typeface="Canva Sans"/>
            </a:endParaRPr>
          </a:p>
        </p:txBody>
      </p:sp>
      <p:sp>
        <p:nvSpPr>
          <p:cNvPr id="8" name="TextBox 8"/>
          <p:cNvSpPr txBox="1"/>
          <p:nvPr/>
        </p:nvSpPr>
        <p:spPr>
          <a:xfrm>
            <a:off x="11631764" y="4486910"/>
            <a:ext cx="5987337" cy="656590"/>
          </a:xfrm>
          <a:prstGeom prst="rect">
            <a:avLst/>
          </a:prstGeom>
        </p:spPr>
        <p:txBody>
          <a:bodyPr lIns="0" tIns="0" rIns="0" bIns="0" rtlCol="0" anchor="t">
            <a:spAutoFit/>
          </a:bodyPr>
          <a:lstStyle/>
          <a:p>
            <a:pPr algn="ctr">
              <a:lnSpc>
                <a:spcPts val="2660"/>
              </a:lnSpc>
              <a:spcBef>
                <a:spcPct val="0"/>
              </a:spcBef>
            </a:pPr>
            <a:r>
              <a:rPr lang="en-US" sz="1900">
                <a:solidFill>
                  <a:srgbClr val="000000"/>
                </a:solidFill>
                <a:latin typeface="Canva Sans Italics"/>
              </a:rPr>
              <a:t>73% Buy recommendation for Vedanta as per all calculations</a:t>
            </a:r>
          </a:p>
        </p:txBody>
      </p:sp>
      <p:sp>
        <p:nvSpPr>
          <p:cNvPr id="9" name="TextBox 9"/>
          <p:cNvSpPr txBox="1"/>
          <p:nvPr/>
        </p:nvSpPr>
        <p:spPr>
          <a:xfrm>
            <a:off x="443204" y="8077835"/>
            <a:ext cx="12160120" cy="1180465"/>
          </a:xfrm>
          <a:prstGeom prst="rect">
            <a:avLst/>
          </a:prstGeom>
        </p:spPr>
        <p:txBody>
          <a:bodyPr lIns="0" tIns="0" rIns="0" bIns="0" rtlCol="0" anchor="t">
            <a:spAutoFit/>
          </a:bodyPr>
          <a:lstStyle/>
          <a:p>
            <a:pPr marL="0" lvl="0" indent="0" algn="ctr">
              <a:lnSpc>
                <a:spcPts val="4759"/>
              </a:lnSpc>
              <a:spcBef>
                <a:spcPct val="0"/>
              </a:spcBef>
            </a:pPr>
            <a:r>
              <a:rPr lang="en-US" sz="3399">
                <a:solidFill>
                  <a:srgbClr val="000000"/>
                </a:solidFill>
                <a:latin typeface="Canva Sans Bold"/>
              </a:rPr>
              <a:t>All the financial ratios are showing a slow upward trend with lesser profit margins over the years </a:t>
            </a:r>
          </a:p>
        </p:txBody>
      </p:sp>
      <p:sp>
        <p:nvSpPr>
          <p:cNvPr id="10" name="TextBox 10"/>
          <p:cNvSpPr txBox="1"/>
          <p:nvPr/>
        </p:nvSpPr>
        <p:spPr>
          <a:xfrm>
            <a:off x="11273799" y="5563131"/>
            <a:ext cx="6703267" cy="1180465"/>
          </a:xfrm>
          <a:prstGeom prst="rect">
            <a:avLst/>
          </a:prstGeom>
        </p:spPr>
        <p:txBody>
          <a:bodyPr lIns="0" tIns="0" rIns="0" bIns="0" rtlCol="0" anchor="t">
            <a:spAutoFit/>
          </a:bodyPr>
          <a:lstStyle/>
          <a:p>
            <a:pPr marL="0" lvl="0" indent="0" algn="ctr">
              <a:lnSpc>
                <a:spcPts val="4759"/>
              </a:lnSpc>
              <a:spcBef>
                <a:spcPct val="0"/>
              </a:spcBef>
            </a:pPr>
            <a:r>
              <a:rPr lang="en-US" sz="3399">
                <a:solidFill>
                  <a:srgbClr val="000000"/>
                </a:solidFill>
                <a:latin typeface="Canva Sans Bold"/>
              </a:rPr>
              <a:t>Currently, the stock prices are slightly overpriced.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54593" y="7139813"/>
            <a:ext cx="6510216" cy="3184255"/>
          </a:xfrm>
          <a:custGeom>
            <a:avLst/>
            <a:gdLst/>
            <a:ahLst/>
            <a:cxnLst/>
            <a:rect l="l" t="t" r="r" b="b"/>
            <a:pathLst>
              <a:path w="6510216" h="3184255">
                <a:moveTo>
                  <a:pt x="0" y="0"/>
                </a:moveTo>
                <a:lnTo>
                  <a:pt x="6510216" y="0"/>
                </a:lnTo>
                <a:lnTo>
                  <a:pt x="6510216" y="3184255"/>
                </a:lnTo>
                <a:lnTo>
                  <a:pt x="0" y="3184255"/>
                </a:lnTo>
                <a:lnTo>
                  <a:pt x="0" y="0"/>
                </a:lnTo>
                <a:close/>
              </a:path>
            </a:pathLst>
          </a:custGeom>
          <a:blipFill>
            <a:blip r:embed="rId2"/>
            <a:stretch>
              <a:fillRect t="-16088" b="-6581"/>
            </a:stretch>
          </a:blipFill>
        </p:spPr>
        <p:txBody>
          <a:bodyPr/>
          <a:lstStyle/>
          <a:p>
            <a:endParaRPr lang="en-US"/>
          </a:p>
        </p:txBody>
      </p:sp>
      <p:sp>
        <p:nvSpPr>
          <p:cNvPr id="3" name="Freeform 3"/>
          <p:cNvSpPr/>
          <p:nvPr/>
        </p:nvSpPr>
        <p:spPr>
          <a:xfrm>
            <a:off x="654593" y="2818722"/>
            <a:ext cx="6510216" cy="4325324"/>
          </a:xfrm>
          <a:custGeom>
            <a:avLst/>
            <a:gdLst/>
            <a:ahLst/>
            <a:cxnLst/>
            <a:rect l="l" t="t" r="r" b="b"/>
            <a:pathLst>
              <a:path w="6510216" h="4325324">
                <a:moveTo>
                  <a:pt x="0" y="0"/>
                </a:moveTo>
                <a:lnTo>
                  <a:pt x="6510216" y="0"/>
                </a:lnTo>
                <a:lnTo>
                  <a:pt x="6510216" y="4325324"/>
                </a:lnTo>
                <a:lnTo>
                  <a:pt x="0" y="4325324"/>
                </a:lnTo>
                <a:lnTo>
                  <a:pt x="0" y="0"/>
                </a:lnTo>
                <a:close/>
              </a:path>
            </a:pathLst>
          </a:custGeom>
          <a:blipFill>
            <a:blip r:embed="rId3"/>
            <a:stretch>
              <a:fillRect/>
            </a:stretch>
          </a:blipFill>
        </p:spPr>
        <p:txBody>
          <a:bodyPr/>
          <a:lstStyle/>
          <a:p>
            <a:endParaRPr lang="en-US"/>
          </a:p>
        </p:txBody>
      </p:sp>
      <p:sp>
        <p:nvSpPr>
          <p:cNvPr id="4" name="Freeform 4"/>
          <p:cNvSpPr/>
          <p:nvPr/>
        </p:nvSpPr>
        <p:spPr>
          <a:xfrm>
            <a:off x="8365208" y="1486628"/>
            <a:ext cx="9383949" cy="5371327"/>
          </a:xfrm>
          <a:custGeom>
            <a:avLst/>
            <a:gdLst/>
            <a:ahLst/>
            <a:cxnLst/>
            <a:rect l="l" t="t" r="r" b="b"/>
            <a:pathLst>
              <a:path w="9383949" h="5371327">
                <a:moveTo>
                  <a:pt x="0" y="0"/>
                </a:moveTo>
                <a:lnTo>
                  <a:pt x="9383949" y="0"/>
                </a:lnTo>
                <a:lnTo>
                  <a:pt x="9383949" y="5371327"/>
                </a:lnTo>
                <a:lnTo>
                  <a:pt x="0" y="5371327"/>
                </a:lnTo>
                <a:lnTo>
                  <a:pt x="0" y="0"/>
                </a:lnTo>
                <a:close/>
              </a:path>
            </a:pathLst>
          </a:custGeom>
          <a:blipFill>
            <a:blip r:embed="rId4"/>
            <a:stretch>
              <a:fillRect/>
            </a:stretch>
          </a:blipFill>
        </p:spPr>
        <p:txBody>
          <a:bodyPr/>
          <a:lstStyle/>
          <a:p>
            <a:endParaRPr lang="en-US"/>
          </a:p>
        </p:txBody>
      </p:sp>
      <p:sp>
        <p:nvSpPr>
          <p:cNvPr id="5" name="TextBox 5"/>
          <p:cNvSpPr txBox="1"/>
          <p:nvPr/>
        </p:nvSpPr>
        <p:spPr>
          <a:xfrm>
            <a:off x="654593" y="229328"/>
            <a:ext cx="6510216" cy="2514600"/>
          </a:xfrm>
          <a:prstGeom prst="rect">
            <a:avLst/>
          </a:prstGeom>
        </p:spPr>
        <p:txBody>
          <a:bodyPr lIns="0" tIns="0" rIns="0" bIns="0" rtlCol="0" anchor="t">
            <a:spAutoFit/>
          </a:bodyPr>
          <a:lstStyle/>
          <a:p>
            <a:pPr algn="ctr">
              <a:lnSpc>
                <a:spcPts val="2520"/>
              </a:lnSpc>
              <a:spcBef>
                <a:spcPct val="0"/>
              </a:spcBef>
            </a:pPr>
            <a:r>
              <a:rPr lang="en-US" sz="2100" spc="-21">
                <a:solidFill>
                  <a:srgbClr val="000000"/>
                </a:solidFill>
                <a:latin typeface="Montserrat Classic"/>
              </a:rPr>
              <a:t>Vedanta Limited is a leading global natural resources conglomerate with key interests in aluminum, zinc-lead-silver, oil and gas, iron ore, steel, copper, power, ferro alloys, nickel, semiconductors, and glass. With strategic assets in India, South Africa, Namibia, and Liberia, Vedanta is well-positioned to generate long-term value and superior cash flows.</a:t>
            </a:r>
          </a:p>
        </p:txBody>
      </p:sp>
      <p:sp>
        <p:nvSpPr>
          <p:cNvPr id="6" name="TextBox 6"/>
          <p:cNvSpPr txBox="1"/>
          <p:nvPr/>
        </p:nvSpPr>
        <p:spPr>
          <a:xfrm>
            <a:off x="8348565" y="7139813"/>
            <a:ext cx="9400592" cy="3457575"/>
          </a:xfrm>
          <a:prstGeom prst="rect">
            <a:avLst/>
          </a:prstGeom>
        </p:spPr>
        <p:txBody>
          <a:bodyPr lIns="0" tIns="0" rIns="0" bIns="0" rtlCol="0" anchor="t">
            <a:spAutoFit/>
          </a:bodyPr>
          <a:lstStyle/>
          <a:p>
            <a:pPr algn="ctr">
              <a:lnSpc>
                <a:spcPts val="2520"/>
              </a:lnSpc>
            </a:pPr>
            <a:r>
              <a:rPr lang="en-US" sz="2100" spc="-21">
                <a:solidFill>
                  <a:srgbClr val="000000"/>
                </a:solidFill>
                <a:latin typeface="Montserrat Classic"/>
              </a:rPr>
              <a:t>Vedanta Limited reported earnings for the full year ending March 31, 2024. Sales were INR 1,417,930 million, down from INR 1,454,040 million the previous year. Revenue decreased to INR 1,462,770 million from INR 1,501,590 million. Net income dropped significantly to INR 42,390 million from INR 105,740 million. Basic earnings per share from continuing operations fell to INR 11.42 from INR 28.5, and diluted earnings per share decreased to INR 11.33 from INR 28.32.</a:t>
            </a:r>
          </a:p>
          <a:p>
            <a:pPr algn="ctr">
              <a:lnSpc>
                <a:spcPts val="2520"/>
              </a:lnSpc>
            </a:pPr>
            <a:endParaRPr lang="en-US" sz="2100" spc="-21">
              <a:solidFill>
                <a:srgbClr val="000000"/>
              </a:solidFill>
              <a:latin typeface="Montserrat Classic"/>
            </a:endParaRPr>
          </a:p>
          <a:p>
            <a:pPr algn="ctr">
              <a:lnSpc>
                <a:spcPts val="2520"/>
              </a:lnSpc>
            </a:pPr>
            <a:endParaRPr lang="en-US" sz="2100" spc="-21">
              <a:solidFill>
                <a:srgbClr val="000000"/>
              </a:solidFill>
              <a:latin typeface="Montserrat Classic"/>
            </a:endParaRPr>
          </a:p>
          <a:p>
            <a:pPr algn="ctr">
              <a:lnSpc>
                <a:spcPts val="2520"/>
              </a:lnSpc>
            </a:pPr>
            <a:r>
              <a:rPr lang="en-US" sz="2100" spc="-21">
                <a:solidFill>
                  <a:srgbClr val="000000"/>
                </a:solidFill>
                <a:latin typeface="Montserrat Classic"/>
              </a:rPr>
              <a:t>4o</a:t>
            </a:r>
          </a:p>
          <a:p>
            <a:pPr algn="ctr">
              <a:lnSpc>
                <a:spcPts val="2520"/>
              </a:lnSpc>
              <a:spcBef>
                <a:spcPct val="0"/>
              </a:spcBef>
            </a:pPr>
            <a:endParaRPr lang="en-US" sz="2100" spc="-21">
              <a:solidFill>
                <a:srgbClr val="000000"/>
              </a:solidFill>
              <a:latin typeface="Montserrat Classic"/>
            </a:endParaRPr>
          </a:p>
        </p:txBody>
      </p:sp>
      <p:grpSp>
        <p:nvGrpSpPr>
          <p:cNvPr id="7" name="Group 7"/>
          <p:cNvGrpSpPr/>
          <p:nvPr/>
        </p:nvGrpSpPr>
        <p:grpSpPr>
          <a:xfrm>
            <a:off x="9418086" y="224764"/>
            <a:ext cx="8331071" cy="1323781"/>
            <a:chOff x="0" y="0"/>
            <a:chExt cx="1912507" cy="348650"/>
          </a:xfrm>
        </p:grpSpPr>
        <p:sp>
          <p:nvSpPr>
            <p:cNvPr id="8" name="Freeform 8"/>
            <p:cNvSpPr/>
            <p:nvPr/>
          </p:nvSpPr>
          <p:spPr>
            <a:xfrm>
              <a:off x="0" y="0"/>
              <a:ext cx="1912507" cy="348650"/>
            </a:xfrm>
            <a:custGeom>
              <a:avLst/>
              <a:gdLst/>
              <a:ahLst/>
              <a:cxnLst/>
              <a:rect l="l" t="t" r="r" b="b"/>
              <a:pathLst>
                <a:path w="1912507" h="348650">
                  <a:moveTo>
                    <a:pt x="0" y="0"/>
                  </a:moveTo>
                  <a:lnTo>
                    <a:pt x="1912507" y="0"/>
                  </a:lnTo>
                  <a:lnTo>
                    <a:pt x="1912507" y="348650"/>
                  </a:lnTo>
                  <a:lnTo>
                    <a:pt x="0" y="348650"/>
                  </a:lnTo>
                  <a:close/>
                </a:path>
              </a:pathLst>
            </a:custGeom>
            <a:solidFill>
              <a:srgbClr val="E07634"/>
            </a:solidFill>
          </p:spPr>
          <p:txBody>
            <a:bodyPr/>
            <a:lstStyle/>
            <a:p>
              <a:endParaRPr lang="en-US"/>
            </a:p>
          </p:txBody>
        </p:sp>
        <p:sp>
          <p:nvSpPr>
            <p:cNvPr id="9" name="TextBox 9"/>
            <p:cNvSpPr txBox="1"/>
            <p:nvPr/>
          </p:nvSpPr>
          <p:spPr>
            <a:xfrm>
              <a:off x="0" y="-38100"/>
              <a:ext cx="1912507" cy="386750"/>
            </a:xfrm>
            <a:prstGeom prst="rect">
              <a:avLst/>
            </a:prstGeom>
          </p:spPr>
          <p:txBody>
            <a:bodyPr lIns="50800" tIns="50800" rIns="50800" bIns="50800" rtlCol="0" anchor="ctr"/>
            <a:lstStyle/>
            <a:p>
              <a:pPr algn="ctr">
                <a:lnSpc>
                  <a:spcPts val="2660"/>
                </a:lnSpc>
              </a:pPr>
              <a:endParaRPr/>
            </a:p>
          </p:txBody>
        </p:sp>
      </p:grpSp>
      <p:sp>
        <p:nvSpPr>
          <p:cNvPr id="10" name="TextBox 10"/>
          <p:cNvSpPr txBox="1"/>
          <p:nvPr/>
        </p:nvSpPr>
        <p:spPr>
          <a:xfrm>
            <a:off x="11430000" y="476250"/>
            <a:ext cx="4032865" cy="820811"/>
          </a:xfrm>
          <a:prstGeom prst="rect">
            <a:avLst/>
          </a:prstGeom>
        </p:spPr>
        <p:txBody>
          <a:bodyPr wrap="square" lIns="0" tIns="0" rIns="0" bIns="0" rtlCol="0" anchor="t">
            <a:spAutoFit/>
          </a:bodyPr>
          <a:lstStyle/>
          <a:p>
            <a:pPr algn="ctr">
              <a:lnSpc>
                <a:spcPts val="6758"/>
              </a:lnSpc>
            </a:pPr>
            <a:r>
              <a:rPr lang="en-US" sz="4827" dirty="0">
                <a:solidFill>
                  <a:srgbClr val="FEFEFE"/>
                </a:solidFill>
                <a:latin typeface="Canva Sans Bold"/>
              </a:rPr>
              <a:t>OVERVIEW</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83196" y="93464"/>
            <a:ext cx="8987208" cy="3230761"/>
            <a:chOff x="-301872" y="-192881"/>
            <a:chExt cx="11982944" cy="4307681"/>
          </a:xfrm>
        </p:grpSpPr>
        <p:grpSp>
          <p:nvGrpSpPr>
            <p:cNvPr id="3" name="Group 3"/>
            <p:cNvGrpSpPr/>
            <p:nvPr/>
          </p:nvGrpSpPr>
          <p:grpSpPr>
            <a:xfrm>
              <a:off x="-301872" y="-192881"/>
              <a:ext cx="11982944" cy="4307681"/>
              <a:chOff x="-59629" y="-38100"/>
              <a:chExt cx="2367001" cy="850900"/>
            </a:xfrm>
          </p:grpSpPr>
          <p:sp>
            <p:nvSpPr>
              <p:cNvPr id="4" name="Freeform 4"/>
              <p:cNvSpPr/>
              <p:nvPr/>
            </p:nvSpPr>
            <p:spPr>
              <a:xfrm>
                <a:off x="-59629" y="-19050"/>
                <a:ext cx="2307372" cy="812800"/>
              </a:xfrm>
              <a:custGeom>
                <a:avLst/>
                <a:gdLst/>
                <a:ahLst/>
                <a:cxnLst/>
                <a:rect l="l" t="t" r="r" b="b"/>
                <a:pathLst>
                  <a:path w="2307372" h="812800">
                    <a:moveTo>
                      <a:pt x="0" y="0"/>
                    </a:moveTo>
                    <a:lnTo>
                      <a:pt x="2307372" y="0"/>
                    </a:lnTo>
                    <a:lnTo>
                      <a:pt x="2307372" y="812800"/>
                    </a:lnTo>
                    <a:lnTo>
                      <a:pt x="0" y="812800"/>
                    </a:lnTo>
                    <a:close/>
                  </a:path>
                </a:pathLst>
              </a:custGeom>
              <a:solidFill>
                <a:srgbClr val="E07634"/>
              </a:solidFill>
            </p:spPr>
            <p:txBody>
              <a:bodyPr/>
              <a:lstStyle/>
              <a:p>
                <a:endParaRPr lang="en-US"/>
              </a:p>
            </p:txBody>
          </p:sp>
          <p:sp>
            <p:nvSpPr>
              <p:cNvPr id="5" name="TextBox 5"/>
              <p:cNvSpPr txBox="1"/>
              <p:nvPr/>
            </p:nvSpPr>
            <p:spPr>
              <a:xfrm>
                <a:off x="0" y="-38100"/>
                <a:ext cx="2307372" cy="850900"/>
              </a:xfrm>
              <a:prstGeom prst="rect">
                <a:avLst/>
              </a:prstGeom>
            </p:spPr>
            <p:txBody>
              <a:bodyPr lIns="50800" tIns="50800" rIns="50800" bIns="50800" rtlCol="0" anchor="ctr"/>
              <a:lstStyle/>
              <a:p>
                <a:pPr algn="ctr">
                  <a:lnSpc>
                    <a:spcPts val="2660"/>
                  </a:lnSpc>
                </a:pPr>
                <a:endParaRPr/>
              </a:p>
            </p:txBody>
          </p:sp>
        </p:grpSp>
        <p:sp>
          <p:nvSpPr>
            <p:cNvPr id="6" name="TextBox 6"/>
            <p:cNvSpPr txBox="1"/>
            <p:nvPr/>
          </p:nvSpPr>
          <p:spPr>
            <a:xfrm>
              <a:off x="922483" y="1235075"/>
              <a:ext cx="9135920" cy="1635125"/>
            </a:xfrm>
            <a:prstGeom prst="rect">
              <a:avLst/>
            </a:prstGeom>
          </p:spPr>
          <p:txBody>
            <a:bodyPr lIns="0" tIns="0" rIns="0" bIns="0" rtlCol="0" anchor="t">
              <a:spAutoFit/>
            </a:bodyPr>
            <a:lstStyle/>
            <a:p>
              <a:pPr marL="0" lvl="0" indent="0" algn="l">
                <a:lnSpc>
                  <a:spcPts val="9600"/>
                </a:lnSpc>
                <a:spcBef>
                  <a:spcPct val="0"/>
                </a:spcBef>
              </a:pPr>
              <a:r>
                <a:rPr lang="en-US" sz="8000" spc="-80" dirty="0">
                  <a:solidFill>
                    <a:srgbClr val="FEFEFE"/>
                  </a:solidFill>
                  <a:latin typeface="Montserrat Classic Bold"/>
                </a:rPr>
                <a:t>Methodology</a:t>
              </a:r>
            </a:p>
          </p:txBody>
        </p:sp>
      </p:grpSp>
      <p:sp>
        <p:nvSpPr>
          <p:cNvPr id="7" name="Freeform 7"/>
          <p:cNvSpPr/>
          <p:nvPr/>
        </p:nvSpPr>
        <p:spPr>
          <a:xfrm>
            <a:off x="7735862" y="4180415"/>
            <a:ext cx="10136367" cy="5259436"/>
          </a:xfrm>
          <a:custGeom>
            <a:avLst/>
            <a:gdLst/>
            <a:ahLst/>
            <a:cxnLst/>
            <a:rect l="l" t="t" r="r" b="b"/>
            <a:pathLst>
              <a:path w="10136367" h="5259436">
                <a:moveTo>
                  <a:pt x="0" y="0"/>
                </a:moveTo>
                <a:lnTo>
                  <a:pt x="10136367" y="0"/>
                </a:lnTo>
                <a:lnTo>
                  <a:pt x="10136367" y="5259436"/>
                </a:lnTo>
                <a:lnTo>
                  <a:pt x="0" y="5259436"/>
                </a:lnTo>
                <a:lnTo>
                  <a:pt x="0" y="0"/>
                </a:lnTo>
                <a:close/>
              </a:path>
            </a:pathLst>
          </a:custGeom>
          <a:blipFill>
            <a:blip r:embed="rId2"/>
            <a:stretch>
              <a:fillRect/>
            </a:stretch>
          </a:blipFill>
        </p:spPr>
        <p:txBody>
          <a:bodyPr/>
          <a:lstStyle/>
          <a:p>
            <a:endParaRPr lang="en-US"/>
          </a:p>
        </p:txBody>
      </p:sp>
      <p:sp>
        <p:nvSpPr>
          <p:cNvPr id="8" name="TextBox 8"/>
          <p:cNvSpPr txBox="1"/>
          <p:nvPr/>
        </p:nvSpPr>
        <p:spPr>
          <a:xfrm>
            <a:off x="808895" y="3324225"/>
            <a:ext cx="6490316" cy="7191375"/>
          </a:xfrm>
          <a:prstGeom prst="rect">
            <a:avLst/>
          </a:prstGeom>
        </p:spPr>
        <p:txBody>
          <a:bodyPr lIns="0" tIns="0" rIns="0" bIns="0" rtlCol="0" anchor="t">
            <a:spAutoFit/>
          </a:bodyPr>
          <a:lstStyle/>
          <a:p>
            <a:pPr algn="ctr">
              <a:lnSpc>
                <a:spcPts val="4008"/>
              </a:lnSpc>
              <a:spcBef>
                <a:spcPct val="0"/>
              </a:spcBef>
            </a:pPr>
            <a:r>
              <a:rPr lang="en-US" sz="3340" spc="-33">
                <a:solidFill>
                  <a:srgbClr val="000000"/>
                </a:solidFill>
                <a:latin typeface="Montserrat Classic Bold"/>
              </a:rPr>
              <a:t>1. Steps Involved:</a:t>
            </a:r>
          </a:p>
          <a:p>
            <a:pPr algn="ctr">
              <a:lnSpc>
                <a:spcPts val="3293"/>
              </a:lnSpc>
              <a:spcBef>
                <a:spcPct val="0"/>
              </a:spcBef>
            </a:pPr>
            <a:endParaRPr lang="en-US" sz="3340" spc="-33">
              <a:solidFill>
                <a:srgbClr val="000000"/>
              </a:solidFill>
              <a:latin typeface="Montserrat Classic Bold"/>
            </a:endParaRPr>
          </a:p>
          <a:p>
            <a:pPr marL="600957" lvl="1" indent="-300479" algn="l">
              <a:lnSpc>
                <a:spcPts val="3340"/>
              </a:lnSpc>
              <a:buFont typeface="Arial"/>
              <a:buChar char="•"/>
            </a:pPr>
            <a:r>
              <a:rPr lang="en-US" sz="2783" spc="-27">
                <a:solidFill>
                  <a:srgbClr val="000000"/>
                </a:solidFill>
                <a:latin typeface="Montserrat Classic"/>
              </a:rPr>
              <a:t>Objective: Define model purpose</a:t>
            </a:r>
          </a:p>
          <a:p>
            <a:pPr marL="600957" lvl="1" indent="-300479" algn="l">
              <a:lnSpc>
                <a:spcPts val="3340"/>
              </a:lnSpc>
              <a:buFont typeface="Arial"/>
              <a:buChar char="•"/>
            </a:pPr>
            <a:r>
              <a:rPr lang="en-US" sz="2783" spc="-27">
                <a:solidFill>
                  <a:srgbClr val="000000"/>
                </a:solidFill>
                <a:latin typeface="Montserrat Classic"/>
              </a:rPr>
              <a:t>Data Analysis: Analyze historical data</a:t>
            </a:r>
          </a:p>
          <a:p>
            <a:pPr marL="600957" lvl="1" indent="-300479" algn="l">
              <a:lnSpc>
                <a:spcPts val="3340"/>
              </a:lnSpc>
              <a:buFont typeface="Arial"/>
              <a:buChar char="•"/>
            </a:pPr>
            <a:r>
              <a:rPr lang="en-US" sz="2783" spc="-27">
                <a:solidFill>
                  <a:srgbClr val="000000"/>
                </a:solidFill>
                <a:latin typeface="Montserrat Classic"/>
              </a:rPr>
              <a:t>Assumptions &amp; Forecasts: Develop key assumptions</a:t>
            </a:r>
          </a:p>
          <a:p>
            <a:pPr marL="600957" lvl="1" indent="-300479" algn="l">
              <a:lnSpc>
                <a:spcPts val="3340"/>
              </a:lnSpc>
              <a:buFont typeface="Arial"/>
              <a:buChar char="•"/>
            </a:pPr>
            <a:r>
              <a:rPr lang="en-US" sz="2783" spc="-27">
                <a:solidFill>
                  <a:srgbClr val="000000"/>
                </a:solidFill>
                <a:latin typeface="Montserrat Classic"/>
              </a:rPr>
              <a:t>Projections: Income statement, balance sheet, cash flow</a:t>
            </a:r>
          </a:p>
          <a:p>
            <a:pPr marL="600957" lvl="1" indent="-300479" algn="l">
              <a:lnSpc>
                <a:spcPts val="3340"/>
              </a:lnSpc>
              <a:buFont typeface="Arial"/>
              <a:buChar char="•"/>
            </a:pPr>
            <a:r>
              <a:rPr lang="en-US" sz="2783" spc="-27">
                <a:solidFill>
                  <a:srgbClr val="000000"/>
                </a:solidFill>
                <a:latin typeface="Montserrat Classic"/>
              </a:rPr>
              <a:t>Valuation: DCF and CCA techniques</a:t>
            </a:r>
          </a:p>
          <a:p>
            <a:pPr marL="600957" lvl="1" indent="-300479" algn="ctr">
              <a:lnSpc>
                <a:spcPts val="3340"/>
              </a:lnSpc>
              <a:buFont typeface="Arial"/>
              <a:buChar char="•"/>
            </a:pPr>
            <a:r>
              <a:rPr lang="en-US" sz="2783" spc="-27">
                <a:solidFill>
                  <a:srgbClr val="000000"/>
                </a:solidFill>
                <a:latin typeface="Montserrat Classic"/>
              </a:rPr>
              <a:t>Risk Assessment: Scenario and sensitivity analysis</a:t>
            </a:r>
          </a:p>
          <a:p>
            <a:pPr marL="600957" lvl="1" indent="-300479" algn="l">
              <a:lnSpc>
                <a:spcPts val="3340"/>
              </a:lnSpc>
              <a:buFont typeface="Arial"/>
              <a:buChar char="•"/>
            </a:pPr>
            <a:r>
              <a:rPr lang="en-US" sz="2783" spc="-27">
                <a:solidFill>
                  <a:srgbClr val="000000"/>
                </a:solidFill>
                <a:latin typeface="Montserrat Classic"/>
              </a:rPr>
              <a:t>Validation &amp; Reporting: Ensure accuracy, document model</a:t>
            </a:r>
          </a:p>
          <a:p>
            <a:pPr algn="ctr">
              <a:lnSpc>
                <a:spcPts val="3293"/>
              </a:lnSpc>
              <a:spcBef>
                <a:spcPct val="0"/>
              </a:spcBef>
            </a:pPr>
            <a:endParaRPr lang="en-US" sz="2783" spc="-27">
              <a:solidFill>
                <a:srgbClr val="000000"/>
              </a:solidFill>
              <a:latin typeface="Montserrat Classic"/>
            </a:endParaRPr>
          </a:p>
          <a:p>
            <a:pPr algn="ctr">
              <a:lnSpc>
                <a:spcPts val="3293"/>
              </a:lnSpc>
              <a:spcBef>
                <a:spcPct val="0"/>
              </a:spcBef>
            </a:pPr>
            <a:endParaRPr lang="en-US" sz="2783" spc="-27">
              <a:solidFill>
                <a:srgbClr val="000000"/>
              </a:solidFill>
              <a:latin typeface="Montserrat Classic"/>
            </a:endParaRPr>
          </a:p>
        </p:txBody>
      </p:sp>
      <p:sp>
        <p:nvSpPr>
          <p:cNvPr id="9" name="TextBox 9"/>
          <p:cNvSpPr txBox="1"/>
          <p:nvPr/>
        </p:nvSpPr>
        <p:spPr>
          <a:xfrm>
            <a:off x="9856837" y="1019175"/>
            <a:ext cx="8015393" cy="2523671"/>
          </a:xfrm>
          <a:prstGeom prst="rect">
            <a:avLst/>
          </a:prstGeom>
        </p:spPr>
        <p:txBody>
          <a:bodyPr lIns="0" tIns="0" rIns="0" bIns="0" rtlCol="0" anchor="t">
            <a:spAutoFit/>
          </a:bodyPr>
          <a:lstStyle/>
          <a:p>
            <a:pPr algn="ctr">
              <a:lnSpc>
                <a:spcPts val="3910"/>
              </a:lnSpc>
            </a:pPr>
            <a:r>
              <a:rPr lang="en-US" sz="3258" spc="-32">
                <a:solidFill>
                  <a:srgbClr val="000000"/>
                </a:solidFill>
                <a:latin typeface="Montserrat Classic Bold"/>
              </a:rPr>
              <a:t>2. Key Financial Metrics:</a:t>
            </a:r>
          </a:p>
          <a:p>
            <a:pPr marL="586289" lvl="1" indent="-293144" algn="ctr">
              <a:lnSpc>
                <a:spcPts val="3258"/>
              </a:lnSpc>
              <a:buFont typeface="Arial"/>
              <a:buChar char="•"/>
            </a:pPr>
            <a:r>
              <a:rPr lang="en-US" sz="2715" spc="-27">
                <a:solidFill>
                  <a:srgbClr val="000000"/>
                </a:solidFill>
                <a:latin typeface="Montserrat Classic"/>
              </a:rPr>
              <a:t>Profitability: Gross Margin, Operating Margin</a:t>
            </a:r>
          </a:p>
          <a:p>
            <a:pPr marL="586289" lvl="1" indent="-293144" algn="l">
              <a:lnSpc>
                <a:spcPts val="3258"/>
              </a:lnSpc>
              <a:buFont typeface="Arial"/>
              <a:buChar char="•"/>
            </a:pPr>
            <a:r>
              <a:rPr lang="en-US" sz="2715" spc="-27">
                <a:solidFill>
                  <a:srgbClr val="000000"/>
                </a:solidFill>
                <a:latin typeface="Montserrat Classic"/>
              </a:rPr>
              <a:t>Liquidity: Current Ratio, Quick Ratio</a:t>
            </a:r>
          </a:p>
          <a:p>
            <a:pPr marL="586289" lvl="1" indent="-293144" algn="l">
              <a:lnSpc>
                <a:spcPts val="3258"/>
              </a:lnSpc>
              <a:buFont typeface="Arial"/>
              <a:buChar char="•"/>
            </a:pPr>
            <a:r>
              <a:rPr lang="en-US" sz="2715" spc="-27">
                <a:solidFill>
                  <a:srgbClr val="000000"/>
                </a:solidFill>
                <a:latin typeface="Montserrat Classic"/>
              </a:rPr>
              <a:t>Leverage: Debt-to-Equity Ratio</a:t>
            </a:r>
          </a:p>
          <a:p>
            <a:pPr marL="586289" lvl="1" indent="-293144" algn="l">
              <a:lnSpc>
                <a:spcPts val="3258"/>
              </a:lnSpc>
              <a:buFont typeface="Arial"/>
              <a:buChar char="•"/>
            </a:pPr>
            <a:r>
              <a:rPr lang="en-US" sz="2715" spc="-27">
                <a:solidFill>
                  <a:srgbClr val="000000"/>
                </a:solidFill>
                <a:latin typeface="Montserrat Classic"/>
              </a:rPr>
              <a:t>Efficiency: Inventory Turnover</a:t>
            </a:r>
          </a:p>
          <a:p>
            <a:pPr marL="586289" lvl="1" indent="-293144" algn="l">
              <a:lnSpc>
                <a:spcPts val="3258"/>
              </a:lnSpc>
              <a:buFont typeface="Arial"/>
              <a:buChar char="•"/>
            </a:pPr>
            <a:r>
              <a:rPr lang="en-US" sz="2715" spc="-27">
                <a:solidFill>
                  <a:srgbClr val="000000"/>
                </a:solidFill>
                <a:latin typeface="Montserrat Classic"/>
              </a:rPr>
              <a:t>Valuation: P/E Ratio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81000" y="56116"/>
            <a:ext cx="6864998" cy="1709835"/>
            <a:chOff x="0" y="0"/>
            <a:chExt cx="1808065" cy="450327"/>
          </a:xfrm>
        </p:grpSpPr>
        <p:sp>
          <p:nvSpPr>
            <p:cNvPr id="3" name="Freeform 3"/>
            <p:cNvSpPr/>
            <p:nvPr/>
          </p:nvSpPr>
          <p:spPr>
            <a:xfrm>
              <a:off x="0" y="0"/>
              <a:ext cx="1808065" cy="450327"/>
            </a:xfrm>
            <a:custGeom>
              <a:avLst/>
              <a:gdLst/>
              <a:ahLst/>
              <a:cxnLst/>
              <a:rect l="l" t="t" r="r" b="b"/>
              <a:pathLst>
                <a:path w="1808065" h="450327">
                  <a:moveTo>
                    <a:pt x="0" y="0"/>
                  </a:moveTo>
                  <a:lnTo>
                    <a:pt x="1808065" y="0"/>
                  </a:lnTo>
                  <a:lnTo>
                    <a:pt x="1808065" y="450327"/>
                  </a:lnTo>
                  <a:lnTo>
                    <a:pt x="0" y="450327"/>
                  </a:lnTo>
                  <a:close/>
                </a:path>
              </a:pathLst>
            </a:custGeom>
            <a:solidFill>
              <a:srgbClr val="E07634"/>
            </a:solidFill>
          </p:spPr>
          <p:txBody>
            <a:bodyPr/>
            <a:lstStyle/>
            <a:p>
              <a:endParaRPr lang="en-US"/>
            </a:p>
          </p:txBody>
        </p:sp>
        <p:sp>
          <p:nvSpPr>
            <p:cNvPr id="4" name="TextBox 4"/>
            <p:cNvSpPr txBox="1"/>
            <p:nvPr/>
          </p:nvSpPr>
          <p:spPr>
            <a:xfrm>
              <a:off x="0" y="-38100"/>
              <a:ext cx="1808065" cy="488427"/>
            </a:xfrm>
            <a:prstGeom prst="rect">
              <a:avLst/>
            </a:prstGeom>
          </p:spPr>
          <p:txBody>
            <a:bodyPr lIns="50800" tIns="50800" rIns="50800" bIns="50800" rtlCol="0" anchor="ctr"/>
            <a:lstStyle/>
            <a:p>
              <a:pPr algn="ctr">
                <a:lnSpc>
                  <a:spcPts val="2660"/>
                </a:lnSpc>
              </a:pPr>
              <a:endParaRPr/>
            </a:p>
          </p:txBody>
        </p:sp>
      </p:grpSp>
      <p:sp>
        <p:nvSpPr>
          <p:cNvPr id="5" name="Freeform 5"/>
          <p:cNvSpPr/>
          <p:nvPr/>
        </p:nvSpPr>
        <p:spPr>
          <a:xfrm>
            <a:off x="2492431" y="1867196"/>
            <a:ext cx="12592751" cy="5042864"/>
          </a:xfrm>
          <a:custGeom>
            <a:avLst/>
            <a:gdLst/>
            <a:ahLst/>
            <a:cxnLst/>
            <a:rect l="l" t="t" r="r" b="b"/>
            <a:pathLst>
              <a:path w="12592751" h="5042864">
                <a:moveTo>
                  <a:pt x="0" y="0"/>
                </a:moveTo>
                <a:lnTo>
                  <a:pt x="12592751" y="0"/>
                </a:lnTo>
                <a:lnTo>
                  <a:pt x="12592751" y="5042864"/>
                </a:lnTo>
                <a:lnTo>
                  <a:pt x="0" y="5042864"/>
                </a:lnTo>
                <a:lnTo>
                  <a:pt x="0" y="0"/>
                </a:lnTo>
                <a:close/>
              </a:path>
            </a:pathLst>
          </a:custGeom>
          <a:blipFill>
            <a:blip r:embed="rId2"/>
            <a:stretch>
              <a:fillRect/>
            </a:stretch>
          </a:blipFill>
        </p:spPr>
        <p:txBody>
          <a:bodyPr/>
          <a:lstStyle/>
          <a:p>
            <a:endParaRPr lang="en-US"/>
          </a:p>
        </p:txBody>
      </p:sp>
      <p:sp>
        <p:nvSpPr>
          <p:cNvPr id="6" name="Freeform 6"/>
          <p:cNvSpPr/>
          <p:nvPr/>
        </p:nvSpPr>
        <p:spPr>
          <a:xfrm>
            <a:off x="2492431" y="7011305"/>
            <a:ext cx="12596695" cy="3022055"/>
          </a:xfrm>
          <a:custGeom>
            <a:avLst/>
            <a:gdLst/>
            <a:ahLst/>
            <a:cxnLst/>
            <a:rect l="l" t="t" r="r" b="b"/>
            <a:pathLst>
              <a:path w="12596695" h="3022055">
                <a:moveTo>
                  <a:pt x="0" y="0"/>
                </a:moveTo>
                <a:lnTo>
                  <a:pt x="12596695" y="0"/>
                </a:lnTo>
                <a:lnTo>
                  <a:pt x="12596695" y="3022055"/>
                </a:lnTo>
                <a:lnTo>
                  <a:pt x="0" y="3022055"/>
                </a:lnTo>
                <a:lnTo>
                  <a:pt x="0" y="0"/>
                </a:lnTo>
                <a:close/>
              </a:path>
            </a:pathLst>
          </a:custGeom>
          <a:blipFill>
            <a:blip r:embed="rId3"/>
            <a:stretch>
              <a:fillRect/>
            </a:stretch>
          </a:blipFill>
        </p:spPr>
        <p:txBody>
          <a:bodyPr/>
          <a:lstStyle/>
          <a:p>
            <a:endParaRPr lang="en-US"/>
          </a:p>
        </p:txBody>
      </p:sp>
      <p:sp>
        <p:nvSpPr>
          <p:cNvPr id="7" name="TextBox 7"/>
          <p:cNvSpPr txBox="1"/>
          <p:nvPr/>
        </p:nvSpPr>
        <p:spPr>
          <a:xfrm>
            <a:off x="762000" y="562478"/>
            <a:ext cx="5695754" cy="552450"/>
          </a:xfrm>
          <a:prstGeom prst="rect">
            <a:avLst/>
          </a:prstGeom>
        </p:spPr>
        <p:txBody>
          <a:bodyPr lIns="0" tIns="0" rIns="0" bIns="0" rtlCol="0" anchor="t">
            <a:spAutoFit/>
          </a:bodyPr>
          <a:lstStyle/>
          <a:p>
            <a:pPr algn="l">
              <a:lnSpc>
                <a:spcPts val="4331"/>
              </a:lnSpc>
            </a:pPr>
            <a:r>
              <a:rPr lang="en-US" sz="3609" spc="-36" dirty="0">
                <a:solidFill>
                  <a:srgbClr val="FDFDFE"/>
                </a:solidFill>
                <a:latin typeface="Montserrat Classic Bold"/>
              </a:rPr>
              <a:t>Historical Data Overview</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12532" y="96147"/>
            <a:ext cx="8035601" cy="1024602"/>
            <a:chOff x="0" y="0"/>
            <a:chExt cx="2449690" cy="421211"/>
          </a:xfrm>
        </p:grpSpPr>
        <p:sp>
          <p:nvSpPr>
            <p:cNvPr id="3" name="Freeform 3"/>
            <p:cNvSpPr/>
            <p:nvPr/>
          </p:nvSpPr>
          <p:spPr>
            <a:xfrm>
              <a:off x="0" y="0"/>
              <a:ext cx="2449690" cy="421211"/>
            </a:xfrm>
            <a:custGeom>
              <a:avLst/>
              <a:gdLst/>
              <a:ahLst/>
              <a:cxnLst/>
              <a:rect l="l" t="t" r="r" b="b"/>
              <a:pathLst>
                <a:path w="2449690" h="421211">
                  <a:moveTo>
                    <a:pt x="0" y="0"/>
                  </a:moveTo>
                  <a:lnTo>
                    <a:pt x="2449690" y="0"/>
                  </a:lnTo>
                  <a:lnTo>
                    <a:pt x="2449690" y="421211"/>
                  </a:lnTo>
                  <a:lnTo>
                    <a:pt x="0" y="421211"/>
                  </a:lnTo>
                  <a:close/>
                </a:path>
              </a:pathLst>
            </a:custGeom>
            <a:solidFill>
              <a:srgbClr val="E07634"/>
            </a:solidFill>
          </p:spPr>
          <p:txBody>
            <a:bodyPr/>
            <a:lstStyle/>
            <a:p>
              <a:endParaRPr lang="en-US"/>
            </a:p>
          </p:txBody>
        </p:sp>
        <p:sp>
          <p:nvSpPr>
            <p:cNvPr id="4" name="TextBox 4"/>
            <p:cNvSpPr txBox="1"/>
            <p:nvPr/>
          </p:nvSpPr>
          <p:spPr>
            <a:xfrm>
              <a:off x="0" y="-38100"/>
              <a:ext cx="2449690" cy="459311"/>
            </a:xfrm>
            <a:prstGeom prst="rect">
              <a:avLst/>
            </a:prstGeom>
          </p:spPr>
          <p:txBody>
            <a:bodyPr lIns="50800" tIns="50800" rIns="50800" bIns="50800" rtlCol="0" anchor="ctr"/>
            <a:lstStyle/>
            <a:p>
              <a:pPr algn="ctr">
                <a:lnSpc>
                  <a:spcPts val="2660"/>
                </a:lnSpc>
              </a:pPr>
              <a:endParaRPr/>
            </a:p>
          </p:txBody>
        </p:sp>
      </p:grpSp>
      <p:grpSp>
        <p:nvGrpSpPr>
          <p:cNvPr id="5" name="Group 5"/>
          <p:cNvGrpSpPr/>
          <p:nvPr/>
        </p:nvGrpSpPr>
        <p:grpSpPr>
          <a:xfrm>
            <a:off x="312532" y="6131613"/>
            <a:ext cx="9418048" cy="1335293"/>
            <a:chOff x="0" y="0"/>
            <a:chExt cx="2480474" cy="231754"/>
          </a:xfrm>
        </p:grpSpPr>
        <p:sp>
          <p:nvSpPr>
            <p:cNvPr id="6" name="Freeform 6"/>
            <p:cNvSpPr/>
            <p:nvPr/>
          </p:nvSpPr>
          <p:spPr>
            <a:xfrm>
              <a:off x="0" y="0"/>
              <a:ext cx="2480474" cy="231754"/>
            </a:xfrm>
            <a:custGeom>
              <a:avLst/>
              <a:gdLst/>
              <a:ahLst/>
              <a:cxnLst/>
              <a:rect l="l" t="t" r="r" b="b"/>
              <a:pathLst>
                <a:path w="2480474" h="231754">
                  <a:moveTo>
                    <a:pt x="0" y="0"/>
                  </a:moveTo>
                  <a:lnTo>
                    <a:pt x="2480474" y="0"/>
                  </a:lnTo>
                  <a:lnTo>
                    <a:pt x="2480474" y="231754"/>
                  </a:lnTo>
                  <a:lnTo>
                    <a:pt x="0" y="231754"/>
                  </a:lnTo>
                  <a:close/>
                </a:path>
              </a:pathLst>
            </a:custGeom>
            <a:solidFill>
              <a:srgbClr val="E07634"/>
            </a:solidFill>
          </p:spPr>
          <p:txBody>
            <a:bodyPr/>
            <a:lstStyle/>
            <a:p>
              <a:endParaRPr lang="en-US"/>
            </a:p>
          </p:txBody>
        </p:sp>
        <p:sp>
          <p:nvSpPr>
            <p:cNvPr id="7" name="TextBox 7"/>
            <p:cNvSpPr txBox="1"/>
            <p:nvPr/>
          </p:nvSpPr>
          <p:spPr>
            <a:xfrm>
              <a:off x="0" y="-38100"/>
              <a:ext cx="2480474" cy="269854"/>
            </a:xfrm>
            <a:prstGeom prst="rect">
              <a:avLst/>
            </a:prstGeom>
          </p:spPr>
          <p:txBody>
            <a:bodyPr lIns="50800" tIns="50800" rIns="50800" bIns="50800" rtlCol="0" anchor="ctr"/>
            <a:lstStyle/>
            <a:p>
              <a:pPr algn="ctr">
                <a:lnSpc>
                  <a:spcPts val="2660"/>
                </a:lnSpc>
              </a:pPr>
              <a:endParaRPr/>
            </a:p>
          </p:txBody>
        </p:sp>
      </p:grpSp>
      <p:sp>
        <p:nvSpPr>
          <p:cNvPr id="8" name="Freeform 8"/>
          <p:cNvSpPr/>
          <p:nvPr/>
        </p:nvSpPr>
        <p:spPr>
          <a:xfrm>
            <a:off x="1570697" y="1191408"/>
            <a:ext cx="13836360" cy="4869546"/>
          </a:xfrm>
          <a:custGeom>
            <a:avLst/>
            <a:gdLst/>
            <a:ahLst/>
            <a:cxnLst/>
            <a:rect l="l" t="t" r="r" b="b"/>
            <a:pathLst>
              <a:path w="13836360" h="4869546">
                <a:moveTo>
                  <a:pt x="0" y="0"/>
                </a:moveTo>
                <a:lnTo>
                  <a:pt x="13836360" y="0"/>
                </a:lnTo>
                <a:lnTo>
                  <a:pt x="13836360" y="4869546"/>
                </a:lnTo>
                <a:lnTo>
                  <a:pt x="0" y="4869546"/>
                </a:lnTo>
                <a:lnTo>
                  <a:pt x="0" y="0"/>
                </a:lnTo>
                <a:close/>
              </a:path>
            </a:pathLst>
          </a:custGeom>
          <a:blipFill>
            <a:blip r:embed="rId2"/>
            <a:stretch>
              <a:fillRect b="-8388"/>
            </a:stretch>
          </a:blipFill>
        </p:spPr>
        <p:txBody>
          <a:bodyPr/>
          <a:lstStyle/>
          <a:p>
            <a:endParaRPr lang="en-US"/>
          </a:p>
        </p:txBody>
      </p:sp>
      <p:sp>
        <p:nvSpPr>
          <p:cNvPr id="9" name="Freeform 9"/>
          <p:cNvSpPr/>
          <p:nvPr/>
        </p:nvSpPr>
        <p:spPr>
          <a:xfrm>
            <a:off x="1570697" y="7539684"/>
            <a:ext cx="13836360" cy="2581579"/>
          </a:xfrm>
          <a:custGeom>
            <a:avLst/>
            <a:gdLst/>
            <a:ahLst/>
            <a:cxnLst/>
            <a:rect l="l" t="t" r="r" b="b"/>
            <a:pathLst>
              <a:path w="13836360" h="2581579">
                <a:moveTo>
                  <a:pt x="0" y="0"/>
                </a:moveTo>
                <a:lnTo>
                  <a:pt x="13836360" y="0"/>
                </a:lnTo>
                <a:lnTo>
                  <a:pt x="13836360" y="2581579"/>
                </a:lnTo>
                <a:lnTo>
                  <a:pt x="0" y="2581579"/>
                </a:lnTo>
                <a:lnTo>
                  <a:pt x="0" y="0"/>
                </a:lnTo>
                <a:close/>
              </a:path>
            </a:pathLst>
          </a:custGeom>
          <a:blipFill>
            <a:blip r:embed="rId3"/>
            <a:stretch>
              <a:fillRect/>
            </a:stretch>
          </a:blipFill>
        </p:spPr>
        <p:txBody>
          <a:bodyPr/>
          <a:lstStyle/>
          <a:p>
            <a:endParaRPr lang="en-US"/>
          </a:p>
        </p:txBody>
      </p:sp>
      <p:sp>
        <p:nvSpPr>
          <p:cNvPr id="10" name="TextBox 10"/>
          <p:cNvSpPr txBox="1"/>
          <p:nvPr/>
        </p:nvSpPr>
        <p:spPr>
          <a:xfrm>
            <a:off x="724732" y="39894"/>
            <a:ext cx="7789545" cy="552450"/>
          </a:xfrm>
          <a:prstGeom prst="rect">
            <a:avLst/>
          </a:prstGeom>
        </p:spPr>
        <p:txBody>
          <a:bodyPr lIns="0" tIns="0" rIns="0" bIns="0" rtlCol="0" anchor="t">
            <a:spAutoFit/>
          </a:bodyPr>
          <a:lstStyle/>
          <a:p>
            <a:pPr algn="l">
              <a:lnSpc>
                <a:spcPts val="4331"/>
              </a:lnSpc>
            </a:pPr>
            <a:r>
              <a:rPr lang="en-US" sz="3609" spc="-36" dirty="0">
                <a:solidFill>
                  <a:srgbClr val="FDFDFE"/>
                </a:solidFill>
                <a:latin typeface="Montserrat Classic Bold"/>
              </a:rPr>
              <a:t>Understanding The Balance Sheet</a:t>
            </a:r>
          </a:p>
        </p:txBody>
      </p:sp>
      <p:sp>
        <p:nvSpPr>
          <p:cNvPr id="11" name="TextBox 11"/>
          <p:cNvSpPr txBox="1"/>
          <p:nvPr/>
        </p:nvSpPr>
        <p:spPr>
          <a:xfrm>
            <a:off x="724732" y="6211480"/>
            <a:ext cx="5143619" cy="552450"/>
          </a:xfrm>
          <a:prstGeom prst="rect">
            <a:avLst/>
          </a:prstGeom>
        </p:spPr>
        <p:txBody>
          <a:bodyPr lIns="0" tIns="0" rIns="0" bIns="0" rtlCol="0" anchor="t">
            <a:spAutoFit/>
          </a:bodyPr>
          <a:lstStyle/>
          <a:p>
            <a:pPr algn="l">
              <a:lnSpc>
                <a:spcPts val="4331"/>
              </a:lnSpc>
            </a:pPr>
            <a:r>
              <a:rPr lang="en-US" sz="3609" spc="-36" dirty="0">
                <a:solidFill>
                  <a:srgbClr val="FDFDFE"/>
                </a:solidFill>
                <a:latin typeface="Montserrat Classic Bold"/>
              </a:rPr>
              <a:t>Cash Flow Statements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57200" y="114300"/>
            <a:ext cx="6958304" cy="952500"/>
            <a:chOff x="0" y="0"/>
            <a:chExt cx="1832640" cy="250864"/>
          </a:xfrm>
        </p:grpSpPr>
        <p:sp>
          <p:nvSpPr>
            <p:cNvPr id="3" name="Freeform 3"/>
            <p:cNvSpPr/>
            <p:nvPr/>
          </p:nvSpPr>
          <p:spPr>
            <a:xfrm>
              <a:off x="0" y="0"/>
              <a:ext cx="1832640" cy="250864"/>
            </a:xfrm>
            <a:custGeom>
              <a:avLst/>
              <a:gdLst/>
              <a:ahLst/>
              <a:cxnLst/>
              <a:rect l="l" t="t" r="r" b="b"/>
              <a:pathLst>
                <a:path w="1832640" h="250864">
                  <a:moveTo>
                    <a:pt x="0" y="0"/>
                  </a:moveTo>
                  <a:lnTo>
                    <a:pt x="1832640" y="0"/>
                  </a:lnTo>
                  <a:lnTo>
                    <a:pt x="1832640" y="250864"/>
                  </a:lnTo>
                  <a:lnTo>
                    <a:pt x="0" y="250864"/>
                  </a:lnTo>
                  <a:close/>
                </a:path>
              </a:pathLst>
            </a:custGeom>
            <a:solidFill>
              <a:srgbClr val="E07634"/>
            </a:solidFill>
          </p:spPr>
          <p:txBody>
            <a:bodyPr/>
            <a:lstStyle/>
            <a:p>
              <a:endParaRPr lang="en-US"/>
            </a:p>
          </p:txBody>
        </p:sp>
        <p:sp>
          <p:nvSpPr>
            <p:cNvPr id="4" name="TextBox 4"/>
            <p:cNvSpPr txBox="1"/>
            <p:nvPr/>
          </p:nvSpPr>
          <p:spPr>
            <a:xfrm>
              <a:off x="0" y="-38100"/>
              <a:ext cx="1832640" cy="288964"/>
            </a:xfrm>
            <a:prstGeom prst="rect">
              <a:avLst/>
            </a:prstGeom>
          </p:spPr>
          <p:txBody>
            <a:bodyPr lIns="50800" tIns="50800" rIns="50800" bIns="50800" rtlCol="0" anchor="ctr"/>
            <a:lstStyle/>
            <a:p>
              <a:pPr algn="ctr">
                <a:lnSpc>
                  <a:spcPts val="2660"/>
                </a:lnSpc>
              </a:pPr>
              <a:endParaRPr/>
            </a:p>
          </p:txBody>
        </p:sp>
      </p:grpSp>
      <p:grpSp>
        <p:nvGrpSpPr>
          <p:cNvPr id="5" name="Group 5"/>
          <p:cNvGrpSpPr/>
          <p:nvPr/>
        </p:nvGrpSpPr>
        <p:grpSpPr>
          <a:xfrm>
            <a:off x="2657508" y="1336541"/>
            <a:ext cx="12972984" cy="8464224"/>
            <a:chOff x="0" y="0"/>
            <a:chExt cx="17297312" cy="11285633"/>
          </a:xfrm>
        </p:grpSpPr>
        <p:sp>
          <p:nvSpPr>
            <p:cNvPr id="6" name="Freeform 6"/>
            <p:cNvSpPr/>
            <p:nvPr/>
          </p:nvSpPr>
          <p:spPr>
            <a:xfrm>
              <a:off x="0" y="0"/>
              <a:ext cx="17297312" cy="6846380"/>
            </a:xfrm>
            <a:custGeom>
              <a:avLst/>
              <a:gdLst/>
              <a:ahLst/>
              <a:cxnLst/>
              <a:rect l="l" t="t" r="r" b="b"/>
              <a:pathLst>
                <a:path w="17297312" h="6846380">
                  <a:moveTo>
                    <a:pt x="0" y="0"/>
                  </a:moveTo>
                  <a:lnTo>
                    <a:pt x="17297312" y="0"/>
                  </a:lnTo>
                  <a:lnTo>
                    <a:pt x="17297312" y="6846380"/>
                  </a:lnTo>
                  <a:lnTo>
                    <a:pt x="0" y="6846380"/>
                  </a:lnTo>
                  <a:lnTo>
                    <a:pt x="0" y="0"/>
                  </a:lnTo>
                  <a:close/>
                </a:path>
              </a:pathLst>
            </a:custGeom>
            <a:blipFill>
              <a:blip r:embed="rId2"/>
              <a:stretch>
                <a:fillRect/>
              </a:stretch>
            </a:blipFill>
          </p:spPr>
          <p:txBody>
            <a:bodyPr/>
            <a:lstStyle/>
            <a:p>
              <a:endParaRPr lang="en-US"/>
            </a:p>
          </p:txBody>
        </p:sp>
        <p:sp>
          <p:nvSpPr>
            <p:cNvPr id="7" name="Freeform 7"/>
            <p:cNvSpPr/>
            <p:nvPr/>
          </p:nvSpPr>
          <p:spPr>
            <a:xfrm>
              <a:off x="0" y="6935280"/>
              <a:ext cx="17297312" cy="4350352"/>
            </a:xfrm>
            <a:custGeom>
              <a:avLst/>
              <a:gdLst/>
              <a:ahLst/>
              <a:cxnLst/>
              <a:rect l="l" t="t" r="r" b="b"/>
              <a:pathLst>
                <a:path w="17297312" h="4350352">
                  <a:moveTo>
                    <a:pt x="0" y="0"/>
                  </a:moveTo>
                  <a:lnTo>
                    <a:pt x="17297312" y="0"/>
                  </a:lnTo>
                  <a:lnTo>
                    <a:pt x="17297312" y="4350353"/>
                  </a:lnTo>
                  <a:lnTo>
                    <a:pt x="0" y="4350353"/>
                  </a:lnTo>
                  <a:lnTo>
                    <a:pt x="0" y="0"/>
                  </a:lnTo>
                  <a:close/>
                </a:path>
              </a:pathLst>
            </a:custGeom>
            <a:blipFill>
              <a:blip r:embed="rId3"/>
              <a:stretch>
                <a:fillRect r="-797"/>
              </a:stretch>
            </a:blipFill>
          </p:spPr>
          <p:txBody>
            <a:bodyPr/>
            <a:lstStyle/>
            <a:p>
              <a:endParaRPr lang="en-US"/>
            </a:p>
          </p:txBody>
        </p:sp>
      </p:grpSp>
      <p:sp>
        <p:nvSpPr>
          <p:cNvPr id="8" name="TextBox 8"/>
          <p:cNvSpPr txBox="1"/>
          <p:nvPr/>
        </p:nvSpPr>
        <p:spPr>
          <a:xfrm>
            <a:off x="1969702" y="204787"/>
            <a:ext cx="3245168" cy="552450"/>
          </a:xfrm>
          <a:prstGeom prst="rect">
            <a:avLst/>
          </a:prstGeom>
        </p:spPr>
        <p:txBody>
          <a:bodyPr lIns="0" tIns="0" rIns="0" bIns="0" rtlCol="0" anchor="t">
            <a:spAutoFit/>
          </a:bodyPr>
          <a:lstStyle/>
          <a:p>
            <a:pPr algn="l">
              <a:lnSpc>
                <a:spcPts val="4331"/>
              </a:lnSpc>
            </a:pPr>
            <a:r>
              <a:rPr lang="en-US" sz="3609" spc="-36">
                <a:solidFill>
                  <a:srgbClr val="FDFDFE"/>
                </a:solidFill>
                <a:latin typeface="Montserrat Classic Bold"/>
              </a:rPr>
              <a:t>Ratio Analysis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459160" y="8777085"/>
            <a:ext cx="11087100" cy="1505356"/>
            <a:chOff x="0" y="0"/>
            <a:chExt cx="2920059" cy="396472"/>
          </a:xfrm>
        </p:grpSpPr>
        <p:sp>
          <p:nvSpPr>
            <p:cNvPr id="3" name="Freeform 3"/>
            <p:cNvSpPr/>
            <p:nvPr/>
          </p:nvSpPr>
          <p:spPr>
            <a:xfrm>
              <a:off x="0" y="0"/>
              <a:ext cx="2920059" cy="396472"/>
            </a:xfrm>
            <a:custGeom>
              <a:avLst/>
              <a:gdLst/>
              <a:ahLst/>
              <a:cxnLst/>
              <a:rect l="l" t="t" r="r" b="b"/>
              <a:pathLst>
                <a:path w="2920059" h="396472">
                  <a:moveTo>
                    <a:pt x="0" y="0"/>
                  </a:moveTo>
                  <a:lnTo>
                    <a:pt x="2920059" y="0"/>
                  </a:lnTo>
                  <a:lnTo>
                    <a:pt x="2920059" y="396472"/>
                  </a:lnTo>
                  <a:lnTo>
                    <a:pt x="0" y="396472"/>
                  </a:lnTo>
                  <a:close/>
                </a:path>
              </a:pathLst>
            </a:custGeom>
            <a:solidFill>
              <a:srgbClr val="E07634"/>
            </a:solidFill>
          </p:spPr>
          <p:txBody>
            <a:bodyPr/>
            <a:lstStyle/>
            <a:p>
              <a:endParaRPr lang="en-US"/>
            </a:p>
          </p:txBody>
        </p:sp>
        <p:sp>
          <p:nvSpPr>
            <p:cNvPr id="4" name="TextBox 4"/>
            <p:cNvSpPr txBox="1"/>
            <p:nvPr/>
          </p:nvSpPr>
          <p:spPr>
            <a:xfrm>
              <a:off x="0" y="-38100"/>
              <a:ext cx="2920059" cy="434572"/>
            </a:xfrm>
            <a:prstGeom prst="rect">
              <a:avLst/>
            </a:prstGeom>
          </p:spPr>
          <p:txBody>
            <a:bodyPr lIns="50800" tIns="50800" rIns="50800" bIns="50800" rtlCol="0" anchor="ctr"/>
            <a:lstStyle/>
            <a:p>
              <a:pPr algn="ctr">
                <a:lnSpc>
                  <a:spcPts val="2660"/>
                </a:lnSpc>
              </a:pPr>
              <a:endParaRPr/>
            </a:p>
          </p:txBody>
        </p:sp>
      </p:grpSp>
      <p:sp>
        <p:nvSpPr>
          <p:cNvPr id="5" name="Freeform 5"/>
          <p:cNvSpPr/>
          <p:nvPr/>
        </p:nvSpPr>
        <p:spPr>
          <a:xfrm>
            <a:off x="2123647" y="618245"/>
            <a:ext cx="14040705" cy="8229600"/>
          </a:xfrm>
          <a:custGeom>
            <a:avLst/>
            <a:gdLst/>
            <a:ahLst/>
            <a:cxnLst/>
            <a:rect l="l" t="t" r="r" b="b"/>
            <a:pathLst>
              <a:path w="14040705" h="8229600">
                <a:moveTo>
                  <a:pt x="0" y="0"/>
                </a:moveTo>
                <a:lnTo>
                  <a:pt x="14040706" y="0"/>
                </a:lnTo>
                <a:lnTo>
                  <a:pt x="14040706" y="8229600"/>
                </a:lnTo>
                <a:lnTo>
                  <a:pt x="0" y="8229600"/>
                </a:lnTo>
                <a:lnTo>
                  <a:pt x="0" y="0"/>
                </a:lnTo>
                <a:close/>
              </a:path>
            </a:pathLst>
          </a:custGeom>
          <a:blipFill>
            <a:blip r:embed="rId2"/>
            <a:stretch>
              <a:fillRect/>
            </a:stretch>
          </a:blipFill>
        </p:spPr>
        <p:txBody>
          <a:bodyPr/>
          <a:lstStyle/>
          <a:p>
            <a:endParaRPr lang="en-US"/>
          </a:p>
        </p:txBody>
      </p:sp>
      <p:sp>
        <p:nvSpPr>
          <p:cNvPr id="6" name="TextBox 6"/>
          <p:cNvSpPr txBox="1"/>
          <p:nvPr/>
        </p:nvSpPr>
        <p:spPr>
          <a:xfrm>
            <a:off x="4008229" y="9248775"/>
            <a:ext cx="10271543" cy="552450"/>
          </a:xfrm>
          <a:prstGeom prst="rect">
            <a:avLst/>
          </a:prstGeom>
        </p:spPr>
        <p:txBody>
          <a:bodyPr lIns="0" tIns="0" rIns="0" bIns="0" rtlCol="0" anchor="t">
            <a:spAutoFit/>
          </a:bodyPr>
          <a:lstStyle/>
          <a:p>
            <a:pPr algn="l">
              <a:lnSpc>
                <a:spcPts val="4331"/>
              </a:lnSpc>
            </a:pPr>
            <a:r>
              <a:rPr lang="en-US" sz="3609" spc="-36">
                <a:solidFill>
                  <a:srgbClr val="FDFDFE"/>
                </a:solidFill>
                <a:latin typeface="Montserrat Classic Bold"/>
              </a:rPr>
              <a:t>Calculating Reinvestment and Growth Rates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16956" y="0"/>
            <a:ext cx="6958304" cy="1629966"/>
            <a:chOff x="0" y="0"/>
            <a:chExt cx="1832640" cy="429291"/>
          </a:xfrm>
        </p:grpSpPr>
        <p:sp>
          <p:nvSpPr>
            <p:cNvPr id="3" name="Freeform 3"/>
            <p:cNvSpPr/>
            <p:nvPr/>
          </p:nvSpPr>
          <p:spPr>
            <a:xfrm>
              <a:off x="0" y="0"/>
              <a:ext cx="1832640" cy="429291"/>
            </a:xfrm>
            <a:custGeom>
              <a:avLst/>
              <a:gdLst/>
              <a:ahLst/>
              <a:cxnLst/>
              <a:rect l="l" t="t" r="r" b="b"/>
              <a:pathLst>
                <a:path w="1832640" h="429291">
                  <a:moveTo>
                    <a:pt x="0" y="0"/>
                  </a:moveTo>
                  <a:lnTo>
                    <a:pt x="1832640" y="0"/>
                  </a:lnTo>
                  <a:lnTo>
                    <a:pt x="1832640" y="429291"/>
                  </a:lnTo>
                  <a:lnTo>
                    <a:pt x="0" y="429291"/>
                  </a:lnTo>
                  <a:close/>
                </a:path>
              </a:pathLst>
            </a:custGeom>
            <a:solidFill>
              <a:srgbClr val="E07634"/>
            </a:solidFill>
          </p:spPr>
          <p:txBody>
            <a:bodyPr/>
            <a:lstStyle/>
            <a:p>
              <a:endParaRPr lang="en-US"/>
            </a:p>
          </p:txBody>
        </p:sp>
        <p:sp>
          <p:nvSpPr>
            <p:cNvPr id="4" name="TextBox 4"/>
            <p:cNvSpPr txBox="1"/>
            <p:nvPr/>
          </p:nvSpPr>
          <p:spPr>
            <a:xfrm>
              <a:off x="0" y="-38100"/>
              <a:ext cx="1832640" cy="467391"/>
            </a:xfrm>
            <a:prstGeom prst="rect">
              <a:avLst/>
            </a:prstGeom>
          </p:spPr>
          <p:txBody>
            <a:bodyPr lIns="50800" tIns="50800" rIns="50800" bIns="50800" rtlCol="0" anchor="ctr"/>
            <a:lstStyle/>
            <a:p>
              <a:pPr algn="ctr">
                <a:lnSpc>
                  <a:spcPts val="2660"/>
                </a:lnSpc>
              </a:pPr>
              <a:endParaRPr/>
            </a:p>
          </p:txBody>
        </p:sp>
      </p:grpSp>
      <p:sp>
        <p:nvSpPr>
          <p:cNvPr id="5" name="Freeform 5"/>
          <p:cNvSpPr/>
          <p:nvPr/>
        </p:nvSpPr>
        <p:spPr>
          <a:xfrm>
            <a:off x="536403" y="628908"/>
            <a:ext cx="10160606" cy="4514592"/>
          </a:xfrm>
          <a:custGeom>
            <a:avLst/>
            <a:gdLst/>
            <a:ahLst/>
            <a:cxnLst/>
            <a:rect l="l" t="t" r="r" b="b"/>
            <a:pathLst>
              <a:path w="10160606" h="4514592">
                <a:moveTo>
                  <a:pt x="0" y="0"/>
                </a:moveTo>
                <a:lnTo>
                  <a:pt x="10160605" y="0"/>
                </a:lnTo>
                <a:lnTo>
                  <a:pt x="10160605" y="4514592"/>
                </a:lnTo>
                <a:lnTo>
                  <a:pt x="0" y="4514592"/>
                </a:lnTo>
                <a:lnTo>
                  <a:pt x="0" y="0"/>
                </a:lnTo>
                <a:close/>
              </a:path>
            </a:pathLst>
          </a:custGeom>
          <a:blipFill>
            <a:blip r:embed="rId2"/>
            <a:stretch>
              <a:fillRect/>
            </a:stretch>
          </a:blipFill>
        </p:spPr>
        <p:txBody>
          <a:bodyPr/>
          <a:lstStyle/>
          <a:p>
            <a:endParaRPr lang="en-US"/>
          </a:p>
        </p:txBody>
      </p:sp>
      <p:sp>
        <p:nvSpPr>
          <p:cNvPr id="6" name="Freeform 6"/>
          <p:cNvSpPr/>
          <p:nvPr/>
        </p:nvSpPr>
        <p:spPr>
          <a:xfrm>
            <a:off x="2716889" y="5143500"/>
            <a:ext cx="5799634" cy="4728747"/>
          </a:xfrm>
          <a:custGeom>
            <a:avLst/>
            <a:gdLst/>
            <a:ahLst/>
            <a:cxnLst/>
            <a:rect l="l" t="t" r="r" b="b"/>
            <a:pathLst>
              <a:path w="5799634" h="4728747">
                <a:moveTo>
                  <a:pt x="0" y="0"/>
                </a:moveTo>
                <a:lnTo>
                  <a:pt x="5799633" y="0"/>
                </a:lnTo>
                <a:lnTo>
                  <a:pt x="5799633" y="4728747"/>
                </a:lnTo>
                <a:lnTo>
                  <a:pt x="0" y="4728747"/>
                </a:lnTo>
                <a:lnTo>
                  <a:pt x="0" y="0"/>
                </a:lnTo>
                <a:close/>
              </a:path>
            </a:pathLst>
          </a:custGeom>
          <a:blipFill>
            <a:blip r:embed="rId3"/>
            <a:stretch>
              <a:fillRect/>
            </a:stretch>
          </a:blipFill>
        </p:spPr>
        <p:txBody>
          <a:bodyPr/>
          <a:lstStyle/>
          <a:p>
            <a:endParaRPr lang="en-US"/>
          </a:p>
        </p:txBody>
      </p:sp>
      <p:sp>
        <p:nvSpPr>
          <p:cNvPr id="7" name="Freeform 7"/>
          <p:cNvSpPr/>
          <p:nvPr/>
        </p:nvSpPr>
        <p:spPr>
          <a:xfrm>
            <a:off x="11667728" y="1629966"/>
            <a:ext cx="5017388" cy="8405567"/>
          </a:xfrm>
          <a:custGeom>
            <a:avLst/>
            <a:gdLst/>
            <a:ahLst/>
            <a:cxnLst/>
            <a:rect l="l" t="t" r="r" b="b"/>
            <a:pathLst>
              <a:path w="5017388" h="8405567">
                <a:moveTo>
                  <a:pt x="0" y="0"/>
                </a:moveTo>
                <a:lnTo>
                  <a:pt x="5017388" y="0"/>
                </a:lnTo>
                <a:lnTo>
                  <a:pt x="5017388" y="8405567"/>
                </a:lnTo>
                <a:lnTo>
                  <a:pt x="0" y="8405567"/>
                </a:lnTo>
                <a:lnTo>
                  <a:pt x="0" y="0"/>
                </a:lnTo>
                <a:close/>
              </a:path>
            </a:pathLst>
          </a:custGeom>
          <a:blipFill>
            <a:blip r:embed="rId4"/>
            <a:stretch>
              <a:fillRect/>
            </a:stretch>
          </a:blipFill>
        </p:spPr>
        <p:txBody>
          <a:bodyPr/>
          <a:lstStyle/>
          <a:p>
            <a:endParaRPr lang="en-US"/>
          </a:p>
        </p:txBody>
      </p:sp>
      <p:sp>
        <p:nvSpPr>
          <p:cNvPr id="8" name="TextBox 8"/>
          <p:cNvSpPr txBox="1"/>
          <p:nvPr/>
        </p:nvSpPr>
        <p:spPr>
          <a:xfrm>
            <a:off x="11481115" y="371305"/>
            <a:ext cx="6494144" cy="1095375"/>
          </a:xfrm>
          <a:prstGeom prst="rect">
            <a:avLst/>
          </a:prstGeom>
        </p:spPr>
        <p:txBody>
          <a:bodyPr lIns="0" tIns="0" rIns="0" bIns="0" rtlCol="0" anchor="t">
            <a:spAutoFit/>
          </a:bodyPr>
          <a:lstStyle/>
          <a:p>
            <a:pPr algn="l">
              <a:lnSpc>
                <a:spcPts val="4331"/>
              </a:lnSpc>
            </a:pPr>
            <a:r>
              <a:rPr lang="en-US" sz="3609" spc="-36">
                <a:solidFill>
                  <a:srgbClr val="FDFDFE"/>
                </a:solidFill>
                <a:latin typeface="Montserrat Classic Bold"/>
              </a:rPr>
              <a:t>Weighted Average Cost of Capital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81000" y="190500"/>
            <a:ext cx="9827467" cy="2199692"/>
            <a:chOff x="0" y="0"/>
            <a:chExt cx="2588304" cy="579343"/>
          </a:xfrm>
        </p:grpSpPr>
        <p:sp>
          <p:nvSpPr>
            <p:cNvPr id="3" name="Freeform 3"/>
            <p:cNvSpPr/>
            <p:nvPr/>
          </p:nvSpPr>
          <p:spPr>
            <a:xfrm>
              <a:off x="0" y="0"/>
              <a:ext cx="2588304" cy="579343"/>
            </a:xfrm>
            <a:custGeom>
              <a:avLst/>
              <a:gdLst/>
              <a:ahLst/>
              <a:cxnLst/>
              <a:rect l="l" t="t" r="r" b="b"/>
              <a:pathLst>
                <a:path w="2588304" h="579343">
                  <a:moveTo>
                    <a:pt x="0" y="0"/>
                  </a:moveTo>
                  <a:lnTo>
                    <a:pt x="2588304" y="0"/>
                  </a:lnTo>
                  <a:lnTo>
                    <a:pt x="2588304" y="579343"/>
                  </a:lnTo>
                  <a:lnTo>
                    <a:pt x="0" y="579343"/>
                  </a:lnTo>
                  <a:close/>
                </a:path>
              </a:pathLst>
            </a:custGeom>
            <a:solidFill>
              <a:srgbClr val="E07634"/>
            </a:solidFill>
          </p:spPr>
          <p:txBody>
            <a:bodyPr/>
            <a:lstStyle/>
            <a:p>
              <a:endParaRPr lang="en-US"/>
            </a:p>
          </p:txBody>
        </p:sp>
        <p:sp>
          <p:nvSpPr>
            <p:cNvPr id="4" name="TextBox 4"/>
            <p:cNvSpPr txBox="1"/>
            <p:nvPr/>
          </p:nvSpPr>
          <p:spPr>
            <a:xfrm>
              <a:off x="0" y="-38100"/>
              <a:ext cx="2588304" cy="617443"/>
            </a:xfrm>
            <a:prstGeom prst="rect">
              <a:avLst/>
            </a:prstGeom>
          </p:spPr>
          <p:txBody>
            <a:bodyPr lIns="50800" tIns="50800" rIns="50800" bIns="50800" rtlCol="0" anchor="ctr"/>
            <a:lstStyle/>
            <a:p>
              <a:pPr algn="ctr">
                <a:lnSpc>
                  <a:spcPts val="2660"/>
                </a:lnSpc>
              </a:pPr>
              <a:endParaRPr/>
            </a:p>
          </p:txBody>
        </p:sp>
      </p:grpSp>
      <p:sp>
        <p:nvSpPr>
          <p:cNvPr id="5" name="Freeform 5"/>
          <p:cNvSpPr/>
          <p:nvPr/>
        </p:nvSpPr>
        <p:spPr>
          <a:xfrm>
            <a:off x="1028700" y="3285875"/>
            <a:ext cx="15449365" cy="2105708"/>
          </a:xfrm>
          <a:custGeom>
            <a:avLst/>
            <a:gdLst/>
            <a:ahLst/>
            <a:cxnLst/>
            <a:rect l="l" t="t" r="r" b="b"/>
            <a:pathLst>
              <a:path w="15449365" h="2105708">
                <a:moveTo>
                  <a:pt x="0" y="0"/>
                </a:moveTo>
                <a:lnTo>
                  <a:pt x="15449365" y="0"/>
                </a:lnTo>
                <a:lnTo>
                  <a:pt x="15449365" y="2105708"/>
                </a:lnTo>
                <a:lnTo>
                  <a:pt x="0" y="2105708"/>
                </a:lnTo>
                <a:lnTo>
                  <a:pt x="0" y="0"/>
                </a:lnTo>
                <a:close/>
              </a:path>
            </a:pathLst>
          </a:custGeom>
          <a:blipFill>
            <a:blip r:embed="rId2"/>
            <a:stretch>
              <a:fillRect/>
            </a:stretch>
          </a:blipFill>
        </p:spPr>
        <p:txBody>
          <a:bodyPr/>
          <a:lstStyle/>
          <a:p>
            <a:endParaRPr lang="en-US"/>
          </a:p>
        </p:txBody>
      </p:sp>
      <p:sp>
        <p:nvSpPr>
          <p:cNvPr id="6" name="Freeform 6"/>
          <p:cNvSpPr/>
          <p:nvPr/>
        </p:nvSpPr>
        <p:spPr>
          <a:xfrm>
            <a:off x="1028700" y="5531436"/>
            <a:ext cx="15449365" cy="3927042"/>
          </a:xfrm>
          <a:custGeom>
            <a:avLst/>
            <a:gdLst/>
            <a:ahLst/>
            <a:cxnLst/>
            <a:rect l="l" t="t" r="r" b="b"/>
            <a:pathLst>
              <a:path w="15449365" h="3927042">
                <a:moveTo>
                  <a:pt x="0" y="0"/>
                </a:moveTo>
                <a:lnTo>
                  <a:pt x="15449365" y="0"/>
                </a:lnTo>
                <a:lnTo>
                  <a:pt x="15449365" y="3927042"/>
                </a:lnTo>
                <a:lnTo>
                  <a:pt x="0" y="3927042"/>
                </a:lnTo>
                <a:lnTo>
                  <a:pt x="0" y="0"/>
                </a:lnTo>
                <a:close/>
              </a:path>
            </a:pathLst>
          </a:custGeom>
          <a:blipFill>
            <a:blip r:embed="rId3"/>
            <a:stretch>
              <a:fillRect/>
            </a:stretch>
          </a:blipFill>
        </p:spPr>
        <p:txBody>
          <a:bodyPr/>
          <a:lstStyle/>
          <a:p>
            <a:endParaRPr lang="en-US"/>
          </a:p>
        </p:txBody>
      </p:sp>
      <p:sp>
        <p:nvSpPr>
          <p:cNvPr id="7" name="TextBox 7"/>
          <p:cNvSpPr txBox="1"/>
          <p:nvPr/>
        </p:nvSpPr>
        <p:spPr>
          <a:xfrm>
            <a:off x="1011767" y="1014121"/>
            <a:ext cx="8333702" cy="552450"/>
          </a:xfrm>
          <a:prstGeom prst="rect">
            <a:avLst/>
          </a:prstGeom>
        </p:spPr>
        <p:txBody>
          <a:bodyPr lIns="0" tIns="0" rIns="0" bIns="0" rtlCol="0" anchor="t">
            <a:spAutoFit/>
          </a:bodyPr>
          <a:lstStyle/>
          <a:p>
            <a:pPr algn="l">
              <a:lnSpc>
                <a:spcPts val="4331"/>
              </a:lnSpc>
            </a:pPr>
            <a:r>
              <a:rPr lang="en-US" sz="3609" spc="-36" dirty="0">
                <a:solidFill>
                  <a:srgbClr val="FDFDFE"/>
                </a:solidFill>
                <a:latin typeface="Montserrat Classic Bold"/>
              </a:rPr>
              <a:t>COMPARABLE COMPANY ANALYSIS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420</Words>
  <Application>Microsoft Macintosh PowerPoint</Application>
  <PresentationFormat>Custom</PresentationFormat>
  <Paragraphs>43</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Montserrat Classic Bold</vt:lpstr>
      <vt:lpstr>Arial</vt:lpstr>
      <vt:lpstr>Canva Sans Bold</vt:lpstr>
      <vt:lpstr>Canva Sans</vt:lpstr>
      <vt:lpstr>Calibri</vt:lpstr>
      <vt:lpstr>Canva Sans Italics</vt:lpstr>
      <vt:lpstr>Poppins</vt:lpstr>
      <vt:lpstr>Montserrat Classic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Historical Evaluation</dc:title>
  <cp:lastModifiedBy>AAGAM BANDI</cp:lastModifiedBy>
  <cp:revision>4</cp:revision>
  <dcterms:created xsi:type="dcterms:W3CDTF">2006-08-16T00:00:00Z</dcterms:created>
  <dcterms:modified xsi:type="dcterms:W3CDTF">2025-04-09T17:55:27Z</dcterms:modified>
  <dc:identifier>DAGIqZZsRqE</dc:identifier>
</cp:coreProperties>
</file>