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1088746" r:id="rId3"/>
    <p:sldId id="11088761" r:id="rId4"/>
    <p:sldId id="11088748" r:id="rId6"/>
    <p:sldId id="11088752" r:id="rId7"/>
    <p:sldId id="11088750" r:id="rId8"/>
    <p:sldId id="11088753" r:id="rId9"/>
    <p:sldId id="1108875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44242"/>
    <a:srgbClr val="F2F2F2"/>
    <a:srgbClr val="FFF4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64" y="822"/>
      </p:cViewPr>
      <p:guideLst>
        <p:guide orient="horz" pos="2296"/>
        <p:guide pos="3840"/>
        <p:guide pos="665"/>
        <p:guide pos="7015"/>
        <p:guide orient="horz" pos="648"/>
        <p:guide orient="horz" pos="731"/>
        <p:guide orient="horz" pos="39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ADC55-9CDD-491F-AF05-B1F81B8E2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1711-37EB-4DF1-A7AC-2A328BEA32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91711-37EB-4DF1-A7AC-2A328BEA3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005"/>
            <a:ext cx="12192000" cy="7025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85365" y="967740"/>
            <a:ext cx="762063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IN" altLang="en-US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    Procedural            Programming </a:t>
            </a:r>
            <a:r>
              <a: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80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00085" y="5232400"/>
            <a:ext cx="313499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IN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Khushi Tiwari</a:t>
            </a:r>
            <a:endParaRPr lang="en-IN" altLang="zh-CN" sz="28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IN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FYBSc.IT</a:t>
            </a:r>
            <a:endParaRPr lang="en-IN" altLang="zh-CN" sz="28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IN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A-13</a:t>
            </a:r>
            <a:endParaRPr lang="en-IN" altLang="zh-CN" sz="28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89560" y="282575"/>
            <a:ext cx="11612880" cy="6231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</a:rPr>
              <a:t>Procedural programming is a programming paradigms based upon the concept of the procedural</a:t>
            </a:r>
            <a:r>
              <a:rPr lang="en-IN" altLang="en-US" sz="2100">
                <a:solidFill>
                  <a:schemeClr val="bg1"/>
                </a:solidFill>
              </a:rPr>
              <a:t> </a:t>
            </a:r>
            <a:r>
              <a:rPr lang="en-US" sz="2100">
                <a:solidFill>
                  <a:schemeClr val="bg1"/>
                </a:solidFill>
              </a:rPr>
              <a:t>call.</a:t>
            </a:r>
            <a:endParaRPr lang="en-US" sz="2100">
              <a:solidFill>
                <a:schemeClr val="bg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</a:rPr>
              <a:t>As procedural programming language follows a method of solving problems from the top of the code to the bottom of the code, if a change is required to the program, the developer has to change every line of code that links to the main or the original code.</a:t>
            </a:r>
            <a:endParaRPr lang="en-US" sz="2100">
              <a:solidFill>
                <a:schemeClr val="bg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</a:rPr>
              <a:t>If the user wants to code a program, they would have to follow a sequence of instructions and thereby enter the instructions.</a:t>
            </a: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</a:rPr>
              <a:t>Procedural programming focuses on processes. In procedural</a:t>
            </a:r>
            <a:r>
              <a:rPr lang="en-IN" altLang="en-US" sz="2100">
                <a:solidFill>
                  <a:schemeClr val="bg1"/>
                </a:solidFill>
              </a:rPr>
              <a:t> </a:t>
            </a:r>
            <a:r>
              <a:rPr lang="en-US" sz="2100">
                <a:solidFill>
                  <a:schemeClr val="bg1"/>
                </a:solidFill>
              </a:rPr>
              <a:t>programming data and functions are stored in separate memory location,while in OOP data and functions are stored in same memory location.</a:t>
            </a: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</a:rPr>
              <a:t>Programs are made up of modules, which are parts of a</a:t>
            </a:r>
            <a:r>
              <a:rPr lang="en-IN" altLang="en-US" sz="2100">
                <a:solidFill>
                  <a:schemeClr val="bg1"/>
                </a:solidFill>
              </a:rPr>
              <a:t> </a:t>
            </a:r>
            <a:r>
              <a:rPr lang="en-US" sz="2100">
                <a:solidFill>
                  <a:schemeClr val="bg1"/>
                </a:solidFill>
              </a:rPr>
              <a:t>program that can be</a:t>
            </a:r>
            <a:r>
              <a:rPr lang="en-IN" altLang="en-US" sz="2100">
                <a:solidFill>
                  <a:schemeClr val="bg1"/>
                </a:solidFill>
              </a:rPr>
              <a:t> </a:t>
            </a:r>
            <a:r>
              <a:rPr lang="en-US" sz="2100">
                <a:solidFill>
                  <a:schemeClr val="bg1"/>
                </a:solidFill>
              </a:rPr>
              <a:t>coded and tested separately, and then assembled to</a:t>
            </a:r>
            <a:r>
              <a:rPr lang="en-IN" altLang="en-US" sz="2100">
                <a:solidFill>
                  <a:schemeClr val="bg1"/>
                </a:solidFill>
              </a:rPr>
              <a:t> </a:t>
            </a:r>
            <a:r>
              <a:rPr lang="en-US" sz="2100">
                <a:solidFill>
                  <a:schemeClr val="bg1"/>
                </a:solidFill>
              </a:rPr>
              <a:t>form a complete</a:t>
            </a:r>
            <a:r>
              <a:rPr lang="en-IN" altLang="en-US" sz="2100">
                <a:solidFill>
                  <a:schemeClr val="bg1"/>
                </a:solidFill>
              </a:rPr>
              <a:t> </a:t>
            </a:r>
            <a:r>
              <a:rPr lang="en-US" sz="2100">
                <a:solidFill>
                  <a:schemeClr val="bg1"/>
                </a:solidFill>
              </a:rPr>
              <a:t>program.</a:t>
            </a: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  <a:sym typeface="+mn-ea"/>
              </a:rPr>
              <a:t>Examples for procedural programming languages include C</a:t>
            </a:r>
            <a:r>
              <a:rPr lang="en-IN" altLang="en-US" sz="2100">
                <a:solidFill>
                  <a:schemeClr val="bg1"/>
                </a:solidFill>
                <a:sym typeface="+mn-ea"/>
              </a:rPr>
              <a:t>,C++,</a:t>
            </a:r>
            <a:r>
              <a:rPr lang="en-US" sz="2100">
                <a:solidFill>
                  <a:schemeClr val="bg1"/>
                </a:solidFill>
                <a:sym typeface="+mn-ea"/>
              </a:rPr>
              <a:t> COBOL, FORTRAN and VB.</a:t>
            </a: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4605" y="17075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.-1.1-Structure-of-procedural-oriented-programs"/>
          <p:cNvPicPr>
            <a:picLocks noChangeAspect="1"/>
          </p:cNvPicPr>
          <p:nvPr/>
        </p:nvPicPr>
        <p:blipFill>
          <a:blip r:embed="rId1"/>
          <a:srcRect b="8965"/>
          <a:stretch>
            <a:fillRect/>
          </a:stretch>
        </p:blipFill>
        <p:spPr>
          <a:xfrm>
            <a:off x="1011555" y="479425"/>
            <a:ext cx="10208895" cy="447738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111500" y="5578475"/>
            <a:ext cx="632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Structure of Procedural Oriented Programming </a:t>
            </a:r>
            <a:endParaRPr lang="en-IN" altLang="en-US" sz="24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29565" y="282575"/>
            <a:ext cx="11532870" cy="6108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300">
                <a:solidFill>
                  <a:schemeClr val="bg1"/>
                </a:solidFill>
              </a:rPr>
              <a:t>The design method used in procedural programming is called</a:t>
            </a:r>
            <a:r>
              <a:rPr lang="en-IN" alt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Top Down Design.</a:t>
            </a:r>
            <a:endParaRPr lang="en-US" sz="2300">
              <a:solidFill>
                <a:schemeClr val="bg1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3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</a:rPr>
              <a:t>This is where you start with a problem (procedure) and then</a:t>
            </a:r>
            <a:r>
              <a:rPr lang="en-IN" alt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systematically break the problem down into sub problems (sub</a:t>
            </a:r>
            <a:r>
              <a:rPr lang="en-IN" altLang="en-US" sz="2300">
                <a:solidFill>
                  <a:schemeClr val="bg1"/>
                </a:solidFill>
              </a:rPr>
              <a:t>-</a:t>
            </a:r>
            <a:r>
              <a:rPr lang="en-US" sz="2300">
                <a:solidFill>
                  <a:schemeClr val="bg1"/>
                </a:solidFill>
              </a:rPr>
              <a:t>procedures).</a:t>
            </a:r>
            <a:endParaRPr lang="en-US" sz="2300">
              <a:solidFill>
                <a:schemeClr val="bg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3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</a:rPr>
              <a:t>This is called functional decomposition, which continues until a sub</a:t>
            </a:r>
            <a:r>
              <a:rPr lang="en-IN" altLang="en-US" sz="2300">
                <a:solidFill>
                  <a:schemeClr val="bg1"/>
                </a:solidFill>
              </a:rPr>
              <a:t>-</a:t>
            </a:r>
            <a:r>
              <a:rPr lang="en-US" sz="2300">
                <a:solidFill>
                  <a:schemeClr val="bg1"/>
                </a:solidFill>
              </a:rPr>
              <a:t>problem is straightforward enough to be solved by the corresponding sub</a:t>
            </a:r>
            <a:r>
              <a:rPr lang="en-IN" altLang="en-US" sz="2300">
                <a:solidFill>
                  <a:schemeClr val="bg1"/>
                </a:solidFill>
              </a:rPr>
              <a:t>-</a:t>
            </a:r>
            <a:r>
              <a:rPr lang="en-US" sz="2300">
                <a:solidFill>
                  <a:schemeClr val="bg1"/>
                </a:solidFill>
              </a:rPr>
              <a:t>procedure.</a:t>
            </a:r>
            <a:endParaRPr lang="en-US" sz="23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3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</a:rPr>
              <a:t>When changes are made to the main procedure (top), those changes can</a:t>
            </a:r>
            <a:r>
              <a:rPr lang="en-IN" alt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cascade to the sub procedures of main, and the sub-sub procedures and</a:t>
            </a:r>
            <a:r>
              <a:rPr lang="en-IN" alt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so on, where the change may impact all procedures in the pyramid.</a:t>
            </a:r>
            <a:endParaRPr lang="en-US" sz="23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3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</a:rPr>
              <a:t>The problem with PP approach is its handling of data. PP approach gives</a:t>
            </a:r>
            <a:r>
              <a:rPr lang="en-IN" alt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no importance to data. By ‘data’ we mean the information collected from</a:t>
            </a:r>
            <a:r>
              <a:rPr lang="en-IN" altLang="en-US" sz="2300">
                <a:solidFill>
                  <a:schemeClr val="bg1"/>
                </a:solidFill>
              </a:rPr>
              <a:t> </a:t>
            </a:r>
            <a:r>
              <a:rPr lang="en-US" sz="2300">
                <a:solidFill>
                  <a:schemeClr val="bg1"/>
                </a:solidFill>
              </a:rPr>
              <a:t>user, the new results obtained after calculations etc</a:t>
            </a:r>
            <a:r>
              <a:rPr lang="en-IN" altLang="en-US" sz="2300">
                <a:solidFill>
                  <a:schemeClr val="bg1"/>
                </a:solidFill>
              </a:rPr>
              <a:t>.</a:t>
            </a:r>
            <a:endParaRPr lang="en-IN" altLang="en-US" sz="2300">
              <a:solidFill>
                <a:schemeClr val="bg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9370" y="421640"/>
            <a:ext cx="9482455" cy="463740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4368800" y="5504180"/>
            <a:ext cx="32435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000">
                <a:solidFill>
                  <a:schemeClr val="bg1"/>
                </a:solidFill>
              </a:rPr>
              <a:t>Global Data</a:t>
            </a:r>
            <a:endParaRPr lang="en-IN" alt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15595" y="433705"/>
            <a:ext cx="11441430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5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Characteristics of procedure-oriented programming language:</a:t>
            </a: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r>
              <a:rPr lang="en-US" sz="25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It emphasis on algorithm (doing this ).</a:t>
            </a: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r>
              <a:rPr lang="en-US" sz="25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Large programs are divided into smaller programs known as functions.</a:t>
            </a: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r>
              <a:rPr lang="en-US" sz="25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Function can communicate by global variable.</a:t>
            </a: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r>
              <a:rPr lang="en-US" sz="25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Data move freely from one function to another function.</a:t>
            </a: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r>
              <a:rPr lang="en-US" sz="25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Functions change the value of data at any time from any place. (Functions transform data from one form to another.)</a:t>
            </a: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457200" indent="-457200">
              <a:buAutoNum type="arabicPeriod"/>
            </a:pPr>
            <a:r>
              <a:rPr lang="en-US" sz="2500">
                <a:solidFill>
                  <a:schemeClr val="bg1"/>
                </a:solidFill>
                <a:latin typeface="Californian FB" panose="0207040306080B030204" charset="0"/>
                <a:cs typeface="Californian FB" panose="0207040306080B030204" charset="0"/>
              </a:rPr>
              <a:t>It uses top-down programming approach.</a:t>
            </a:r>
            <a:endParaRPr lang="en-US" sz="2500">
              <a:solidFill>
                <a:schemeClr val="bg1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77072" y="1722170"/>
              <a:ext cx="82391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80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THANK YOU</a:t>
              </a:r>
              <a:endPara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00262" y="4085338"/>
              <a:ext cx="7991475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0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FOR YOUR </a:t>
              </a:r>
              <a:r>
                <a:rPr lang="en-IN" altLang="en-US" sz="30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VALUABLE TIME</a:t>
              </a:r>
              <a:endParaRPr lang="en-IN" altLang="en-US" sz="3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WPS Presentation</Application>
  <PresentationFormat>宽屏</PresentationFormat>
  <Paragraphs>51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站酷快乐体2016修订版</vt:lpstr>
      <vt:lpstr>Californian FB</vt:lpstr>
      <vt:lpstr>Wingdings</vt:lpstr>
      <vt:lpstr>Microsoft YaHei</vt:lpstr>
      <vt:lpstr>Arial Unicode MS</vt:lpstr>
      <vt:lpstr>等线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94</cp:revision>
  <dcterms:created xsi:type="dcterms:W3CDTF">2019-07-02T06:53:00Z</dcterms:created>
  <dcterms:modified xsi:type="dcterms:W3CDTF">2022-11-27T17:39:27Z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83506803705F46FCAE9F22157E27BEF0</vt:lpwstr>
  </property>
  <property fmtid="{D5CDD505-2E9C-101B-9397-08002B2CF9AE}" pid="3" name="KSOProductBuildVer">
    <vt:lpwstr>1033-11.2.0.11417</vt:lpwstr>
  </property>
</Properties>
</file>