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6DEEBA"/>
    <a:srgbClr val="2823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0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4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9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5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5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6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339-D7CA-4046-AD66-5D1891702F0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1CE6-0340-418D-AE9D-61795C68DC3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0"/>
          <p:cNvSpPr txBox="1"/>
          <p:nvPr/>
        </p:nvSpPr>
        <p:spPr>
          <a:xfrm>
            <a:off x="789305" y="443865"/>
            <a:ext cx="10613390" cy="1564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5000" lang="en-IN">
                <a:solidFill>
                  <a:srgbClr val="6DEEBA"/>
                </a:solidFill>
                <a:latin typeface="Book Antiqua" panose="02040602050305030304" charset="0"/>
                <a:ea typeface="张海山锐线体2.0" panose="02000000000000000000" pitchFamily="2" charset="-122"/>
                <a:cs typeface="Book Antiqua" panose="02040602050305030304" charset="0"/>
              </a:rPr>
              <a:t>PROCEDURAL ORIENTED PROGRAMMING </a:t>
            </a:r>
            <a:endParaRPr altLang="zh-CN" b="1" dirty="0" sz="5000" lang="en-IN">
              <a:solidFill>
                <a:srgbClr val="6DEEBA"/>
              </a:solidFill>
              <a:latin typeface="Book Antiqua" panose="02040602050305030304" charset="0"/>
              <a:ea typeface="张海山锐线体2.0" panose="02000000000000000000" pitchFamily="2" charset="-122"/>
              <a:cs typeface="Book Antiqua" panose="02040602050305030304" charset="0"/>
            </a:endParaRPr>
          </a:p>
        </p:txBody>
      </p:sp>
      <p:sp>
        <p:nvSpPr>
          <p:cNvPr id="1048587" name="Text Box 2"/>
          <p:cNvSpPr txBox="1"/>
          <p:nvPr/>
        </p:nvSpPr>
        <p:spPr>
          <a:xfrm>
            <a:off x="8869463" y="4981575"/>
            <a:ext cx="2785962" cy="14249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3000" lang="en-IN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Khushi Tiwari</a:t>
            </a:r>
            <a:endParaRPr altLang="en-US" sz="3000" lang="en-IN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en-US" sz="3000" lang="en-IN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FY.B.Sc.IT</a:t>
            </a:r>
            <a:endParaRPr altLang="en-US" sz="3000" lang="en-IN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altLang="en-US" sz="3000" lang="en-IN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A-13</a:t>
            </a:r>
            <a:endParaRPr altLang="en-US" sz="3000" lang="en-IN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 Box 1"/>
          <p:cNvSpPr txBox="1"/>
          <p:nvPr/>
        </p:nvSpPr>
        <p:spPr>
          <a:xfrm>
            <a:off x="379346" y="173355"/>
            <a:ext cx="11232649" cy="11201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q"/>
            </a:pPr>
            <a:r>
              <a:rPr altLang="en-US" sz="2300" lang="en-IN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In Procedural </a:t>
            </a:r>
            <a:r>
              <a:rPr altLang="en-US" sz="2300" lang="en-US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Oriented</a:t>
            </a:r>
            <a:r>
              <a:rPr altLang="en-US" sz="2300" lang="en-IN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 Programming (POP) , a problem is veiwed as sequence of things to be done , such as reading (input) , calculating (process) and printing (output) .</a:t>
            </a:r>
            <a:endParaRPr altLang="en-US" sz="2300" lang="en-IN">
              <a:solidFill>
                <a:srgbClr val="6DEEBA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1048589" name="Rectangles 3"/>
          <p:cNvSpPr/>
          <p:nvPr/>
        </p:nvSpPr>
        <p:spPr>
          <a:xfrm>
            <a:off x="4849495" y="148971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 Box 4"/>
          <p:cNvSpPr txBox="1"/>
          <p:nvPr/>
        </p:nvSpPr>
        <p:spPr>
          <a:xfrm>
            <a:off x="5132070" y="1590040"/>
            <a:ext cx="16179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Main Program</a:t>
            </a:r>
            <a:endParaRPr altLang="en-US" lang="en-IN"/>
          </a:p>
        </p:txBody>
      </p:sp>
      <p:sp>
        <p:nvSpPr>
          <p:cNvPr id="1048591" name="Rectangles 5"/>
          <p:cNvSpPr/>
          <p:nvPr/>
        </p:nvSpPr>
        <p:spPr>
          <a:xfrm>
            <a:off x="5132705" y="2044065"/>
            <a:ext cx="1554480" cy="3968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2" name="Text Box 10"/>
          <p:cNvSpPr txBox="1"/>
          <p:nvPr/>
        </p:nvSpPr>
        <p:spPr>
          <a:xfrm>
            <a:off x="5589270" y="2058670"/>
            <a:ext cx="678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Task</a:t>
            </a:r>
            <a:endParaRPr altLang="en-US" lang="en-IN"/>
          </a:p>
        </p:txBody>
      </p:sp>
      <p:sp>
        <p:nvSpPr>
          <p:cNvPr id="1048593" name="Rectangles 11"/>
          <p:cNvSpPr/>
          <p:nvPr/>
        </p:nvSpPr>
        <p:spPr>
          <a:xfrm>
            <a:off x="1237615" y="3547745"/>
            <a:ext cx="2082165" cy="5588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4" name="Rectangles 12"/>
          <p:cNvSpPr/>
          <p:nvPr/>
        </p:nvSpPr>
        <p:spPr>
          <a:xfrm>
            <a:off x="4926330" y="355219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5" name="Rectangles 18"/>
          <p:cNvSpPr/>
          <p:nvPr/>
        </p:nvSpPr>
        <p:spPr>
          <a:xfrm>
            <a:off x="8975725" y="355219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6" name="Rectangles 19"/>
          <p:cNvSpPr/>
          <p:nvPr/>
        </p:nvSpPr>
        <p:spPr>
          <a:xfrm>
            <a:off x="1189990" y="452882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ectangles 20"/>
          <p:cNvSpPr/>
          <p:nvPr/>
        </p:nvSpPr>
        <p:spPr>
          <a:xfrm>
            <a:off x="4926330" y="452882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ectangles 21"/>
          <p:cNvSpPr/>
          <p:nvPr/>
        </p:nvSpPr>
        <p:spPr>
          <a:xfrm>
            <a:off x="8975725" y="452882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9" name="Rectangles 26"/>
          <p:cNvSpPr/>
          <p:nvPr/>
        </p:nvSpPr>
        <p:spPr>
          <a:xfrm>
            <a:off x="3090545" y="579628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0" name="Rectangles 27"/>
          <p:cNvSpPr/>
          <p:nvPr/>
        </p:nvSpPr>
        <p:spPr>
          <a:xfrm>
            <a:off x="6922770" y="5796280"/>
            <a:ext cx="2176780" cy="55435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1" name="Text Box 28"/>
          <p:cNvSpPr txBox="1"/>
          <p:nvPr/>
        </p:nvSpPr>
        <p:spPr>
          <a:xfrm>
            <a:off x="1786890" y="3645535"/>
            <a:ext cx="982980" cy="3683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Subtask</a:t>
            </a:r>
            <a:endParaRPr altLang="en-US" lang="en-IN"/>
          </a:p>
        </p:txBody>
      </p:sp>
      <p:sp>
        <p:nvSpPr>
          <p:cNvPr id="1048602" name="Text Box 29"/>
          <p:cNvSpPr txBox="1"/>
          <p:nvPr/>
        </p:nvSpPr>
        <p:spPr>
          <a:xfrm>
            <a:off x="5523230" y="3642995"/>
            <a:ext cx="10083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Subtask</a:t>
            </a:r>
            <a:endParaRPr altLang="en-US" lang="en-IN"/>
          </a:p>
        </p:txBody>
      </p:sp>
      <p:sp>
        <p:nvSpPr>
          <p:cNvPr id="1048603" name="Text Box 30"/>
          <p:cNvSpPr txBox="1"/>
          <p:nvPr/>
        </p:nvSpPr>
        <p:spPr>
          <a:xfrm>
            <a:off x="9572625" y="3642995"/>
            <a:ext cx="982980" cy="36830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Subtask</a:t>
            </a:r>
            <a:endParaRPr altLang="en-US" lang="en-IN"/>
          </a:p>
        </p:txBody>
      </p:sp>
      <p:sp>
        <p:nvSpPr>
          <p:cNvPr id="1048604" name="Text Box 31"/>
          <p:cNvSpPr txBox="1"/>
          <p:nvPr/>
        </p:nvSpPr>
        <p:spPr>
          <a:xfrm>
            <a:off x="1729740" y="4622165"/>
            <a:ext cx="1059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Function</a:t>
            </a:r>
            <a:endParaRPr altLang="en-US" lang="en-IN"/>
          </a:p>
        </p:txBody>
      </p:sp>
      <p:sp>
        <p:nvSpPr>
          <p:cNvPr id="1048605" name="Text Box 32"/>
          <p:cNvSpPr txBox="1"/>
          <p:nvPr/>
        </p:nvSpPr>
        <p:spPr>
          <a:xfrm>
            <a:off x="5466080" y="4621530"/>
            <a:ext cx="1059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Function</a:t>
            </a:r>
            <a:endParaRPr altLang="en-US" lang="en-IN"/>
          </a:p>
        </p:txBody>
      </p:sp>
      <p:sp>
        <p:nvSpPr>
          <p:cNvPr id="1048606" name="Text Box 33"/>
          <p:cNvSpPr txBox="1"/>
          <p:nvPr/>
        </p:nvSpPr>
        <p:spPr>
          <a:xfrm>
            <a:off x="9515475" y="4621530"/>
            <a:ext cx="1059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Function</a:t>
            </a:r>
            <a:endParaRPr altLang="en-US" lang="en-IN"/>
          </a:p>
        </p:txBody>
      </p:sp>
      <p:sp>
        <p:nvSpPr>
          <p:cNvPr id="1048607" name="Text Box 34"/>
          <p:cNvSpPr txBox="1"/>
          <p:nvPr/>
        </p:nvSpPr>
        <p:spPr>
          <a:xfrm>
            <a:off x="3630295" y="5888990"/>
            <a:ext cx="1059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Function</a:t>
            </a:r>
            <a:endParaRPr altLang="en-US" lang="en-IN"/>
          </a:p>
        </p:txBody>
      </p:sp>
      <p:sp>
        <p:nvSpPr>
          <p:cNvPr id="1048608" name="Text Box 35"/>
          <p:cNvSpPr txBox="1"/>
          <p:nvPr/>
        </p:nvSpPr>
        <p:spPr>
          <a:xfrm>
            <a:off x="7462520" y="5889625"/>
            <a:ext cx="1059180" cy="35814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altLang="en-US" lang="en-IN"/>
              <a:t>Function</a:t>
            </a:r>
            <a:endParaRPr altLang="en-US" lang="en-IN"/>
          </a:p>
        </p:txBody>
      </p:sp>
      <p:cxnSp>
        <p:nvCxnSpPr>
          <p:cNvPr id="3145728" name="Straight Arrow Connector 36"/>
          <p:cNvCxnSpPr>
            <a:cxnSpLocks/>
          </p:cNvCxnSpPr>
          <p:nvPr/>
        </p:nvCxnSpPr>
        <p:spPr>
          <a:xfrm flipH="1">
            <a:off x="3300143" y="2440305"/>
            <a:ext cx="1844626" cy="1131022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29" name="Straight Arrow Connector 37"/>
          <p:cNvCxnSpPr>
            <a:cxnSpLocks/>
          </p:cNvCxnSpPr>
          <p:nvPr/>
        </p:nvCxnSpPr>
        <p:spPr>
          <a:xfrm>
            <a:off x="6653530" y="2409825"/>
            <a:ext cx="2324100" cy="1146810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0" name="Straight Arrow Connector 38"/>
          <p:cNvCxnSpPr>
            <a:cxnSpLocks/>
            <a:stCxn id="1048592" idx="2"/>
          </p:cNvCxnSpPr>
          <p:nvPr/>
        </p:nvCxnSpPr>
        <p:spPr>
          <a:xfrm>
            <a:off x="5909310" y="2426970"/>
            <a:ext cx="5080" cy="116014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1" name="Straight Arrow Connector 39"/>
          <p:cNvCxnSpPr>
            <a:cxnSpLocks/>
            <a:stCxn id="1048593" idx="2"/>
          </p:cNvCxnSpPr>
          <p:nvPr/>
        </p:nvCxnSpPr>
        <p:spPr>
          <a:xfrm flipH="1">
            <a:off x="2263140" y="4106545"/>
            <a:ext cx="15875" cy="43116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2" name="Straight Arrow Connector 40"/>
          <p:cNvCxnSpPr>
            <a:cxnSpLocks/>
          </p:cNvCxnSpPr>
          <p:nvPr/>
        </p:nvCxnSpPr>
        <p:spPr>
          <a:xfrm>
            <a:off x="5901690" y="4112895"/>
            <a:ext cx="12700" cy="39433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3" name="Straight Arrow Connector 41"/>
          <p:cNvCxnSpPr>
            <a:cxnSpLocks/>
          </p:cNvCxnSpPr>
          <p:nvPr/>
        </p:nvCxnSpPr>
        <p:spPr>
          <a:xfrm flipH="1">
            <a:off x="10154285" y="4112895"/>
            <a:ext cx="7620" cy="42481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4" name="Straight Arrow Connector 42"/>
          <p:cNvCxnSpPr>
            <a:cxnSpLocks/>
          </p:cNvCxnSpPr>
          <p:nvPr/>
        </p:nvCxnSpPr>
        <p:spPr>
          <a:xfrm>
            <a:off x="2911475" y="5095875"/>
            <a:ext cx="709295" cy="70929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5" name="Straight Arrow Connector 43"/>
          <p:cNvCxnSpPr>
            <a:cxnSpLocks/>
          </p:cNvCxnSpPr>
          <p:nvPr/>
        </p:nvCxnSpPr>
        <p:spPr>
          <a:xfrm flipH="1">
            <a:off x="4767580" y="5126355"/>
            <a:ext cx="694055" cy="69405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6" name="Straight Arrow Connector 44"/>
          <p:cNvCxnSpPr>
            <a:cxnSpLocks/>
          </p:cNvCxnSpPr>
          <p:nvPr/>
        </p:nvCxnSpPr>
        <p:spPr>
          <a:xfrm flipH="1">
            <a:off x="8600440" y="5111115"/>
            <a:ext cx="723900" cy="69405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45737" name="Straight Arrow Connector 45"/>
          <p:cNvCxnSpPr>
            <a:cxnSpLocks/>
          </p:cNvCxnSpPr>
          <p:nvPr/>
        </p:nvCxnSpPr>
        <p:spPr>
          <a:xfrm>
            <a:off x="6608445" y="5111115"/>
            <a:ext cx="800100" cy="678815"/>
          </a:xfrm>
          <a:prstGeom prst="straightConnector1"/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48609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 flipV="1">
            <a:off x="396557" y="1391285"/>
            <a:ext cx="11236325" cy="635"/>
          </a:xfrm>
          <a:prstGeom prst="line"/>
          <a:noFill/>
          <a:ln w="9525">
            <a:solidFill>
              <a:srgbClr val="6DEEBA"/>
            </a:solidFill>
            <a:prstDash val="solid"/>
            <a:round/>
          </a:ln>
          <a:effectLst>
            <a:outerShdw algn="ctr" dir="2700000" dist="35921" rotWithShape="0">
              <a:srgbClr val="292929"/>
            </a:outerShdw>
          </a:effectLst>
        </p:spPr>
        <p:txBody>
          <a:bodyPr anchor="ctr" wrap="none"/>
          <a:p>
            <a:endParaRPr altLang="en-US" kern="0" lang="zh-CN">
              <a:solidFill>
                <a:sysClr lastClr="000000" val="windowText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495761" y="1929638"/>
            <a:ext cx="7200000" cy="0"/>
          </a:xfrm>
          <a:prstGeom prst="line"/>
          <a:noFill/>
          <a:ln w="9525">
            <a:solidFill>
              <a:srgbClr val="6DEEBA"/>
            </a:solidFill>
            <a:prstDash val="solid"/>
            <a:round/>
          </a:ln>
          <a:effectLst>
            <a:outerShdw algn="ctr" dir="2700000" dist="35921" rotWithShape="0">
              <a:srgbClr val="292929"/>
            </a:outerShdw>
          </a:effectLst>
        </p:spPr>
        <p:txBody>
          <a:bodyPr anchor="ctr" wrap="none"/>
          <a:p>
            <a:endParaRPr altLang="en-US" kern="0" lang="zh-CN">
              <a:solidFill>
                <a:sysClr lastClr="000000" val="windowText"/>
              </a:solidFill>
            </a:endParaRPr>
          </a:p>
        </p:txBody>
      </p:sp>
      <p:sp>
        <p:nvSpPr>
          <p:cNvPr id="1048611" name="Text Box 6"/>
          <p:cNvSpPr txBox="1"/>
          <p:nvPr/>
        </p:nvSpPr>
        <p:spPr>
          <a:xfrm>
            <a:off x="694690" y="2229485"/>
            <a:ext cx="10803255" cy="40919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Emaphasis is in doing things.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Programs are divided into functions.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Functions share global data. 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It ollows top-down approach.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Relatively Simple.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048612" name="Text Box 7"/>
          <p:cNvSpPr txBox="1"/>
          <p:nvPr/>
        </p:nvSpPr>
        <p:spPr>
          <a:xfrm>
            <a:off x="695325" y="307340"/>
            <a:ext cx="10802620" cy="1285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000" lang="en-IN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Characteristics of Procedural Oriented Programming</a:t>
            </a:r>
            <a:endParaRPr altLang="en-US" b="1" sz="4000" lang="en-IN">
              <a:solidFill>
                <a:srgbClr val="6DEEBA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 Box 4"/>
          <p:cNvSpPr txBox="1"/>
          <p:nvPr/>
        </p:nvSpPr>
        <p:spPr>
          <a:xfrm>
            <a:off x="563880" y="359410"/>
            <a:ext cx="10934065" cy="58699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cn move from one function to another.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0">
              <a:buFont typeface="Wingdings" panose="05000000000000000000" charset="0"/>
              <a:buNone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Reiquires less memory.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Esay to keep track on the program flow.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is given less importance than function.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Difficult to create a new data type.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Tough to update.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457200" marL="457200">
              <a:buFont typeface="Wingdings" panose="05000000000000000000" charset="0"/>
              <a:buChar char="§"/>
            </a:pPr>
            <a:r>
              <a:rPr altLang="en-US" sz="3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may get corrupt.</a:t>
            </a:r>
            <a:endParaRPr altLang="en-US" sz="3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Box 4"/>
          <p:cNvSpPr txBox="1"/>
          <p:nvPr/>
        </p:nvSpPr>
        <p:spPr>
          <a:xfrm>
            <a:off x="629285" y="255905"/>
            <a:ext cx="10934065" cy="1285240"/>
          </a:xfrm>
          <a:prstGeom prst="rect"/>
          <a:noFill/>
        </p:spPr>
        <p:txBody>
          <a:bodyPr rtlCol="0" wrap="square">
            <a:spAutoFit/>
          </a:bodyPr>
          <a:p>
            <a:pPr algn="ctr" indent="0">
              <a:buFont typeface="Wingdings" panose="05000000000000000000" charset="0"/>
              <a:buNone/>
            </a:pPr>
            <a:r>
              <a:rPr altLang="en-US" sz="40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 A short example for Procedural Oriented Programming :</a:t>
            </a:r>
            <a:endParaRPr altLang="en-US" sz="40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048615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 flipV="1">
            <a:off x="628650" y="2210435"/>
            <a:ext cx="10934700" cy="24765"/>
          </a:xfrm>
          <a:prstGeom prst="line"/>
          <a:noFill/>
          <a:ln w="9525">
            <a:solidFill>
              <a:srgbClr val="6DEEBA"/>
            </a:solidFill>
            <a:prstDash val="solid"/>
            <a:round/>
          </a:ln>
          <a:effectLst>
            <a:outerShdw algn="ctr" dir="2700000" dist="35921" rotWithShape="0">
              <a:srgbClr val="292929"/>
            </a:outerShdw>
          </a:effectLst>
        </p:spPr>
        <p:txBody>
          <a:bodyPr anchor="ctr" wrap="none"/>
          <a:p>
            <a:endParaRPr altLang="en-US" kern="0" lang="zh-CN">
              <a:solidFill>
                <a:sysClr lastClr="000000" val="windowText"/>
              </a:solidFill>
            </a:endParaRPr>
          </a:p>
        </p:txBody>
      </p:sp>
      <p:sp>
        <p:nvSpPr>
          <p:cNvPr id="1048616" name="Text Box 15"/>
          <p:cNvSpPr txBox="1"/>
          <p:nvPr/>
        </p:nvSpPr>
        <p:spPr>
          <a:xfrm>
            <a:off x="629285" y="2750185"/>
            <a:ext cx="10934065" cy="3406140"/>
          </a:xfrm>
          <a:prstGeom prst="rect"/>
          <a:noFill/>
        </p:spPr>
        <p:txBody>
          <a:bodyPr anchor="t" rtlCol="0"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altLang="en-US" sz="25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To develop a simple Bank Account App procedurally -</a:t>
            </a: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0">
              <a:buFont typeface="Wingdings" panose="05000000000000000000" charset="0"/>
              <a:buNone/>
            </a:pP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514350" marL="514350">
              <a:buFont typeface="Wingdings" panose="05000000000000000000" charset="0"/>
              <a:buAutoNum type="arabicPeriod"/>
            </a:pPr>
            <a:r>
              <a:rPr altLang="en-US" sz="25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 Creating an account for an individual.</a:t>
            </a: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514350" marL="514350">
              <a:buFont typeface="Wingdings" panose="05000000000000000000" charset="0"/>
              <a:buAutoNum type="arabicPeriod"/>
            </a:pP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514350" marL="514350">
              <a:buFont typeface="Wingdings" panose="05000000000000000000" charset="0"/>
              <a:buAutoNum type="arabicPeriod"/>
            </a:pPr>
            <a:r>
              <a:rPr altLang="en-US" sz="25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Getting an account to deposit or withdraw funds.</a:t>
            </a: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514350" marL="514350">
              <a:buFont typeface="Wingdings" panose="05000000000000000000" charset="0"/>
              <a:buAutoNum type="arabicPeriod"/>
            </a:pPr>
            <a:endParaRPr altLang="en-US" sz="2500" lang="en-IN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-514350" marL="514350">
              <a:buFont typeface="Wingdings" panose="05000000000000000000" charset="0"/>
              <a:buAutoNum type="arabicPeriod"/>
            </a:pPr>
            <a:r>
              <a:rPr altLang="en-US" sz="25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Transferring funds between two different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 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a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c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c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ount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s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.</a:t>
            </a:r>
            <a:r>
              <a:rPr altLang="en-US" sz="2500" lang="en-IN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 </a:t>
            </a:r>
            <a:endParaRPr sz="2500" lang="en-US"/>
          </a:p>
          <a:p>
            <a:pPr indent="-514350" marL="514350">
              <a:buFont typeface="Wingdings" panose="05000000000000000000" charset="0"/>
              <a:buAutoNum type="arabicPeriod"/>
            </a:pPr>
            <a:endParaRPr sz="2500" lang="en-US"/>
          </a:p>
          <a:p>
            <a:pPr indent="-514350" marL="514350">
              <a:buFont typeface="Wingdings" panose="05000000000000000000" charset="0"/>
              <a:buAutoNum type="arabicPeriod"/>
            </a:pP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Recording all changes that occur with all accounts</a:t>
            </a:r>
            <a:r>
              <a:rPr altLang="en-US" sz="2500" lang="en-US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.</a:t>
            </a:r>
            <a:endParaRPr sz="25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293050" y="2921921"/>
            <a:ext cx="5605929" cy="101473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000" lang="en-US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YOU </a:t>
            </a:r>
            <a:endParaRPr altLang="zh-CN" b="1" dirty="0" sz="6000" lang="en-US" smtClean="0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1048618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293050" y="1379506"/>
            <a:ext cx="5605929" cy="101473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000" lang="en-US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</a:t>
            </a:r>
            <a:r>
              <a:rPr altLang="en-US" b="1" dirty="0" sz="6000" lang="en-IN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HE END </a:t>
            </a:r>
            <a:r>
              <a:rPr altLang="zh-CN" b="1" dirty="0" sz="6000" lang="en-US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 </a:t>
            </a:r>
            <a:endParaRPr altLang="en-US" b="1" dirty="0" sz="6000" lang="zh-CN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  <p:bldP spid="10486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HP</cp:lastModifiedBy>
  <dcterms:created xsi:type="dcterms:W3CDTF">2018-04-18T20:28:00Z</dcterms:created>
  <dcterms:modified xsi:type="dcterms:W3CDTF">2022-11-29T17:46:47Z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F8DE5EC862244D88A534A12B289CCC5A</vt:lpwstr>
  </property>
  <property fmtid="{D5CDD505-2E9C-101B-9397-08002B2CF9AE}" pid="3" name="KSOProductBuildVer">
    <vt:lpwstr>1033-11.2.0.11417</vt:lpwstr>
  </property>
</Properties>
</file>