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6D1C50-B671-414A-B88F-81297EEE5C4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CFBC39-D30E-4529-B147-F0AFB03E17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54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1C50-B671-414A-B88F-81297EEE5C4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BC39-D30E-4529-B147-F0AFB03E1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9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1C50-B671-414A-B88F-81297EEE5C4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BC39-D30E-4529-B147-F0AFB03E1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40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1C50-B671-414A-B88F-81297EEE5C4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BC39-D30E-4529-B147-F0AFB03E1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1C50-B671-414A-B88F-81297EEE5C4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BC39-D30E-4529-B147-F0AFB03E17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8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1C50-B671-414A-B88F-81297EEE5C4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BC39-D30E-4529-B147-F0AFB03E1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3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1C50-B671-414A-B88F-81297EEE5C4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BC39-D30E-4529-B147-F0AFB03E1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1C50-B671-414A-B88F-81297EEE5C4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BC39-D30E-4529-B147-F0AFB03E1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1C50-B671-414A-B88F-81297EEE5C4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BC39-D30E-4529-B147-F0AFB03E1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0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1C50-B671-414A-B88F-81297EEE5C4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BC39-D30E-4529-B147-F0AFB03E1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3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1C50-B671-414A-B88F-81297EEE5C4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BC39-D30E-4529-B147-F0AFB03E1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7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26D1C50-B671-414A-B88F-81297EEE5C4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CFBC39-D30E-4529-B147-F0AFB03E1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5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1140-52EE-479F-1154-F9971359B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Shark Tank India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737FD-73BE-5E6F-533F-F9F29B1B6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10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C188-625D-4256-336C-59D29C87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&amp; Recommendations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3E51-E57B-F9E6-FAEE-AA4B67A2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Shark Investment Patterns: Monitor active investors and deal sizes.</a:t>
            </a:r>
          </a:p>
          <a:p>
            <a:endParaRPr lang="en-US" dirty="0"/>
          </a:p>
          <a:p>
            <a:r>
              <a:rPr lang="en-US" dirty="0"/>
              <a:t>Founder Diversity: Encourage more female and couple-led startups.</a:t>
            </a:r>
          </a:p>
          <a:p>
            <a:endParaRPr lang="en-US" dirty="0"/>
          </a:p>
          <a:p>
            <a:r>
              <a:rPr lang="en-US" dirty="0"/>
              <a:t>Geographic Reach: Focus on expanding pitches from underrepresented regions.</a:t>
            </a:r>
          </a:p>
          <a:p>
            <a:endParaRPr lang="en-US" dirty="0"/>
          </a:p>
          <a:p>
            <a:r>
              <a:rPr lang="en-US" dirty="0"/>
              <a:t>Industry Trends: Track high-valuation sectors for future opportunities.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64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5864-A919-2933-FEBF-B32B32FB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DE16-22E6-73B7-A73B-F7AEC277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71400" lvl="8" indent="0">
              <a:buNone/>
            </a:pPr>
            <a:endParaRPr lang="en-US" sz="1600" dirty="0"/>
          </a:p>
          <a:p>
            <a:pPr marL="2271400" lvl="8" indent="0">
              <a:buNone/>
            </a:pPr>
            <a:endParaRPr lang="en-US" dirty="0"/>
          </a:p>
          <a:p>
            <a:pPr marL="2271400" lvl="8" indent="0">
              <a:buNone/>
            </a:pPr>
            <a:endParaRPr lang="en-US" sz="1600" dirty="0"/>
          </a:p>
          <a:p>
            <a:pPr marL="2271400" lvl="8" indent="0">
              <a:buNone/>
            </a:pPr>
            <a:endParaRPr lang="en-US" dirty="0"/>
          </a:p>
          <a:p>
            <a:pPr marL="2271400" lvl="8" indent="0">
              <a:buNone/>
            </a:pPr>
            <a:endParaRPr lang="en-US" sz="1600" dirty="0"/>
          </a:p>
          <a:p>
            <a:pPr marL="2271400" lvl="8" indent="0">
              <a:buNone/>
            </a:pPr>
            <a:r>
              <a:rPr lang="en-US" sz="1600" dirty="0"/>
              <a:t>                                                Any Q &amp; 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1627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4810-20EF-A0E4-92FB-B749E808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Shark Tank India Investment Dashboard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688A-8E99-C974-62F9-523EC2B1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	Season-wise &amp; Industry-wise</a:t>
            </a:r>
          </a:p>
          <a:p>
            <a:pPr marL="0" indent="0">
              <a:buNone/>
            </a:pPr>
            <a:r>
              <a:rPr lang="en-IN" dirty="0"/>
              <a:t>			Presented by-Khushali Chhatrala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ADE07-E5F4-37EB-BE13-2A1602F5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2884714"/>
            <a:ext cx="9412013" cy="32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0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57E1-B0E5-5071-9424-2A5162A8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Metrics Overview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78EE-30C2-EA19-6525-68327EA5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Total Deal Amount:</a:t>
            </a:r>
            <a:r>
              <a:rPr lang="en-US" dirty="0"/>
              <a:t> 26,284.91</a:t>
            </a:r>
          </a:p>
          <a:p>
            <a:r>
              <a:rPr lang="en-US" b="1" dirty="0"/>
              <a:t>Total Deal Debt:</a:t>
            </a:r>
            <a:r>
              <a:rPr lang="en-US" dirty="0"/>
              <a:t> 3,746</a:t>
            </a:r>
          </a:p>
          <a:p>
            <a:r>
              <a:rPr lang="en-US" b="1" dirty="0"/>
              <a:t>Total Deal Equity:</a:t>
            </a:r>
            <a:r>
              <a:rPr lang="en-US" dirty="0"/>
              <a:t> 2,746.32</a:t>
            </a:r>
          </a:p>
          <a:p>
            <a:r>
              <a:rPr lang="en-US" b="1" dirty="0"/>
              <a:t>Total Pitches Analyzed:</a:t>
            </a:r>
            <a:r>
              <a:rPr lang="en-US" dirty="0"/>
              <a:t> 201,295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7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86AA-8862-5541-9AFF-89183927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Industry-Wise Deal Valuation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C615-4FF5-E41C-323C-CC8091A2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Chart Type:</a:t>
            </a:r>
            <a:r>
              <a:rPr lang="en-US" dirty="0"/>
              <a:t> Funnel Chart</a:t>
            </a:r>
          </a:p>
          <a:p>
            <a:r>
              <a:rPr lang="en-US" b="1" dirty="0"/>
              <a:t>Insight:</a:t>
            </a:r>
            <a:r>
              <a:rPr lang="en-US" dirty="0"/>
              <a:t> The chart shows how the deal valuations vary across industries. The most significant deals are concentrated in top industries like Food &amp; Beverage, Fashion, and Tech.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51CD6-9836-F961-DA30-6A0D20C0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3581400"/>
            <a:ext cx="9659698" cy="29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6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19DA-5575-1B46-39C7-7FCC8C1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Presenter Demographics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73390-BFD7-E1E6-2DE7-C1B72C76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1" dirty="0"/>
              <a:t>Chart Type:</a:t>
            </a:r>
            <a:r>
              <a:rPr lang="en-US" sz="1200" dirty="0"/>
              <a:t> Pie Chart</a:t>
            </a:r>
          </a:p>
          <a:p>
            <a:r>
              <a:rPr lang="en-US" sz="1200" b="1" dirty="0"/>
              <a:t>Insight:</a:t>
            </a:r>
            <a:endParaRPr lang="en-US" sz="1200" dirty="0"/>
          </a:p>
          <a:p>
            <a:pPr lvl="1"/>
            <a:r>
              <a:rPr lang="en-US" sz="1200" dirty="0"/>
              <a:t>Male Presenters: 65.72%</a:t>
            </a:r>
          </a:p>
          <a:p>
            <a:pPr lvl="1"/>
            <a:r>
              <a:rPr lang="en-US" sz="1200" dirty="0"/>
              <a:t>Female Presenters: 26.14%</a:t>
            </a:r>
          </a:p>
          <a:p>
            <a:pPr lvl="1"/>
            <a:r>
              <a:rPr lang="en-US" sz="1200" dirty="0"/>
              <a:t>Couple Presenters: 8.13%</a:t>
            </a:r>
          </a:p>
          <a:p>
            <a:r>
              <a:rPr lang="en-US" sz="1200" b="1" dirty="0"/>
              <a:t>Conclusion:</a:t>
            </a:r>
            <a:r>
              <a:rPr lang="en-US" sz="1200" dirty="0"/>
              <a:t> Majority of pitches are by male founders; however, female and couple participation is notable.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03836-7266-590B-C927-B658E60F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3429000"/>
            <a:ext cx="9593014" cy="30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BB6F-47EB-B3DE-49BF-1F2A98C7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Geographic Distribution of Startups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C3FD-6DE6-2665-02E8-90C7DEB3F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Chart Type:</a:t>
            </a:r>
            <a:r>
              <a:rPr lang="en-US" sz="1400" dirty="0"/>
              <a:t> Map Visualization</a:t>
            </a:r>
          </a:p>
          <a:p>
            <a:r>
              <a:rPr lang="en-US" sz="1400" b="1" dirty="0"/>
              <a:t>Insight:</a:t>
            </a:r>
            <a:r>
              <a:rPr lang="en-US" sz="1400" dirty="0"/>
              <a:t> The map shows startup pitches from various regions in India, with concentration in major cities like Mumbai, Delhi, and Bangalore.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A288E-D4A8-E533-864C-4899D6B2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2955851"/>
            <a:ext cx="9669224" cy="352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71D3-AD21-A97F-B116-2137CD4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Valuation Requested by Industry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93C3-9853-A78D-CC1C-7C463350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Chart Type:</a:t>
            </a:r>
            <a:r>
              <a:rPr lang="en-US" dirty="0"/>
              <a:t> Line and Bar Combo Chart</a:t>
            </a:r>
          </a:p>
          <a:p>
            <a:r>
              <a:rPr lang="en-US" b="1" dirty="0"/>
              <a:t>Insight:</a:t>
            </a:r>
            <a:r>
              <a:rPr lang="en-US" dirty="0"/>
              <a:t> Startups from industries like Beauty, Fashion, and Food &amp; Beverage request higher valuations compared to niche sectors.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1AD4C-C753-5558-1C33-7FE40CB5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3429000"/>
            <a:ext cx="982164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6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4A87-5F39-A4BC-433A-38440E29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Investment by Individual Sharks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1B8A-E70F-618D-AD0A-94AD6F7F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Insight:</a:t>
            </a:r>
          </a:p>
          <a:p>
            <a:r>
              <a:rPr lang="en-US" dirty="0"/>
              <a:t>Amit's Investment Equity: 150.05</a:t>
            </a:r>
            <a:endParaRPr lang="en-US" b="1" dirty="0"/>
          </a:p>
          <a:p>
            <a:r>
              <a:rPr lang="en-US" dirty="0"/>
              <a:t> This specific metric highlights Amit's total equity share across investments.</a:t>
            </a:r>
          </a:p>
          <a:p>
            <a:r>
              <a:rPr lang="en-US" dirty="0"/>
              <a:t>Amit’ total investment amount:1234.40</a:t>
            </a:r>
          </a:p>
          <a:p>
            <a:r>
              <a:rPr lang="en-US" dirty="0"/>
              <a:t>Amit’s investment debit:3746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A4239-C3E9-28D1-96E6-03D922C1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72" y="4823181"/>
            <a:ext cx="724988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3FC8-799C-F280-6067-4F8D24DD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Deal Flow by Season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A922-93BB-10DF-2926-0ADD8D96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Chart Type:</a:t>
            </a:r>
            <a:r>
              <a:rPr lang="en-US" sz="1400" dirty="0"/>
              <a:t> Clustered Bar Chart</a:t>
            </a:r>
          </a:p>
          <a:p>
            <a:r>
              <a:rPr lang="en-US" sz="1400" b="1" dirty="0"/>
              <a:t>Insight:</a:t>
            </a:r>
            <a:endParaRPr lang="en-US" sz="1400" dirty="0"/>
          </a:p>
          <a:p>
            <a:pPr lvl="1"/>
            <a:r>
              <a:rPr lang="en-US" sz="1400" dirty="0"/>
              <a:t>Season 1: 96 accepted out of 166 offers</a:t>
            </a:r>
          </a:p>
          <a:p>
            <a:pPr lvl="1"/>
            <a:r>
              <a:rPr lang="en-US" sz="1400" dirty="0"/>
              <a:t>Season 2: 121 accepted out of 227 offers</a:t>
            </a:r>
          </a:p>
          <a:p>
            <a:pPr lvl="1"/>
            <a:r>
              <a:rPr lang="en-US" sz="1400" dirty="0"/>
              <a:t>Season 3: 109 accepted out of 196 offers</a:t>
            </a:r>
          </a:p>
          <a:p>
            <a:pPr lvl="1"/>
            <a:r>
              <a:rPr lang="en-US" sz="1400" dirty="0"/>
              <a:t>Season 4: 92 accepted out of 194 offers</a:t>
            </a:r>
          </a:p>
          <a:p>
            <a:r>
              <a:rPr lang="en-US" sz="1400" b="1" dirty="0"/>
              <a:t>Conclusion:</a:t>
            </a:r>
            <a:r>
              <a:rPr lang="en-US" sz="1400" dirty="0"/>
              <a:t> Deal conversion rate is consistent across seasons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07F02-0B2C-5848-CCE3-995169D8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3940629"/>
            <a:ext cx="9716856" cy="25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73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27</TotalTime>
  <Words>357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Basis</vt:lpstr>
      <vt:lpstr>Shark Tank India Analysis</vt:lpstr>
      <vt:lpstr>      Shark Tank India Investment Dashboard </vt:lpstr>
      <vt:lpstr>Key Metrics Overview </vt:lpstr>
      <vt:lpstr>Industry-Wise Deal Valuation </vt:lpstr>
      <vt:lpstr>Presenter Demographics </vt:lpstr>
      <vt:lpstr>Geographic Distribution of Startups </vt:lpstr>
      <vt:lpstr>Valuation Requested by Industry </vt:lpstr>
      <vt:lpstr>Investment by Individual Sharks </vt:lpstr>
      <vt:lpstr>Deal Flow by Season </vt:lpstr>
      <vt:lpstr>Conclusion &amp; Recommendations 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Khushali Sihori</dc:creator>
  <cp:lastModifiedBy>Khushali Sihori</cp:lastModifiedBy>
  <cp:revision>3</cp:revision>
  <dcterms:created xsi:type="dcterms:W3CDTF">2025-07-20T05:46:12Z</dcterms:created>
  <dcterms:modified xsi:type="dcterms:W3CDTF">2025-07-20T06:14:03Z</dcterms:modified>
</cp:coreProperties>
</file>