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8" r:id="rId7"/>
    <p:sldId id="27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0EFD430E51B175/Documents/Tech%20startup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ushali\Desktop\Tech%20startup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0EFD430E51B175/Documents/Tech%20startup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ushali\Desktop\Tech%20startup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 startup analysis.xlsx]Sheet14!PivotTable1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Sheet14!$B$12</c:f>
              <c:strCache>
                <c:ptCount val="1"/>
                <c:pt idx="0">
                  <c:v>Crashes Reported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Sheet14!$A$13:$A$18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Sheet14!$B$13:$B$18</c:f>
              <c:numCache>
                <c:formatCode>General</c:formatCode>
                <c:ptCount val="5"/>
                <c:pt idx="0">
                  <c:v>21</c:v>
                </c:pt>
                <c:pt idx="1">
                  <c:v>35</c:v>
                </c:pt>
                <c:pt idx="2">
                  <c:v>19</c:v>
                </c:pt>
                <c:pt idx="3">
                  <c:v>23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4B2-8121-0AD7F663762F}"/>
            </c:ext>
          </c:extLst>
        </c:ser>
        <c:ser>
          <c:idx val="1"/>
          <c:order val="1"/>
          <c:tx>
            <c:strRef>
              <c:f>Sheet14!$C$12</c:f>
              <c:strCache>
                <c:ptCount val="1"/>
                <c:pt idx="0">
                  <c:v>Customer Support Tickets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Sheet14!$A$13:$A$18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Sheet14!$C$13:$C$18</c:f>
              <c:numCache>
                <c:formatCode>General</c:formatCode>
                <c:ptCount val="5"/>
                <c:pt idx="0">
                  <c:v>34</c:v>
                </c:pt>
                <c:pt idx="1">
                  <c:v>45</c:v>
                </c:pt>
                <c:pt idx="2">
                  <c:v>29</c:v>
                </c:pt>
                <c:pt idx="3">
                  <c:v>34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4B2-8121-0AD7F663762F}"/>
            </c:ext>
          </c:extLst>
        </c:ser>
        <c:ser>
          <c:idx val="2"/>
          <c:order val="2"/>
          <c:tx>
            <c:strRef>
              <c:f>Sheet14!$D$12</c:f>
              <c:strCache>
                <c:ptCount val="1"/>
                <c:pt idx="0">
                  <c:v>SOFTWARE UNINSTALLED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Sheet14!$A$13:$A$18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Sheet14!$D$13:$D$18</c:f>
              <c:numCache>
                <c:formatCode>General</c:formatCode>
                <c:ptCount val="5"/>
                <c:pt idx="0">
                  <c:v>70</c:v>
                </c:pt>
                <c:pt idx="1">
                  <c:v>74</c:v>
                </c:pt>
                <c:pt idx="2">
                  <c:v>68</c:v>
                </c:pt>
                <c:pt idx="3">
                  <c:v>66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4B2-8121-0AD7F66376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91687488"/>
        <c:axId val="1091699488"/>
      </c:barChart>
      <c:catAx>
        <c:axId val="1091687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VERSION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699488"/>
        <c:crosses val="autoZero"/>
        <c:auto val="1"/>
        <c:lblAlgn val="ctr"/>
        <c:lblOffset val="100"/>
        <c:noMultiLvlLbl val="0"/>
      </c:catAx>
      <c:valAx>
        <c:axId val="109169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687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 startup analysis.xlsx]Sheet7!PivotTable10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Count of users</a:t>
            </a:r>
            <a:r>
              <a:rPr lang="en-IN" baseline="0" dirty="0"/>
              <a:t> </a:t>
            </a:r>
            <a:r>
              <a:rPr lang="en-IN" dirty="0"/>
              <a:t> by App</a:t>
            </a:r>
            <a:r>
              <a:rPr lang="en-IN" baseline="0" dirty="0"/>
              <a:t> </a:t>
            </a:r>
            <a:r>
              <a:rPr lang="en-IN" dirty="0"/>
              <a:t>Version</a:t>
            </a:r>
          </a:p>
        </c:rich>
      </c:tx>
      <c:layout>
        <c:manualLayout>
          <c:xMode val="edge"/>
          <c:yMode val="edge"/>
          <c:x val="0.16899292780276057"/>
          <c:y val="1.540873177644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4987074132663439"/>
          <c:y val="0.13769400442606722"/>
          <c:w val="0.85012925867336564"/>
          <c:h val="0.735723549670418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Sheet7!$A$4:$A$8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5"/>
                <c:pt idx="0">
                  <c:v>217</c:v>
                </c:pt>
                <c:pt idx="1">
                  <c:v>231</c:v>
                </c:pt>
                <c:pt idx="2">
                  <c:v>244</c:v>
                </c:pt>
                <c:pt idx="3">
                  <c:v>248</c:v>
                </c:pt>
                <c:pt idx="4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3-476F-A2AA-549D64DC0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02456175"/>
        <c:axId val="202455695"/>
      </c:barChart>
      <c:catAx>
        <c:axId val="20245617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5695"/>
        <c:crosses val="autoZero"/>
        <c:auto val="1"/>
        <c:lblAlgn val="ctr"/>
        <c:lblOffset val="100"/>
        <c:noMultiLvlLbl val="0"/>
      </c:catAx>
      <c:valAx>
        <c:axId val="202455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61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9e6cd67-00db-4dc9-8be9-4b58c0b3cc26}"/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Sheet3!$B$8</c:f>
              <c:strCache>
                <c:ptCount val="1"/>
                <c:pt idx="0">
                  <c:v>Grand 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Sheet3!$A$9:$A$10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Sheet3!$B$9:$B$10</c:f>
              <c:numCache>
                <c:formatCode>General</c:formatCode>
                <c:ptCount val="2"/>
                <c:pt idx="0">
                  <c:v>628</c:v>
                </c:pt>
                <c:pt idx="1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0-44D6-81DB-A7818CBA5F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91606848"/>
        <c:axId val="1091595328"/>
      </c:barChart>
      <c:catAx>
        <c:axId val="109160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595328"/>
        <c:crosses val="autoZero"/>
        <c:auto val="1"/>
        <c:lblAlgn val="ctr"/>
        <c:lblOffset val="100"/>
        <c:noMultiLvlLbl val="0"/>
      </c:catAx>
      <c:valAx>
        <c:axId val="109159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606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 startup analysis.xlsx]Sheet18!PivotTable33</c:name>
    <c:fmtId val="-1"/>
  </c:pivotSource>
  <c:chart>
    <c:title>
      <c:layout>
        <c:manualLayout>
          <c:xMode val="edge"/>
          <c:yMode val="edge"/>
          <c:x val="0.28369210207353934"/>
          <c:y val="4.1282077582856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Sheet18!$B$3</c:f>
              <c:strCache>
                <c:ptCount val="1"/>
                <c:pt idx="0">
                  <c:v>Average of Session_Duration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18DB-4544-803A-90CDD7B4FB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18DB-4544-803A-90CDD7B4FBB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47%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DB-4544-803A-90CDD7B4FB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B907019-9DEF-4A22-923D-05DDCAB08977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DB-4544-803A-90CDD7B4FB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Sheet18!$A$4:$A$6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Sheet18!$B$4:$B$6</c:f>
              <c:numCache>
                <c:formatCode>General</c:formatCode>
                <c:ptCount val="2"/>
                <c:pt idx="0">
                  <c:v>310.12295081967216</c:v>
                </c:pt>
                <c:pt idx="1">
                  <c:v>348.30275229357801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DB-4544-803A-90CDD7B4FBB4}"/>
            </c:ext>
          </c:extLst>
        </c:ser>
        <c:ser>
          <c:idx val="1"/>
          <c:order val="1"/>
          <c:tx>
            <c:strRef>
              <c:f>Sheet18!$C$3</c:f>
              <c:strCache>
                <c:ptCount val="1"/>
                <c:pt idx="0">
                  <c:v>Count of User_ID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6-18DB-4544-803A-90CDD7B4FB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8-18DB-4544-803A-90CDD7B4F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Sheet18!$A$4:$A$6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Sheet18!$C$4:$C$6</c:f>
              <c:numCache>
                <c:formatCode>General</c:formatCode>
                <c:ptCount val="2"/>
                <c:pt idx="0">
                  <c:v>122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DB-4544-803A-90CDD7B4FB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07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Mobile App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metrics by App Version and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185F-9DC0-0591-E776-2CA4A271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BY CRASH REPORTS,SUPPORT TICKETD AND UNINSTALLMENT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2B51B7-6EE8-F2FE-2BE4-DF21DDCBD6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7281934"/>
              </p:ext>
            </p:extLst>
          </p:nvPr>
        </p:nvGraphicFramePr>
        <p:xfrm>
          <a:off x="914400" y="2366963"/>
          <a:ext cx="9827491" cy="366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380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14F-F102-0347-1F80-45F1B1FB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app 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3304-DA5F-3218-74F2-07944DC23B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version 1.0 there are 217 users</a:t>
            </a:r>
          </a:p>
          <a:p>
            <a:r>
              <a:rPr lang="en-US" dirty="0"/>
              <a:t>For version 1.1  users are 231 </a:t>
            </a:r>
          </a:p>
          <a:p>
            <a:r>
              <a:rPr lang="en-US" dirty="0"/>
              <a:t>For version  1.2 users are 244</a:t>
            </a:r>
          </a:p>
          <a:p>
            <a:r>
              <a:rPr lang="en-US" dirty="0"/>
              <a:t>For version 1.3 users are  248</a:t>
            </a:r>
          </a:p>
          <a:p>
            <a:r>
              <a:rPr lang="en-US" dirty="0"/>
              <a:t>For version 2.0 users are 260</a:t>
            </a:r>
            <a:endParaRPr lang="en-IN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ACDF5F4-7D81-FE5C-3BF2-7890482F7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976706"/>
              </p:ext>
            </p:extLst>
          </p:nvPr>
        </p:nvGraphicFramePr>
        <p:xfrm>
          <a:off x="5890491" y="2367092"/>
          <a:ext cx="5063490" cy="329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36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CC1F-77F6-2E6A-E356-82AA3DC9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BY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1A77-1924-54F4-821F-BF8B3444E2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ANDRIOD OS USERS ARE 628</a:t>
            </a:r>
          </a:p>
          <a:p>
            <a:endParaRPr lang="en-US" dirty="0"/>
          </a:p>
          <a:p>
            <a:r>
              <a:rPr lang="en-US" dirty="0"/>
              <a:t>FOR IOS OS USERS ARE 572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D1FA88-CA15-5466-5947-E645B67D4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718536"/>
              </p:ext>
            </p:extLst>
          </p:nvPr>
        </p:nvGraphicFramePr>
        <p:xfrm>
          <a:off x="5946465" y="2367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844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DF37-80FF-F30B-2D85-2B216788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BY AVERAGE SESSION DURATION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00B2-5858-8250-9BE6-6210BB42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ADROID AVEARGE SESSION DURATION IS 47%</a:t>
            </a:r>
          </a:p>
          <a:p>
            <a:endParaRPr lang="en-US" dirty="0"/>
          </a:p>
          <a:p>
            <a:r>
              <a:rPr lang="en-US" dirty="0"/>
              <a:t>FOR IOS AVERAGE SESSION DURATION IS 53%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D23F29-A3EF-992B-107D-1505D3D3A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559802"/>
              </p:ext>
            </p:extLst>
          </p:nvPr>
        </p:nvGraphicFramePr>
        <p:xfrm>
          <a:off x="7064918" y="2499929"/>
          <a:ext cx="4507221" cy="276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A1D9-4138-3BFF-B89C-E4799CD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Version Analysis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85951A-DF44-98D1-2DEA-5A1811441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525638"/>
              </p:ext>
            </p:extLst>
          </p:nvPr>
        </p:nvGraphicFramePr>
        <p:xfrm>
          <a:off x="914400" y="2366963"/>
          <a:ext cx="10363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31914737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650833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694401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0345156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2010937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4765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Total Duration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Crashes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Uninstalls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7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69,253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9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75,800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35 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45 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75 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81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73,937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19 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29 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68 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5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76,873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23 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34 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66 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1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78,477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21 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38 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77 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3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7B54-1005-2338-3BA5-670302B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99C6-788E-B866-11CC-64E65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User Growth</a:t>
            </a:r>
            <a:r>
              <a:rPr lang="en-US" dirty="0"/>
              <a:t> is steady (from 217 to 260 users).</a:t>
            </a:r>
          </a:p>
          <a:p>
            <a:r>
              <a:rPr lang="en-US" b="1" dirty="0"/>
              <a:t>Total Usage Duration</a:t>
            </a:r>
            <a:r>
              <a:rPr lang="en-US" dirty="0"/>
              <a:t> increases over versions, indicating improving engagement.</a:t>
            </a:r>
          </a:p>
          <a:p>
            <a:r>
              <a:rPr lang="en-US" b="1" dirty="0"/>
              <a:t>Crashes peaked</a:t>
            </a:r>
            <a:r>
              <a:rPr lang="en-US" dirty="0"/>
              <a:t> at version 1.1 but improved afterwards.</a:t>
            </a:r>
          </a:p>
          <a:p>
            <a:r>
              <a:rPr lang="en-US" b="1" dirty="0"/>
              <a:t>Support Tickets</a:t>
            </a:r>
            <a:r>
              <a:rPr lang="en-US" dirty="0"/>
              <a:t> spiked in version 1.1 and 2.0, suggesting potential usability or bug issues.</a:t>
            </a:r>
          </a:p>
          <a:p>
            <a:r>
              <a:rPr lang="en-US" b="1" dirty="0"/>
              <a:t>Uninstall Rate</a:t>
            </a:r>
            <a:r>
              <a:rPr lang="en-US" dirty="0"/>
              <a:t> is inconsistent, highest in version 2.0 despite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04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F406-EB81-F22D-FD56-46CE30A4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DCF6-C247-4A59-4914-BDDA1645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366689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24124</TotalTime>
  <Words>232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Mobile App Performance Analysis</vt:lpstr>
      <vt:lpstr>VERSION BY CRASH REPORTS,SUPPORT TICKETD AND UNINSTALLMENT</vt:lpstr>
      <vt:lpstr>Users by app version</vt:lpstr>
      <vt:lpstr>OS BY USERS</vt:lpstr>
      <vt:lpstr>OS BY AVERAGE SESSION DURATION</vt:lpstr>
      <vt:lpstr>App Version Analysis Summary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Khushali</dc:creator>
  <cp:lastModifiedBy>Khushali Sihori</cp:lastModifiedBy>
  <cp:revision>12</cp:revision>
  <dcterms:created xsi:type="dcterms:W3CDTF">2025-06-25T11:56:45Z</dcterms:created>
  <dcterms:modified xsi:type="dcterms:W3CDTF">2025-07-12T08:24:08Z</dcterms:modified>
</cp:coreProperties>
</file>