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3"/>
  </p:notesMasterIdLst>
  <p:sldIdLst>
    <p:sldId id="256" r:id="rId5"/>
    <p:sldId id="2146847054" r:id="rId6"/>
    <p:sldId id="262" r:id="rId7"/>
    <p:sldId id="263" r:id="rId8"/>
    <p:sldId id="2146847063" r:id="rId9"/>
    <p:sldId id="265" r:id="rId10"/>
    <p:sldId id="2146847064" r:id="rId11"/>
    <p:sldId id="266" r:id="rId12"/>
    <p:sldId id="2146847065" r:id="rId13"/>
    <p:sldId id="267" r:id="rId14"/>
    <p:sldId id="2146847066" r:id="rId15"/>
    <p:sldId id="2146847072" r:id="rId16"/>
    <p:sldId id="2146847067" r:id="rId17"/>
    <p:sldId id="2146847068" r:id="rId18"/>
    <p:sldId id="2146847069" r:id="rId19"/>
    <p:sldId id="2146847070" r:id="rId20"/>
    <p:sldId id="2146847071" r:id="rId21"/>
    <p:sldId id="2146847073" r:id="rId22"/>
    <p:sldId id="2146847074" r:id="rId23"/>
    <p:sldId id="2146847075" r:id="rId24"/>
    <p:sldId id="268" r:id="rId25"/>
    <p:sldId id="2146847055" r:id="rId26"/>
    <p:sldId id="269" r:id="rId27"/>
    <p:sldId id="2146847077" r:id="rId28"/>
    <p:sldId id="2146847059" r:id="rId29"/>
    <p:sldId id="2146847060" r:id="rId30"/>
    <p:sldId id="2146847061"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bm.com/docs/en/watsonx" TargetMode="External"/><Relationship Id="rId2" Type="http://schemas.openxmlformats.org/officeDocument/2006/relationships/hyperlink" Target="https://nsap.nic.in/" TargetMode="External"/><Relationship Id="rId1" Type="http://schemas.openxmlformats.org/officeDocument/2006/relationships/slideLayout" Target="../slideLayouts/slideLayout2.xml"/><Relationship Id="rId4" Type="http://schemas.openxmlformats.org/officeDocument/2006/relationships/hyperlink" Target="https://cloud.ibm.com/docs/autoai"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hushibasra11/NSAP-Eligibility-Predi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t>
            </a: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r>
              <a:rPr lang="en-US" sz="2200" b="1" dirty="0">
                <a:solidFill>
                  <a:schemeClr val="accent1"/>
                </a:solidFill>
                <a:latin typeface="Arial" panose="020B0604020202020204" pitchFamily="34" charset="0"/>
                <a:cs typeface="Arial" panose="020B0604020202020204" pitchFamily="34" charset="0"/>
              </a:rPr>
              <a:t>Predicting Eligibility for NSAP Welfare schemes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 Khushi Basra </a:t>
            </a:r>
          </a:p>
          <a:p>
            <a:r>
              <a:rPr lang="en-US" sz="2000" b="1" dirty="0">
                <a:solidFill>
                  <a:schemeClr val="accent1">
                    <a:lumMod val="75000"/>
                  </a:schemeClr>
                </a:solidFill>
                <a:latin typeface="Arial"/>
                <a:cs typeface="Arial"/>
              </a:rPr>
              <a:t>University : Graphic Era Deemed to be University, Dehradun</a:t>
            </a:r>
          </a:p>
          <a:p>
            <a:r>
              <a:rPr lang="en-US" sz="2000" b="1" dirty="0">
                <a:solidFill>
                  <a:schemeClr val="accent1">
                    <a:lumMod val="75000"/>
                  </a:schemeClr>
                </a:solidFill>
                <a:latin typeface="Arial"/>
                <a:cs typeface="Arial"/>
              </a:rPr>
              <a:t>Department :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Content Placeholder 10">
            <a:extLst>
              <a:ext uri="{FF2B5EF4-FFF2-40B4-BE49-F238E27FC236}">
                <a16:creationId xmlns:a16="http://schemas.microsoft.com/office/drawing/2014/main" id="{2A09996C-148E-DB0C-7881-E0CD2AA22DE3}"/>
              </a:ext>
            </a:extLst>
          </p:cNvPr>
          <p:cNvSpPr>
            <a:spLocks noGrp="1"/>
          </p:cNvSpPr>
          <p:nvPr>
            <p:ph idx="1"/>
          </p:nvPr>
        </p:nvSpPr>
        <p:spPr>
          <a:xfrm>
            <a:off x="581193" y="1570382"/>
            <a:ext cx="11029615" cy="4948405"/>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sz="1800" b="1" dirty="0"/>
              <a:t>AutoAI Pipeline: </a:t>
            </a:r>
            <a:r>
              <a:rPr lang="en-US" sz="1800" dirty="0"/>
              <a:t>This flow diagram illustrates how IBM AutoAI automatically constructs and evaluates multiple model pipelines</a:t>
            </a:r>
            <a:r>
              <a:rPr lang="en-US" dirty="0"/>
              <a:t>.</a:t>
            </a:r>
            <a:endParaRPr lang="en-IN" dirty="0"/>
          </a:p>
        </p:txBody>
      </p:sp>
      <p:pic>
        <p:nvPicPr>
          <p:cNvPr id="13" name="Content Placeholder 8">
            <a:extLst>
              <a:ext uri="{FF2B5EF4-FFF2-40B4-BE49-F238E27FC236}">
                <a16:creationId xmlns:a16="http://schemas.microsoft.com/office/drawing/2014/main" id="{110F6792-DD17-71D7-523D-83427266BD0F}"/>
              </a:ext>
            </a:extLst>
          </p:cNvPr>
          <p:cNvPicPr>
            <a:picLocks noChangeAspect="1"/>
          </p:cNvPicPr>
          <p:nvPr/>
        </p:nvPicPr>
        <p:blipFill>
          <a:blip r:embed="rId2"/>
          <a:stretch>
            <a:fillRect/>
          </a:stretch>
        </p:blipFill>
        <p:spPr>
          <a:xfrm>
            <a:off x="934277" y="1232453"/>
            <a:ext cx="9591261" cy="456858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6CFE-BB32-5BC4-2051-DDFDAA040B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CE79B3-AA98-1B73-C4ED-C1874BC924C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10C8B821-8265-75E1-738C-930ED6519C1B}"/>
              </a:ext>
            </a:extLst>
          </p:cNvPr>
          <p:cNvSpPr>
            <a:spLocks noGrp="1"/>
          </p:cNvSpPr>
          <p:nvPr>
            <p:ph idx="1"/>
          </p:nvPr>
        </p:nvSpPr>
        <p:spPr>
          <a:xfrm>
            <a:off x="581192" y="1302025"/>
            <a:ext cx="11029615" cy="4999383"/>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r>
              <a:rPr lang="en-US" b="1" dirty="0"/>
              <a:t>Pipeline Leaderboard: </a:t>
            </a:r>
            <a:r>
              <a:rPr lang="en-US" dirty="0"/>
              <a:t>Leaderboard displaying top 4 model pipelines ranked by F1-Score and Accuracy. The best model was selected from here.</a:t>
            </a:r>
            <a:endParaRPr lang="en-IN" dirty="0"/>
          </a:p>
        </p:txBody>
      </p:sp>
      <p:pic>
        <p:nvPicPr>
          <p:cNvPr id="6" name="Picture 5">
            <a:extLst>
              <a:ext uri="{FF2B5EF4-FFF2-40B4-BE49-F238E27FC236}">
                <a16:creationId xmlns:a16="http://schemas.microsoft.com/office/drawing/2014/main" id="{6862CDD9-2288-56FA-4A8C-8BCE2ED8BA59}"/>
              </a:ext>
            </a:extLst>
          </p:cNvPr>
          <p:cNvPicPr>
            <a:picLocks noChangeAspect="1"/>
          </p:cNvPicPr>
          <p:nvPr/>
        </p:nvPicPr>
        <p:blipFill>
          <a:blip r:embed="rId2"/>
          <a:stretch>
            <a:fillRect/>
          </a:stretch>
        </p:blipFill>
        <p:spPr>
          <a:xfrm>
            <a:off x="581192" y="1554317"/>
            <a:ext cx="10659965" cy="3842631"/>
          </a:xfrm>
          <a:prstGeom prst="rect">
            <a:avLst/>
          </a:prstGeom>
        </p:spPr>
      </p:pic>
    </p:spTree>
    <p:extLst>
      <p:ext uri="{BB962C8B-B14F-4D97-AF65-F5344CB8AC3E}">
        <p14:creationId xmlns:p14="http://schemas.microsoft.com/office/powerpoint/2010/main" val="349641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6CEE5-40E1-7BFA-584B-EE440277A0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F5136DD-56B8-FD5F-DF89-5B591CE89A6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2DDD180C-C2D6-638E-F586-9BA4B24E4E2C}"/>
              </a:ext>
            </a:extLst>
          </p:cNvPr>
          <p:cNvSpPr>
            <a:spLocks noGrp="1"/>
          </p:cNvSpPr>
          <p:nvPr>
            <p:ph idx="1"/>
          </p:nvPr>
        </p:nvSpPr>
        <p:spPr>
          <a:xfrm>
            <a:off x="581192" y="1302025"/>
            <a:ext cx="11029615" cy="4999383"/>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r>
              <a:rPr lang="en-IN" b="1" dirty="0"/>
              <a:t>Model Information:</a:t>
            </a:r>
            <a:r>
              <a:rPr lang="en-US" b="1" dirty="0"/>
              <a:t> </a:t>
            </a:r>
            <a:r>
              <a:rPr lang="en-US" dirty="0"/>
              <a:t>Summary of the top-performing model pipeline selected by AutoAI. This model demonstrated the highest accuracy and F1-score among all evaluated pipelines.</a:t>
            </a:r>
            <a:endParaRPr lang="en-IN" dirty="0"/>
          </a:p>
        </p:txBody>
      </p:sp>
      <p:pic>
        <p:nvPicPr>
          <p:cNvPr id="4" name="Picture 3">
            <a:extLst>
              <a:ext uri="{FF2B5EF4-FFF2-40B4-BE49-F238E27FC236}">
                <a16:creationId xmlns:a16="http://schemas.microsoft.com/office/drawing/2014/main" id="{34DFD872-F8EF-4116-38CA-D5B2FEDAA9DD}"/>
              </a:ext>
            </a:extLst>
          </p:cNvPr>
          <p:cNvPicPr>
            <a:picLocks noChangeAspect="1"/>
          </p:cNvPicPr>
          <p:nvPr/>
        </p:nvPicPr>
        <p:blipFill>
          <a:blip r:embed="rId2"/>
          <a:stretch>
            <a:fillRect/>
          </a:stretch>
        </p:blipFill>
        <p:spPr>
          <a:xfrm>
            <a:off x="2762863" y="1425677"/>
            <a:ext cx="6371303" cy="3913239"/>
          </a:xfrm>
          <a:prstGeom prst="rect">
            <a:avLst/>
          </a:prstGeom>
        </p:spPr>
      </p:pic>
    </p:spTree>
    <p:extLst>
      <p:ext uri="{BB962C8B-B14F-4D97-AF65-F5344CB8AC3E}">
        <p14:creationId xmlns:p14="http://schemas.microsoft.com/office/powerpoint/2010/main" val="114823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B986C-A25D-0E1A-F7C5-9760F5D38A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00CA93-2B64-167C-5D92-FFACCF8DF1A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4A996EBE-46DD-CF7D-DB1D-1B4A5D185821}"/>
              </a:ext>
            </a:extLst>
          </p:cNvPr>
          <p:cNvSpPr>
            <a:spLocks noGrp="1"/>
          </p:cNvSpPr>
          <p:nvPr>
            <p:ph idx="1"/>
          </p:nvPr>
        </p:nvSpPr>
        <p:spPr>
          <a:xfrm>
            <a:off x="581192" y="1302025"/>
            <a:ext cx="11029615" cy="5088943"/>
          </a:xfrm>
        </p:spPr>
        <p:txBody>
          <a:bodyPr>
            <a:normAutofit fontScale="925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buNone/>
            </a:pPr>
            <a:endParaRPr lang="en-IN" b="1" dirty="0"/>
          </a:p>
          <a:p>
            <a:pPr marL="0" indent="0" algn="ctr">
              <a:buNone/>
            </a:pPr>
            <a:r>
              <a:rPr lang="en-IN" sz="1800" b="1" dirty="0"/>
              <a:t>Evaluation Metrics:</a:t>
            </a:r>
            <a:r>
              <a:rPr lang="en-US" sz="1800" b="1" dirty="0"/>
              <a:t> </a:t>
            </a:r>
            <a:r>
              <a:rPr lang="en-US" sz="1800" dirty="0"/>
              <a:t>Performance metrics of the selected model, including Accuracy, Precision, Recall, and F1-Score. These metrics confirm the model’s effectiveness in classifying NSAP scheme eligibility</a:t>
            </a:r>
            <a:r>
              <a:rPr lang="en-US" sz="1800" b="1" dirty="0"/>
              <a:t>.</a:t>
            </a:r>
            <a:endParaRPr lang="en-IN" sz="1800" b="1" dirty="0"/>
          </a:p>
        </p:txBody>
      </p:sp>
      <p:pic>
        <p:nvPicPr>
          <p:cNvPr id="4" name="Picture 3">
            <a:extLst>
              <a:ext uri="{FF2B5EF4-FFF2-40B4-BE49-F238E27FC236}">
                <a16:creationId xmlns:a16="http://schemas.microsoft.com/office/drawing/2014/main" id="{D2C0D764-583B-F6C5-D5EA-2AA21302BB3E}"/>
              </a:ext>
            </a:extLst>
          </p:cNvPr>
          <p:cNvPicPr>
            <a:picLocks noChangeAspect="1"/>
          </p:cNvPicPr>
          <p:nvPr/>
        </p:nvPicPr>
        <p:blipFill>
          <a:blip r:embed="rId2"/>
          <a:stretch>
            <a:fillRect/>
          </a:stretch>
        </p:blipFill>
        <p:spPr>
          <a:xfrm>
            <a:off x="1599810" y="1232451"/>
            <a:ext cx="8856155" cy="4323524"/>
          </a:xfrm>
          <a:prstGeom prst="rect">
            <a:avLst/>
          </a:prstGeom>
        </p:spPr>
      </p:pic>
    </p:spTree>
    <p:extLst>
      <p:ext uri="{BB962C8B-B14F-4D97-AF65-F5344CB8AC3E}">
        <p14:creationId xmlns:p14="http://schemas.microsoft.com/office/powerpoint/2010/main" val="250584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407B2-8236-45A5-5330-ACBA77CDFD2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633D93D-5EF2-BF87-4632-D964501A2B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54217297-AF6B-3561-1AF4-F992DAED62DC}"/>
              </a:ext>
            </a:extLst>
          </p:cNvPr>
          <p:cNvSpPr>
            <a:spLocks noGrp="1"/>
          </p:cNvSpPr>
          <p:nvPr>
            <p:ph idx="1"/>
          </p:nvPr>
        </p:nvSpPr>
        <p:spPr>
          <a:xfrm>
            <a:off x="581192" y="1302025"/>
            <a:ext cx="11029615" cy="4999383"/>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r>
              <a:rPr lang="en-US" b="1" dirty="0"/>
              <a:t>Confusion Matrix: </a:t>
            </a:r>
            <a:r>
              <a:rPr lang="en-US" dirty="0"/>
              <a:t>Shows actual vs predicted class distributions, helping assess classification performance.</a:t>
            </a:r>
            <a:endParaRPr lang="en-IN" dirty="0"/>
          </a:p>
        </p:txBody>
      </p:sp>
      <p:pic>
        <p:nvPicPr>
          <p:cNvPr id="6" name="Picture 5">
            <a:extLst>
              <a:ext uri="{FF2B5EF4-FFF2-40B4-BE49-F238E27FC236}">
                <a16:creationId xmlns:a16="http://schemas.microsoft.com/office/drawing/2014/main" id="{C68C0B0A-1BB6-6EC6-B368-8E211A839B2C}"/>
              </a:ext>
            </a:extLst>
          </p:cNvPr>
          <p:cNvPicPr>
            <a:picLocks noChangeAspect="1"/>
          </p:cNvPicPr>
          <p:nvPr/>
        </p:nvPicPr>
        <p:blipFill>
          <a:blip r:embed="rId2"/>
          <a:stretch>
            <a:fillRect/>
          </a:stretch>
        </p:blipFill>
        <p:spPr>
          <a:xfrm>
            <a:off x="1515983" y="1232452"/>
            <a:ext cx="9160034" cy="4578004"/>
          </a:xfrm>
          <a:prstGeom prst="rect">
            <a:avLst/>
          </a:prstGeom>
        </p:spPr>
      </p:pic>
    </p:spTree>
    <p:extLst>
      <p:ext uri="{BB962C8B-B14F-4D97-AF65-F5344CB8AC3E}">
        <p14:creationId xmlns:p14="http://schemas.microsoft.com/office/powerpoint/2010/main" val="130234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A10B6-4BC5-A35D-514A-CFE7F54429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4CE24CA-23AB-B85A-A672-5E29F39F922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24332B5E-1569-812C-BF4E-80FB63BD817D}"/>
              </a:ext>
            </a:extLst>
          </p:cNvPr>
          <p:cNvSpPr>
            <a:spLocks noGrp="1"/>
          </p:cNvSpPr>
          <p:nvPr>
            <p:ph idx="1"/>
          </p:nvPr>
        </p:nvSpPr>
        <p:spPr>
          <a:xfrm>
            <a:off x="581192" y="1302025"/>
            <a:ext cx="11029615" cy="5069278"/>
          </a:xfrm>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r>
              <a:rPr lang="en-IN" sz="1800" b="1" dirty="0"/>
              <a:t>ROC Curve:</a:t>
            </a:r>
            <a:r>
              <a:rPr lang="en-US" sz="1800" b="1" dirty="0"/>
              <a:t> </a:t>
            </a:r>
            <a:r>
              <a:rPr lang="en-US" sz="1800" dirty="0"/>
              <a:t>Receiver Operating Characteristic (ROC) curve showing the trade-off between true positive rate and false positive rate for each NSAP class. AUC scores close to 1 indicate strong class separation.</a:t>
            </a:r>
            <a:endParaRPr lang="en-IN" sz="1800" dirty="0"/>
          </a:p>
        </p:txBody>
      </p:sp>
      <p:pic>
        <p:nvPicPr>
          <p:cNvPr id="4" name="Picture 3">
            <a:extLst>
              <a:ext uri="{FF2B5EF4-FFF2-40B4-BE49-F238E27FC236}">
                <a16:creationId xmlns:a16="http://schemas.microsoft.com/office/drawing/2014/main" id="{F30146CD-5288-4229-310C-13164708CB7E}"/>
              </a:ext>
            </a:extLst>
          </p:cNvPr>
          <p:cNvPicPr>
            <a:picLocks noChangeAspect="1"/>
          </p:cNvPicPr>
          <p:nvPr/>
        </p:nvPicPr>
        <p:blipFill>
          <a:blip r:embed="rId2"/>
          <a:stretch>
            <a:fillRect/>
          </a:stretch>
        </p:blipFill>
        <p:spPr>
          <a:xfrm>
            <a:off x="2435087" y="1196146"/>
            <a:ext cx="7017026" cy="4578489"/>
          </a:xfrm>
          <a:prstGeom prst="rect">
            <a:avLst/>
          </a:prstGeom>
        </p:spPr>
      </p:pic>
    </p:spTree>
    <p:extLst>
      <p:ext uri="{BB962C8B-B14F-4D97-AF65-F5344CB8AC3E}">
        <p14:creationId xmlns:p14="http://schemas.microsoft.com/office/powerpoint/2010/main" val="184274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60FBB-6CA0-1755-753E-1AA2CB4889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E9DCCE-70DA-9FC6-8B3E-0AFC7829A77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ADA8357F-B0D4-F4F3-8D19-2BE660745BC9}"/>
              </a:ext>
            </a:extLst>
          </p:cNvPr>
          <p:cNvSpPr>
            <a:spLocks noGrp="1"/>
          </p:cNvSpPr>
          <p:nvPr>
            <p:ph idx="1"/>
          </p:nvPr>
        </p:nvSpPr>
        <p:spPr>
          <a:xfrm>
            <a:off x="581192" y="1302025"/>
            <a:ext cx="11029615" cy="5068220"/>
          </a:xfrm>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r>
              <a:rPr lang="en-IN" sz="1800" b="1" dirty="0"/>
              <a:t>Precision Recall Curve:</a:t>
            </a:r>
            <a:r>
              <a:rPr lang="en-US" sz="1800" b="1" dirty="0"/>
              <a:t> </a:t>
            </a:r>
            <a:r>
              <a:rPr lang="en-US" sz="1800" dirty="0"/>
              <a:t>Precision-Recall curve for each class label, helpful in evaluating model performance under class imbalance. High area under the curve signifies reliable predictions</a:t>
            </a:r>
            <a:r>
              <a:rPr lang="en-US" dirty="0"/>
              <a:t>.</a:t>
            </a:r>
            <a:endParaRPr lang="en-IN" dirty="0"/>
          </a:p>
        </p:txBody>
      </p:sp>
      <p:pic>
        <p:nvPicPr>
          <p:cNvPr id="6" name="Picture 5">
            <a:extLst>
              <a:ext uri="{FF2B5EF4-FFF2-40B4-BE49-F238E27FC236}">
                <a16:creationId xmlns:a16="http://schemas.microsoft.com/office/drawing/2014/main" id="{87506D7E-94F7-8FC9-2EBF-AA945DFD60C3}"/>
              </a:ext>
            </a:extLst>
          </p:cNvPr>
          <p:cNvPicPr>
            <a:picLocks noChangeAspect="1"/>
          </p:cNvPicPr>
          <p:nvPr/>
        </p:nvPicPr>
        <p:blipFill>
          <a:blip r:embed="rId2"/>
          <a:stretch>
            <a:fillRect/>
          </a:stretch>
        </p:blipFill>
        <p:spPr>
          <a:xfrm>
            <a:off x="2057400" y="1162878"/>
            <a:ext cx="8130209" cy="4598826"/>
          </a:xfrm>
          <a:prstGeom prst="rect">
            <a:avLst/>
          </a:prstGeom>
        </p:spPr>
      </p:pic>
    </p:spTree>
    <p:extLst>
      <p:ext uri="{BB962C8B-B14F-4D97-AF65-F5344CB8AC3E}">
        <p14:creationId xmlns:p14="http://schemas.microsoft.com/office/powerpoint/2010/main" val="257745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31721-C36D-291C-C8DA-B1F6197C6CB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D2C62A-32B2-C755-3248-B4BC0A5C6D6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78C3081B-2F4D-6CFD-EDC5-E4116AAE0A14}"/>
              </a:ext>
            </a:extLst>
          </p:cNvPr>
          <p:cNvSpPr>
            <a:spLocks noGrp="1"/>
          </p:cNvSpPr>
          <p:nvPr>
            <p:ph idx="1"/>
          </p:nvPr>
        </p:nvSpPr>
        <p:spPr>
          <a:xfrm>
            <a:off x="581192" y="1302025"/>
            <a:ext cx="11029615" cy="4999383"/>
          </a:xfrm>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r>
              <a:rPr lang="en-IN" b="1" dirty="0"/>
              <a:t>Feature Importance:</a:t>
            </a:r>
            <a:r>
              <a:rPr lang="en-US" b="1" dirty="0"/>
              <a:t> </a:t>
            </a:r>
            <a:r>
              <a:rPr lang="en-US" dirty="0"/>
              <a:t>Ranked list of features based on their influence on model predictions.</a:t>
            </a:r>
            <a:endParaRPr lang="en-IN" dirty="0"/>
          </a:p>
        </p:txBody>
      </p:sp>
      <p:pic>
        <p:nvPicPr>
          <p:cNvPr id="10" name="Picture 9">
            <a:extLst>
              <a:ext uri="{FF2B5EF4-FFF2-40B4-BE49-F238E27FC236}">
                <a16:creationId xmlns:a16="http://schemas.microsoft.com/office/drawing/2014/main" id="{FDF29BD3-8C14-BDD5-25E1-3486F0B37E4F}"/>
              </a:ext>
            </a:extLst>
          </p:cNvPr>
          <p:cNvPicPr>
            <a:picLocks noChangeAspect="1"/>
          </p:cNvPicPr>
          <p:nvPr/>
        </p:nvPicPr>
        <p:blipFill>
          <a:blip r:embed="rId2"/>
          <a:stretch>
            <a:fillRect/>
          </a:stretch>
        </p:blipFill>
        <p:spPr>
          <a:xfrm>
            <a:off x="1779640" y="1232452"/>
            <a:ext cx="8111612" cy="4642780"/>
          </a:xfrm>
          <a:prstGeom prst="rect">
            <a:avLst/>
          </a:prstGeom>
        </p:spPr>
      </p:pic>
    </p:spTree>
    <p:extLst>
      <p:ext uri="{BB962C8B-B14F-4D97-AF65-F5344CB8AC3E}">
        <p14:creationId xmlns:p14="http://schemas.microsoft.com/office/powerpoint/2010/main" val="348497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F8A9-AE3C-142E-723C-93B69EDA275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DCCFC9-164C-DCC6-6E95-FF6F2DD2D63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58BC5B1E-DBFB-B043-E5A3-04B8A28FA8C5}"/>
              </a:ext>
            </a:extLst>
          </p:cNvPr>
          <p:cNvSpPr>
            <a:spLocks noGrp="1"/>
          </p:cNvSpPr>
          <p:nvPr>
            <p:ph idx="1"/>
          </p:nvPr>
        </p:nvSpPr>
        <p:spPr>
          <a:xfrm>
            <a:off x="581192" y="1302025"/>
            <a:ext cx="11029615" cy="5128272"/>
          </a:xfrm>
        </p:spPr>
        <p:txBody>
          <a:bodyPr>
            <a:normAutofit fontScale="925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endParaRPr lang="en-IN" b="1" dirty="0"/>
          </a:p>
          <a:p>
            <a:pPr marL="0" indent="0" algn="ctr">
              <a:buNone/>
            </a:pPr>
            <a:r>
              <a:rPr lang="en-IN" sz="1800" b="1" dirty="0"/>
              <a:t>Deployed Model :</a:t>
            </a:r>
            <a:r>
              <a:rPr lang="en-US" sz="1800" b="1" dirty="0"/>
              <a:t> </a:t>
            </a:r>
            <a:r>
              <a:rPr lang="en-US" sz="1800" dirty="0"/>
              <a:t>The trained model was deployed as a REST API using IBM Watson Machine Learning. The public endpoint allows external applications to send input data and receive NSAP scheme predictions in real time.</a:t>
            </a:r>
            <a:endParaRPr lang="en-IN" sz="1800" dirty="0"/>
          </a:p>
        </p:txBody>
      </p:sp>
      <p:pic>
        <p:nvPicPr>
          <p:cNvPr id="6" name="Picture 5">
            <a:extLst>
              <a:ext uri="{FF2B5EF4-FFF2-40B4-BE49-F238E27FC236}">
                <a16:creationId xmlns:a16="http://schemas.microsoft.com/office/drawing/2014/main" id="{607F645C-D751-2960-76A9-441E6BFED37E}"/>
              </a:ext>
            </a:extLst>
          </p:cNvPr>
          <p:cNvPicPr>
            <a:picLocks noChangeAspect="1"/>
          </p:cNvPicPr>
          <p:nvPr/>
        </p:nvPicPr>
        <p:blipFill>
          <a:blip r:embed="rId2"/>
          <a:stretch>
            <a:fillRect/>
          </a:stretch>
        </p:blipFill>
        <p:spPr>
          <a:xfrm>
            <a:off x="363794" y="1302026"/>
            <a:ext cx="11454580" cy="4341690"/>
          </a:xfrm>
          <a:prstGeom prst="rect">
            <a:avLst/>
          </a:prstGeom>
        </p:spPr>
      </p:pic>
    </p:spTree>
    <p:extLst>
      <p:ext uri="{BB962C8B-B14F-4D97-AF65-F5344CB8AC3E}">
        <p14:creationId xmlns:p14="http://schemas.microsoft.com/office/powerpoint/2010/main" val="151801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51A7C-7DCF-489D-3403-08952AEA3A2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D8CDCFA-C759-30DB-69F7-02AE114524F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B333EE73-4C4F-9EE8-BC85-B891FC5F7A55}"/>
              </a:ext>
            </a:extLst>
          </p:cNvPr>
          <p:cNvSpPr>
            <a:spLocks noGrp="1"/>
          </p:cNvSpPr>
          <p:nvPr>
            <p:ph idx="1"/>
          </p:nvPr>
        </p:nvSpPr>
        <p:spPr>
          <a:xfrm>
            <a:off x="581192" y="1302025"/>
            <a:ext cx="11029615" cy="5128272"/>
          </a:xfrm>
        </p:spPr>
        <p:txBody>
          <a:bodyPr>
            <a:normAutofit fontScale="925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endParaRPr lang="en-IN" b="1" dirty="0"/>
          </a:p>
          <a:p>
            <a:pPr marL="0" indent="0" algn="ctr">
              <a:buNone/>
            </a:pPr>
            <a:r>
              <a:rPr lang="en-IN" sz="1800" b="1" dirty="0"/>
              <a:t>Input Data:</a:t>
            </a:r>
            <a:r>
              <a:rPr lang="en-US" sz="1800" b="1" dirty="0"/>
              <a:t> </a:t>
            </a:r>
            <a:r>
              <a:rPr lang="en-US" sz="1800" dirty="0"/>
              <a:t>Sample input tested against the deployed model using Watson Machine Learning’s built-in test interface</a:t>
            </a:r>
            <a:r>
              <a:rPr lang="en-US" dirty="0"/>
              <a:t>.</a:t>
            </a:r>
            <a:endParaRPr lang="en-IN" dirty="0"/>
          </a:p>
        </p:txBody>
      </p:sp>
      <p:pic>
        <p:nvPicPr>
          <p:cNvPr id="18" name="Picture 17">
            <a:extLst>
              <a:ext uri="{FF2B5EF4-FFF2-40B4-BE49-F238E27FC236}">
                <a16:creationId xmlns:a16="http://schemas.microsoft.com/office/drawing/2014/main" id="{607B08CC-6CD4-6F21-97B5-3884BCD024FA}"/>
              </a:ext>
            </a:extLst>
          </p:cNvPr>
          <p:cNvPicPr>
            <a:picLocks noChangeAspect="1"/>
          </p:cNvPicPr>
          <p:nvPr/>
        </p:nvPicPr>
        <p:blipFill>
          <a:blip r:embed="rId2"/>
          <a:stretch>
            <a:fillRect/>
          </a:stretch>
        </p:blipFill>
        <p:spPr>
          <a:xfrm>
            <a:off x="235974" y="1232451"/>
            <a:ext cx="11700387" cy="4509588"/>
          </a:xfrm>
          <a:prstGeom prst="rect">
            <a:avLst/>
          </a:prstGeom>
        </p:spPr>
      </p:pic>
    </p:spTree>
    <p:extLst>
      <p:ext uri="{BB962C8B-B14F-4D97-AF65-F5344CB8AC3E}">
        <p14:creationId xmlns:p14="http://schemas.microsoft.com/office/powerpoint/2010/main" val="39292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993060"/>
            <a:ext cx="10515600" cy="5506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5554"/>
            <a:ext cx="11019020" cy="5119544"/>
          </a:xfrm>
        </p:spPr>
        <p:txBody>
          <a:bodyPr vert="horz" lIns="91440" tIns="45720" rIns="91440" bIns="45720" rtlCol="0" anchor="t">
            <a:noAutofit/>
          </a:bodyPr>
          <a:lstStyle/>
          <a:p>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r>
              <a:rPr lang="en-US" sz="2000" b="1" dirty="0">
                <a:latin typeface="Arial"/>
                <a:ea typeface="+mn-lt"/>
                <a:cs typeface="Arial"/>
              </a:rPr>
              <a:t>Github Link</a:t>
            </a:r>
          </a:p>
          <a:p>
            <a:pPr marL="305435" indent="-305435"/>
            <a:r>
              <a:rPr lang="en-US" sz="2000" b="1" dirty="0">
                <a:latin typeface="Arial"/>
                <a:ea typeface="+mn-lt"/>
                <a:cs typeface="Arial"/>
              </a:rPr>
              <a:t>IBM 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2F228-0F50-8702-EB52-7AE354A4669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CABC39-6C2C-F745-3598-7EBC5E9285D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3005D5CD-E589-27EE-000A-0318E41C88F9}"/>
              </a:ext>
            </a:extLst>
          </p:cNvPr>
          <p:cNvSpPr>
            <a:spLocks noGrp="1"/>
          </p:cNvSpPr>
          <p:nvPr>
            <p:ph idx="1"/>
          </p:nvPr>
        </p:nvSpPr>
        <p:spPr>
          <a:xfrm>
            <a:off x="581192" y="1302025"/>
            <a:ext cx="11029615" cy="5128272"/>
          </a:xfrm>
        </p:spPr>
        <p:txBody>
          <a:bodyPr>
            <a:normAutofit fontScale="925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endParaRPr lang="en-IN" b="1" dirty="0"/>
          </a:p>
          <a:p>
            <a:pPr marL="0" indent="0" algn="ctr">
              <a:buNone/>
            </a:pPr>
            <a:endParaRPr lang="en-IN" b="1" dirty="0"/>
          </a:p>
          <a:p>
            <a:pPr marL="0" indent="0" algn="ctr">
              <a:buNone/>
            </a:pPr>
            <a:r>
              <a:rPr lang="en-IN" sz="1800" b="1" dirty="0"/>
              <a:t>Prediction Results:</a:t>
            </a:r>
            <a:r>
              <a:rPr lang="en-US" sz="1800" b="1" dirty="0"/>
              <a:t> </a:t>
            </a:r>
            <a:r>
              <a:rPr lang="en-US" sz="1800" dirty="0"/>
              <a:t>Sample prediction results generated by the deployed AutoAI model. This output demonstrates how the model returns an NSAP scheme based on the provided input features.</a:t>
            </a:r>
            <a:endParaRPr lang="en-IN" sz="1800" dirty="0"/>
          </a:p>
        </p:txBody>
      </p:sp>
      <p:pic>
        <p:nvPicPr>
          <p:cNvPr id="4" name="Picture 3">
            <a:extLst>
              <a:ext uri="{FF2B5EF4-FFF2-40B4-BE49-F238E27FC236}">
                <a16:creationId xmlns:a16="http://schemas.microsoft.com/office/drawing/2014/main" id="{8D2FD067-98CD-EEC7-7019-F4664AD7A498}"/>
              </a:ext>
            </a:extLst>
          </p:cNvPr>
          <p:cNvPicPr>
            <a:picLocks noChangeAspect="1"/>
          </p:cNvPicPr>
          <p:nvPr/>
        </p:nvPicPr>
        <p:blipFill>
          <a:blip r:embed="rId2"/>
          <a:stretch>
            <a:fillRect/>
          </a:stretch>
        </p:blipFill>
        <p:spPr>
          <a:xfrm>
            <a:off x="835742" y="1302025"/>
            <a:ext cx="10264877" cy="4371188"/>
          </a:xfrm>
          <a:prstGeom prst="rect">
            <a:avLst/>
          </a:prstGeom>
        </p:spPr>
      </p:pic>
    </p:spTree>
    <p:extLst>
      <p:ext uri="{BB962C8B-B14F-4D97-AF65-F5344CB8AC3E}">
        <p14:creationId xmlns:p14="http://schemas.microsoft.com/office/powerpoint/2010/main" val="337457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fontScale="77500" lnSpcReduction="20000"/>
          </a:bodyPr>
          <a:lstStyle/>
          <a:p>
            <a:pPr marL="305435" indent="-305435" algn="just"/>
            <a:r>
              <a:rPr lang="en-US" sz="2000" dirty="0">
                <a:solidFill>
                  <a:srgbClr val="0F0F0F"/>
                </a:solidFill>
                <a:ea typeface="+mn-lt"/>
                <a:cs typeface="+mn-lt"/>
              </a:rPr>
              <a:t>This project successfully leverages IBM AutoAI to develop a machine learning-based eligibility prediction system for the National Social Assistance Programme (NSAP). AutoAI streamlined the entire model lifecycle—from data preprocessing and algorithm selection to hyperparameter optimization and evaluation—significantly reducing manual effort while ensuring high model performance.</a:t>
            </a:r>
          </a:p>
          <a:p>
            <a:pPr marL="305435" indent="-305435" algn="just"/>
            <a:r>
              <a:rPr lang="en-US" sz="2000" dirty="0">
                <a:solidFill>
                  <a:srgbClr val="0F0F0F"/>
                </a:solidFill>
                <a:ea typeface="+mn-lt"/>
                <a:cs typeface="+mn-lt"/>
              </a:rPr>
              <a:t>The system effectively analyzes key demographic and socio-economic indicators to predict the most appropriate NSAP scheme with speed and accuracy. While the current dataset is at the district level and captures aggregate information such as gender distribution, caste category breakdown, and Aadhaar/mobile availability, the model still offers meaningful insights into regional eligibility trends. By automating this process, the system helps reduce manual workload, minimize human bias, and improve transparency and consistency in welfare scheme allocation.</a:t>
            </a:r>
          </a:p>
          <a:p>
            <a:pPr marL="305435" indent="-305435" algn="just"/>
            <a:r>
              <a:rPr lang="en-US" sz="2000" dirty="0">
                <a:solidFill>
                  <a:srgbClr val="0F0F0F"/>
                </a:solidFill>
                <a:ea typeface="+mn-lt"/>
                <a:cs typeface="+mn-lt"/>
              </a:rPr>
              <a:t>During the implementation, challenges such as missing values, class imbalance, and interpretability were encountered. IBM AutoAI addressed many of these automatically through techniques like automated imputation, feature transformation, and internal hyperparameter tuning. The leaderboard of models, evaluation metrics, and feature importance charts generated by AutoAI provided actionable insights and guided the final model selection. The deployment of the top-performing model as a REST API using IBM Watson Machine Learning also enables real-time predictions, allowing seamless integration into government platforms and mobile applications.</a:t>
            </a:r>
          </a:p>
          <a:p>
            <a:pPr marL="305435" indent="-305435" algn="just"/>
            <a:r>
              <a:rPr lang="en-US" sz="2000" dirty="0">
                <a:solidFill>
                  <a:srgbClr val="0F0F0F"/>
                </a:solidFill>
                <a:ea typeface="+mn-lt"/>
                <a:cs typeface="+mn-lt"/>
              </a:rPr>
              <a:t>Overall, this AI-driven approach not only enhances the accuracy and efficiency of eligibility predictions but also sets the stage for scalable, data-driven governance. With further refinements—such as incorporating individual-level data, real-time updates, and multilingual support—this solution can evolve into a powerful decision-support tool across a broader range of welfare programs, ultimately contributing to a more inclusive and responsive public service ecosystem.</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61155"/>
            <a:ext cx="11075137" cy="4835949"/>
          </a:xfrm>
        </p:spPr>
        <p:txBody>
          <a:bodyPr>
            <a:normAutofit lnSpcReduction="10000"/>
          </a:bodyPr>
          <a:lstStyle/>
          <a:p>
            <a:pPr algn="just"/>
            <a:endParaRPr lang="en-US" sz="1600" b="1" dirty="0"/>
          </a:p>
          <a:p>
            <a:pPr algn="just"/>
            <a:endParaRPr lang="en-US" sz="1600" b="1" dirty="0"/>
          </a:p>
          <a:p>
            <a:pPr algn="just"/>
            <a:endParaRPr lang="en-US" sz="1600" b="1" dirty="0"/>
          </a:p>
          <a:p>
            <a:pPr algn="just"/>
            <a:r>
              <a:rPr lang="en-US" sz="1600" b="1" dirty="0"/>
              <a:t>Integration of Additional Data Sources: </a:t>
            </a:r>
            <a:r>
              <a:rPr lang="en-US" sz="1600" dirty="0"/>
              <a:t>Incorporate data from Aadhaar-linked government records, healthcare databases, census data, and financial history to improve prediction accuracy.</a:t>
            </a:r>
          </a:p>
          <a:p>
            <a:pPr algn="just"/>
            <a:r>
              <a:rPr lang="en-US" sz="1600" b="1" dirty="0"/>
              <a:t>Edge Computing Deployment</a:t>
            </a:r>
            <a:r>
              <a:rPr lang="en-US" sz="1600" dirty="0"/>
              <a:t>: Deploy models on edge devices in remote service centers or local governance offices to enable faster and offline eligibility predictions in rural areas.</a:t>
            </a:r>
          </a:p>
          <a:p>
            <a:pPr algn="just"/>
            <a:r>
              <a:rPr lang="en-US" sz="1600" b="1" dirty="0"/>
              <a:t>Multilingual User Interfaces: </a:t>
            </a:r>
            <a:r>
              <a:rPr lang="en-US" sz="1600" dirty="0"/>
              <a:t>Integrate the system with IBM Watson Assistant or similar tools to allow applicants to interact with the model using voice or text in their native language.</a:t>
            </a:r>
          </a:p>
          <a:p>
            <a:pPr algn="just"/>
            <a:r>
              <a:rPr lang="en-US" sz="1600" b="1" dirty="0"/>
              <a:t>Continuous Learning and Model Updating: </a:t>
            </a:r>
            <a:r>
              <a:rPr lang="en-US" sz="1600" dirty="0"/>
              <a:t>Implement pipelines that allow the model to retrain itself periodically with newly collected data to remain updated with policy or demographic changes.</a:t>
            </a:r>
          </a:p>
          <a:p>
            <a:pPr algn="just"/>
            <a:r>
              <a:rPr lang="en-US" sz="1600" b="1" dirty="0"/>
              <a:t>Integration with Government Portals: </a:t>
            </a:r>
            <a:r>
              <a:rPr lang="en-US" sz="1600" dirty="0"/>
              <a:t>Seamlessly integrate the system with official NSAP application platforms to automate decision-making and reduce manual intervention.</a:t>
            </a:r>
          </a:p>
          <a:p>
            <a:pPr algn="just"/>
            <a:r>
              <a:rPr lang="en-US" sz="1600" b="1" dirty="0"/>
              <a:t>Enhanced Security and Compliance: </a:t>
            </a:r>
            <a:r>
              <a:rPr lang="en-US" sz="1600" dirty="0"/>
              <a:t>Apply secure data handling practices using IBM Cloud’s identity, access management, and data encryption features to ensure privacy and compliance with government standards.</a:t>
            </a:r>
          </a:p>
          <a:p>
            <a:pPr algn="just"/>
            <a:endParaRPr lang="en-US" sz="1600" dirty="0"/>
          </a:p>
          <a:p>
            <a:pPr algn="just"/>
            <a:endParaRPr lang="en-US" sz="1600" dirty="0"/>
          </a:p>
          <a:p>
            <a:pPr lvl="1" algn="just"/>
            <a:endParaRPr lang="en-US" sz="1700" b="1" dirty="0"/>
          </a:p>
          <a:p>
            <a:pPr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4774309"/>
          </a:xfrm>
        </p:spPr>
        <p:txBody>
          <a:bodyPr>
            <a:noAutofit/>
          </a:bodyPr>
          <a:lstStyle/>
          <a:p>
            <a:pPr marL="305435" indent="-305435" algn="just"/>
            <a:r>
              <a:rPr lang="en-IN" sz="1800" dirty="0">
                <a:solidFill>
                  <a:srgbClr val="0F0F0F"/>
                </a:solidFill>
                <a:ea typeface="+mn-lt"/>
                <a:cs typeface="+mn-lt"/>
              </a:rPr>
              <a:t>Ministry of Rural Development, Government of India. "National Social Assistance Programme (NSAP)" – </a:t>
            </a:r>
            <a:r>
              <a:rPr lang="en-IN" sz="1800" dirty="0">
                <a:solidFill>
                  <a:srgbClr val="0F0F0F"/>
                </a:solidFill>
                <a:ea typeface="+mn-lt"/>
                <a:cs typeface="+mn-lt"/>
                <a:hlinkClick r:id="rId2"/>
              </a:rPr>
              <a:t>https://nsap.nic.in</a:t>
            </a:r>
            <a:endParaRPr lang="en-IN" sz="1800" dirty="0">
              <a:solidFill>
                <a:srgbClr val="0F0F0F"/>
              </a:solidFill>
              <a:ea typeface="+mn-lt"/>
              <a:cs typeface="+mn-lt"/>
            </a:endParaRPr>
          </a:p>
          <a:p>
            <a:pPr marL="305435" indent="-305435" algn="just"/>
            <a:r>
              <a:rPr lang="en-IN" sz="1800" dirty="0">
                <a:solidFill>
                  <a:srgbClr val="0F0F0F"/>
                </a:solidFill>
                <a:ea typeface="+mn-lt"/>
                <a:cs typeface="+mn-lt"/>
              </a:rPr>
              <a:t>IBM Documentation. "IBM watsonx.ai and AutoAI: Automating machine learning pipelines" –  </a:t>
            </a:r>
            <a:r>
              <a:rPr lang="en-IN" sz="1800" dirty="0">
                <a:solidFill>
                  <a:srgbClr val="0F0F0F"/>
                </a:solidFill>
                <a:ea typeface="+mn-lt"/>
                <a:cs typeface="+mn-lt"/>
                <a:hlinkClick r:id="rId3"/>
              </a:rPr>
              <a:t>https://www.ibm.com/docs/en/watsonx</a:t>
            </a:r>
            <a:endParaRPr lang="en-IN" sz="1800" dirty="0">
              <a:solidFill>
                <a:srgbClr val="0F0F0F"/>
              </a:solidFill>
              <a:ea typeface="+mn-lt"/>
              <a:cs typeface="+mn-lt"/>
            </a:endParaRPr>
          </a:p>
          <a:p>
            <a:pPr marL="305435" indent="-305435" algn="just"/>
            <a:r>
              <a:rPr lang="en-IN" sz="1800" dirty="0">
                <a:solidFill>
                  <a:srgbClr val="0F0F0F"/>
                </a:solidFill>
                <a:ea typeface="+mn-lt"/>
                <a:cs typeface="+mn-lt"/>
              </a:rPr>
              <a:t>Géron, A. "Hands-On Machine Learning with Scikit-Learn, Keras, and TensorFlow", 2nd Edition, O’Reilly Media, 2019.</a:t>
            </a:r>
          </a:p>
          <a:p>
            <a:pPr marL="305435" indent="-305435" algn="just"/>
            <a:r>
              <a:rPr lang="en-IN" sz="1800" dirty="0">
                <a:solidFill>
                  <a:srgbClr val="0F0F0F"/>
                </a:solidFill>
                <a:ea typeface="+mn-lt"/>
                <a:cs typeface="+mn-lt"/>
              </a:rPr>
              <a:t>IBM Cloud Docs. "Data Refinery and AutoAI for Automated ML Pipelines" – </a:t>
            </a:r>
            <a:r>
              <a:rPr lang="en-IN" sz="1800" dirty="0">
                <a:solidFill>
                  <a:srgbClr val="0F0F0F"/>
                </a:solidFill>
                <a:ea typeface="+mn-lt"/>
                <a:cs typeface="+mn-lt"/>
                <a:hlinkClick r:id="rId4"/>
              </a:rPr>
              <a:t>https://cloud.ibm.com/docs/autoai</a:t>
            </a:r>
            <a:endParaRPr lang="en-IN" sz="1800" dirty="0">
              <a:solidFill>
                <a:srgbClr val="0F0F0F"/>
              </a:solidFill>
              <a:ea typeface="+mn-lt"/>
              <a:cs typeface="+mn-lt"/>
            </a:endParaRPr>
          </a:p>
          <a:p>
            <a:pPr marL="305435" indent="-305435" algn="just"/>
            <a:r>
              <a:rPr lang="en-US" sz="1800" dirty="0">
                <a:solidFill>
                  <a:srgbClr val="0F0F0F"/>
                </a:solidFill>
                <a:ea typeface="+mn-lt"/>
                <a:cs typeface="+mn-lt"/>
              </a:rPr>
              <a:t>Scikit-learn developers. "User Guide: Supervised Learning Algorithms"–https://scikit-learn.org/stable/user_guide.html</a:t>
            </a:r>
            <a:endParaRPr lang="en-IN" sz="18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6B100-1BFD-62CD-6F0C-DC11B50E9B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CDC9BA-50EF-1CAA-4CE7-509231C2BB2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GITHUB lINK</a:t>
            </a:r>
            <a:endParaRPr lang="en-US" dirty="0"/>
          </a:p>
        </p:txBody>
      </p:sp>
      <p:sp>
        <p:nvSpPr>
          <p:cNvPr id="2" name="Content Placeholder 1">
            <a:extLst>
              <a:ext uri="{FF2B5EF4-FFF2-40B4-BE49-F238E27FC236}">
                <a16:creationId xmlns:a16="http://schemas.microsoft.com/office/drawing/2014/main" id="{330CBA2C-ABC8-114D-0B18-2B0685F7622B}"/>
              </a:ext>
            </a:extLst>
          </p:cNvPr>
          <p:cNvSpPr>
            <a:spLocks noGrp="1"/>
          </p:cNvSpPr>
          <p:nvPr>
            <p:ph idx="1"/>
          </p:nvPr>
        </p:nvSpPr>
        <p:spPr>
          <a:xfrm>
            <a:off x="581192" y="1302025"/>
            <a:ext cx="11029615" cy="4774309"/>
          </a:xfrm>
        </p:spPr>
        <p:txBody>
          <a:bodyPr>
            <a:noAutofit/>
          </a:bodyPr>
          <a:lstStyle/>
          <a:p>
            <a:pPr marL="305435" indent="-305435" algn="just"/>
            <a:r>
              <a:rPr lang="en-US" sz="1800" dirty="0">
                <a:solidFill>
                  <a:srgbClr val="0F0F0F"/>
                </a:solidFill>
                <a:ea typeface="+mn-lt"/>
                <a:cs typeface="+mn-lt"/>
              </a:rPr>
              <a:t>Github Link : </a:t>
            </a:r>
            <a:r>
              <a:rPr lang="en-US" sz="1800" dirty="0">
                <a:solidFill>
                  <a:srgbClr val="0F0F0F"/>
                </a:solidFill>
                <a:ea typeface="+mn-lt"/>
                <a:cs typeface="+mn-lt"/>
                <a:hlinkClick r:id="rId2"/>
              </a:rPr>
              <a:t>https://github.com/khushibasra11/NSAP-Eligibility-Prediction</a:t>
            </a:r>
            <a:endParaRPr lang="en-IN" sz="1800" dirty="0">
              <a:solidFill>
                <a:srgbClr val="0F0F0F"/>
              </a:solidFill>
              <a:ea typeface="+mn-lt"/>
              <a:cs typeface="+mn-lt"/>
            </a:endParaRPr>
          </a:p>
        </p:txBody>
      </p:sp>
    </p:spTree>
    <p:extLst>
      <p:ext uri="{BB962C8B-B14F-4D97-AF65-F5344CB8AC3E}">
        <p14:creationId xmlns:p14="http://schemas.microsoft.com/office/powerpoint/2010/main" val="380186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2987170"/>
          </a:xfrm>
        </p:spPr>
        <p:txBody>
          <a:bodyPr/>
          <a:lstStyle/>
          <a:p>
            <a:r>
              <a:rPr lang="en-IN" dirty="0"/>
              <a:t>Credly certificate( getting started with AI)</a:t>
            </a: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9276F41-67AA-4C08-92DC-A88910126E16}"/>
              </a:ext>
            </a:extLst>
          </p:cNvPr>
          <p:cNvPicPr>
            <a:picLocks noChangeAspect="1"/>
          </p:cNvPicPr>
          <p:nvPr/>
        </p:nvPicPr>
        <p:blipFill>
          <a:blip r:embed="rId2"/>
          <a:stretch>
            <a:fillRect/>
          </a:stretch>
        </p:blipFill>
        <p:spPr>
          <a:xfrm>
            <a:off x="2380334" y="1772240"/>
            <a:ext cx="6839081" cy="471340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1761685"/>
          </a:xfrm>
        </p:spPr>
        <p:txBody>
          <a:bodyPr/>
          <a:lstStyle/>
          <a:p>
            <a:r>
              <a:rPr lang="en-IN" dirty="0"/>
              <a:t>Credly certificate( Journey to Cloud)</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7A7FD37-779E-4054-8F48-12772B709A45}"/>
              </a:ext>
            </a:extLst>
          </p:cNvPr>
          <p:cNvPicPr>
            <a:picLocks noChangeAspect="1"/>
          </p:cNvPicPr>
          <p:nvPr/>
        </p:nvPicPr>
        <p:blipFill>
          <a:blip r:embed="rId2"/>
          <a:stretch>
            <a:fillRect/>
          </a:stretch>
        </p:blipFill>
        <p:spPr>
          <a:xfrm>
            <a:off x="2072292" y="1677970"/>
            <a:ext cx="6920880" cy="4776431"/>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 credly certificate( RAG Lab)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187AA7C7-70D7-4A59-99C0-6C47EE04CC3A}"/>
              </a:ext>
            </a:extLst>
          </p:cNvPr>
          <p:cNvPicPr>
            <a:picLocks noChangeAspect="1"/>
          </p:cNvPicPr>
          <p:nvPr/>
        </p:nvPicPr>
        <p:blipFill>
          <a:blip r:embed="rId2"/>
          <a:stretch>
            <a:fillRect/>
          </a:stretch>
        </p:blipFill>
        <p:spPr>
          <a:xfrm>
            <a:off x="2723042" y="1815457"/>
            <a:ext cx="6581214" cy="434038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lgn="just">
              <a:buNone/>
            </a:pPr>
            <a:r>
              <a:rPr lang="en-US" sz="2400" dirty="0"/>
              <a:t>The National Social Assistance Program (NSAP) is a flagship social security and welfare program by the Government of India. It aims to provide financial assistance to the elderly, widows, and persons with disabilities belonging to below-poverty-line (BPL) households. The program consists of several sub-schemes, each with specific eligibility criteria. Manually verifying applications and assigning the correct scheme can be a time consuming and error-prone process. Delays or incorrect allocation can prevent deserving individuals from receiving timely financial aid. Your task is to design, build, and evaluate a multi-class classification model that can accurately predict the most appropriate NSAP scheme for an applicant based on their demographic and socio-economic data. The goal is to create a reliable tool that could assist government agencies in quickly and accurately categorizing applicants, ensuring that benefits are delivered to the right people efficiently.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207677"/>
          </a:xfrm>
        </p:spPr>
        <p:txBody>
          <a:bodyPr vert="horz" lIns="91440" tIns="45720" rIns="91440" bIns="45720" rtlCol="0" anchor="ctr">
            <a:noAutofit/>
          </a:bodyPr>
          <a:lstStyle/>
          <a:p>
            <a:pPr marL="305435" indent="-305435"/>
            <a:endParaRPr lang="en-IN" sz="1400" b="1" dirty="0">
              <a:latin typeface="Calibri"/>
              <a:cs typeface="Calibri"/>
            </a:endParaRPr>
          </a:p>
          <a:p>
            <a:pPr marL="0" indent="0" algn="just">
              <a:buNone/>
            </a:pPr>
            <a:r>
              <a:rPr lang="en-US" sz="1400" b="1" dirty="0">
                <a:ea typeface="+mn-lt"/>
                <a:cs typeface="+mn-lt"/>
              </a:rPr>
              <a:t>The proposed system aims to address the challenge of accurately predicting the appropriate NSAP (National Social Assistance Programme) scheme for each applicant, based on their demographic and socio-economic information. By leveraging machine learning through IBM Watson’s AutoAI, the solution will assist government bodies in automating the classification of applicants into the correct welfare scheme, ensuring timely and accurate benefit distribution. The solution will consist of the following components:</a:t>
            </a:r>
          </a:p>
          <a:p>
            <a:pPr marL="305435" indent="-305435" algn="just"/>
            <a:r>
              <a:rPr lang="en-IN" sz="1400" b="1" dirty="0">
                <a:ea typeface="+mn-lt"/>
                <a:cs typeface="+mn-lt"/>
              </a:rPr>
              <a:t>Data Collection:</a:t>
            </a:r>
            <a:endParaRPr lang="en-IN" sz="1400" b="1" dirty="0">
              <a:cs typeface="Calibri"/>
            </a:endParaRPr>
          </a:p>
          <a:p>
            <a:pPr marL="629920" lvl="1" indent="-305435" algn="just"/>
            <a:r>
              <a:rPr lang="en-US" b="1" dirty="0">
                <a:ea typeface="+mn-lt"/>
                <a:cs typeface="+mn-lt"/>
              </a:rPr>
              <a:t>Utilize the dataset from AI Kosh containing district-wise records under the NSAP scheme.</a:t>
            </a:r>
          </a:p>
          <a:p>
            <a:pPr marL="629920" lvl="1" indent="-305435" algn="just"/>
            <a:r>
              <a:rPr lang="en-US" b="1" dirty="0">
                <a:ea typeface="+mn-lt"/>
                <a:cs typeface="+mn-lt"/>
              </a:rPr>
              <a:t>Ensure the dataset includes relevant features such as gender composition (totalmale, totalfemale, totaltransgender), caste distribution (totalsc, totalst, totalobc, totalgen), Aadhaar and mobile availability (totalaadhaar, totalmobilenumber), and geographic information (statename, districtname, lgdstatecode, lgddistrictcode)</a:t>
            </a:r>
            <a:r>
              <a:rPr lang="en-IN" b="1" dirty="0">
                <a:ea typeface="+mn-lt"/>
                <a:cs typeface="+mn-lt"/>
              </a:rPr>
              <a:t>.</a:t>
            </a:r>
            <a:endParaRPr lang="en-IN" b="1" dirty="0">
              <a:cs typeface="Calibri"/>
            </a:endParaRPr>
          </a:p>
          <a:p>
            <a:pPr marL="305435" indent="-305435" algn="just"/>
            <a:r>
              <a:rPr lang="en-IN" sz="1400" b="1" dirty="0">
                <a:ea typeface="+mn-lt"/>
                <a:cs typeface="+mn-lt"/>
              </a:rPr>
              <a:t>Data Preprocessing:</a:t>
            </a:r>
            <a:endParaRPr lang="en-IN" sz="1400" b="1" dirty="0">
              <a:cs typeface="Calibri"/>
            </a:endParaRPr>
          </a:p>
          <a:p>
            <a:pPr marL="629920" lvl="1" indent="-305435" algn="just"/>
            <a:r>
              <a:rPr lang="en-US" b="1" dirty="0">
                <a:ea typeface="+mn-lt"/>
                <a:cs typeface="+mn-lt"/>
              </a:rPr>
              <a:t>Clean the dataset to handle missing or inconsistent values.</a:t>
            </a:r>
            <a:endParaRPr lang="en-IN" b="1" dirty="0">
              <a:ea typeface="+mn-lt"/>
              <a:cs typeface="+mn-lt"/>
            </a:endParaRPr>
          </a:p>
          <a:p>
            <a:pPr marL="629920" lvl="1" indent="-305435" algn="just"/>
            <a:r>
              <a:rPr lang="en-US" b="1" dirty="0">
                <a:ea typeface="+mn-lt"/>
                <a:cs typeface="+mn-lt"/>
              </a:rPr>
              <a:t>Define the target variable as the scheme code (schemecode), which represents different NSAP schemes (e.g., IGNOAPS, IGNWPS, IGNDPS)</a:t>
            </a:r>
            <a:r>
              <a:rPr lang="en-IN" b="1" dirty="0">
                <a:ea typeface="+mn-lt"/>
                <a:cs typeface="+mn-lt"/>
              </a:rPr>
              <a:t>.</a:t>
            </a:r>
            <a:endParaRPr lang="en-IN" b="1" dirty="0">
              <a:cs typeface="Calibri"/>
            </a:endParaRPr>
          </a:p>
          <a:p>
            <a:pPr marL="305435" indent="-305435" algn="just"/>
            <a:r>
              <a:rPr lang="en-IN" sz="1400" b="1" dirty="0">
                <a:ea typeface="+mn-lt"/>
                <a:cs typeface="+mn-lt"/>
              </a:rPr>
              <a:t>Machine Learning Model via AutoAI:</a:t>
            </a:r>
            <a:endParaRPr lang="en-IN" sz="1400" b="1" dirty="0">
              <a:cs typeface="Calibri"/>
            </a:endParaRPr>
          </a:p>
          <a:p>
            <a:pPr marL="629920" lvl="1" indent="-305435" algn="just"/>
            <a:r>
              <a:rPr lang="en-US" b="1" dirty="0">
                <a:ea typeface="+mn-lt"/>
                <a:cs typeface="+mn-lt"/>
              </a:rPr>
              <a:t>Use IBM Watson AutoAI to automatically build, optimize, and evaluate multiple machine learning pipelines for multi-class classification.</a:t>
            </a:r>
          </a:p>
          <a:p>
            <a:pPr marL="629920" lvl="1" indent="-305435" algn="just"/>
            <a:r>
              <a:rPr lang="en-IN" b="1" dirty="0">
                <a:ea typeface="+mn-lt"/>
                <a:cs typeface="+mn-lt"/>
              </a:rPr>
              <a:t>AutoAI will perform: Data preprocessing, Model selection (e.g., Random Forest, Logistic Regression, Gradient Boosting), Hyperparameter optimization, Performance comparison across models.</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61947"/>
            <a:ext cx="11613485" cy="5188013"/>
          </a:xfrm>
        </p:spPr>
        <p:txBody>
          <a:bodyPr vert="horz" lIns="91440" tIns="45720" rIns="91440" bIns="45720" rtlCol="0" anchor="ctr">
            <a:noAutofit/>
          </a:bodyPr>
          <a:lstStyle/>
          <a:p>
            <a:pPr algn="just"/>
            <a:r>
              <a:rPr lang="en-IN" sz="1400" b="1" dirty="0">
                <a:ea typeface="+mn-lt"/>
                <a:cs typeface="+mn-lt"/>
              </a:rPr>
              <a:t>Deployment:</a:t>
            </a:r>
            <a:endParaRPr lang="en-IN" sz="1400" b="1" dirty="0">
              <a:cs typeface="Calibri"/>
            </a:endParaRPr>
          </a:p>
          <a:p>
            <a:pPr marL="629920" lvl="1" indent="-305435" algn="just"/>
            <a:r>
              <a:rPr lang="en-US" b="1" dirty="0">
                <a:ea typeface="+mn-lt"/>
                <a:cs typeface="+mn-lt"/>
              </a:rPr>
              <a:t>Deploy the best-performing model as an online REST API using IBM Watson Machine Learning.</a:t>
            </a:r>
          </a:p>
          <a:p>
            <a:pPr marL="629920" lvl="1" indent="-305435" algn="just"/>
            <a:r>
              <a:rPr lang="en-US" b="1" dirty="0">
                <a:ea typeface="+mn-lt"/>
                <a:cs typeface="+mn-lt"/>
              </a:rPr>
              <a:t>The API will accept applicant data as input and return the predicted scheme name.</a:t>
            </a:r>
          </a:p>
          <a:p>
            <a:pPr marL="629920" lvl="1" indent="-305435" algn="just"/>
            <a:r>
              <a:rPr lang="en-US" b="1" dirty="0">
                <a:ea typeface="+mn-lt"/>
                <a:cs typeface="+mn-lt"/>
              </a:rPr>
              <a:t>This enables integration with government portals or mobile applications for real-time classification.</a:t>
            </a:r>
          </a:p>
          <a:p>
            <a:pPr marL="305435" indent="-305435" algn="just"/>
            <a:r>
              <a:rPr lang="en-IN" sz="1400" b="1" dirty="0">
                <a:ea typeface="+mn-lt"/>
                <a:cs typeface="+mn-lt"/>
              </a:rPr>
              <a:t>Evaluation:</a:t>
            </a:r>
            <a:endParaRPr lang="en-IN" sz="1400" b="1" dirty="0">
              <a:cs typeface="Calibri"/>
            </a:endParaRPr>
          </a:p>
          <a:p>
            <a:pPr marL="629920" lvl="1" indent="-305435" algn="just"/>
            <a:r>
              <a:rPr lang="en-US" b="1" dirty="0">
                <a:ea typeface="+mn-lt"/>
                <a:cs typeface="+mn-lt"/>
              </a:rPr>
              <a:t>Evaluate the model using appropriate classification metrics such as : Accuracy, Precision, Recall, and F1-Score, Confusion Matrix.</a:t>
            </a:r>
          </a:p>
          <a:p>
            <a:pPr marL="629920" lvl="1" indent="-305435" algn="just"/>
            <a:r>
              <a:rPr lang="en-IN" b="1" dirty="0">
                <a:ea typeface="+mn-lt"/>
                <a:cs typeface="+mn-lt"/>
              </a:rPr>
              <a:t>Fine-tune the model based on feedback and continuous monitoring of prediction accuracy.</a:t>
            </a:r>
            <a:endParaRPr lang="en-IN" dirty="0"/>
          </a:p>
          <a:p>
            <a:pPr marL="305435" indent="-305435" algn="just"/>
            <a:r>
              <a:rPr lang="en-IN" sz="1400" b="1" dirty="0">
                <a:cs typeface="Calibri" panose="020F0502020204030204" pitchFamily="34" charset="0"/>
              </a:rPr>
              <a:t>Result:</a:t>
            </a:r>
            <a:endParaRPr lang="en-IN" sz="1400" b="1" dirty="0">
              <a:cs typeface="Calibri"/>
            </a:endParaRPr>
          </a:p>
          <a:p>
            <a:pPr marL="629920" lvl="1" indent="-305435" algn="just"/>
            <a:r>
              <a:rPr lang="en-US" b="1" dirty="0">
                <a:ea typeface="+mn-lt"/>
                <a:cs typeface="+mn-lt"/>
              </a:rPr>
              <a:t>The resulting model will serve as a decision-support tool for government agencies to:</a:t>
            </a:r>
          </a:p>
          <a:p>
            <a:pPr marL="629920" lvl="1" indent="-305435" algn="just"/>
            <a:r>
              <a:rPr lang="en-US" b="1" dirty="0">
                <a:ea typeface="+mn-lt"/>
                <a:cs typeface="+mn-lt"/>
              </a:rPr>
              <a:t>Automatically categorize applicants under the correct NSAP sub-scheme.</a:t>
            </a:r>
          </a:p>
          <a:p>
            <a:pPr marL="629920" lvl="1" indent="-305435" algn="just"/>
            <a:r>
              <a:rPr lang="en-US" b="1" dirty="0">
                <a:ea typeface="+mn-lt"/>
                <a:cs typeface="+mn-lt"/>
              </a:rPr>
              <a:t>Reduce manual verification workload.</a:t>
            </a:r>
          </a:p>
          <a:p>
            <a:pPr marL="629920" lvl="1" indent="-305435" algn="just"/>
            <a:r>
              <a:rPr lang="en-US" b="1" dirty="0">
                <a:ea typeface="+mn-lt"/>
                <a:cs typeface="+mn-lt"/>
              </a:rPr>
              <a:t>Minimize allocation errors and delays.</a:t>
            </a:r>
          </a:p>
          <a:p>
            <a:pPr marL="629920" lvl="1" indent="-305435" algn="just"/>
            <a:r>
              <a:rPr lang="en-US" b="1" dirty="0">
                <a:ea typeface="+mn-lt"/>
                <a:cs typeface="+mn-lt"/>
              </a:rPr>
              <a:t>Improve the overall efficiency and transparency of welfare scheme distribution.</a:t>
            </a:r>
          </a:p>
          <a:p>
            <a:pPr algn="just"/>
            <a:endParaRPr lang="en-IN"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898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893403"/>
          </a:xfrm>
        </p:spPr>
        <p:txBody>
          <a:bodyPr>
            <a:normAutofit/>
          </a:bodyPr>
          <a:lstStyle/>
          <a:p>
            <a:pPr marL="0" indent="0" algn="just">
              <a:buNone/>
            </a:pPr>
            <a:r>
              <a:rPr lang="en-US" sz="1800" b="1" dirty="0">
                <a:solidFill>
                  <a:srgbClr val="0F0F0F"/>
                </a:solidFill>
                <a:ea typeface="+mn-lt"/>
                <a:cs typeface="+mn-lt"/>
              </a:rPr>
              <a:t>The system approach outlines the technical methodology adopted to design and implement a machine learning-based model that accurately classifies applicants under the appropriate NSAP welfare scheme. The solution leverages IBM Cloud and Watson Studio’s AutoAI capabilities to automate the model development, evaluation, and deployment processes</a:t>
            </a:r>
            <a:r>
              <a:rPr lang="en-IN" sz="1800" b="1" dirty="0">
                <a:solidFill>
                  <a:srgbClr val="0F0F0F"/>
                </a:solidFill>
                <a:ea typeface="+mn-lt"/>
                <a:cs typeface="+mn-lt"/>
              </a:rPr>
              <a:t>:</a:t>
            </a:r>
            <a:endParaRPr lang="en-US" dirty="0"/>
          </a:p>
          <a:p>
            <a:pPr marL="305435" indent="-305435" algn="just"/>
            <a:r>
              <a:rPr lang="en-IN" sz="1800" b="1" dirty="0">
                <a:solidFill>
                  <a:srgbClr val="0F0F0F"/>
                </a:solidFill>
              </a:rPr>
              <a:t>System requirements:</a:t>
            </a:r>
          </a:p>
          <a:p>
            <a:pPr marL="629435" lvl="1" indent="-305435" algn="just"/>
            <a:r>
              <a:rPr lang="en-US" sz="1500" dirty="0">
                <a:solidFill>
                  <a:srgbClr val="0F0F0F"/>
                </a:solidFill>
              </a:rPr>
              <a:t>As the entire machine learning workflow is executed using IBM Cloud’s managed services, the local system requirements are minimal. A standard computer with a stable internet connection and a modern web browser, such as Google Chrome or Microsoft Edge, is sufficient to interact with IBM Watson Studio. No high-end processing or storage capabilities are needed locally, as computation, data handling, and training take place entirely on the cloud.</a:t>
            </a:r>
          </a:p>
          <a:p>
            <a:pPr marL="629435" lvl="1" indent="-305435" algn="just"/>
            <a:r>
              <a:rPr lang="en-US" sz="1500" dirty="0">
                <a:solidFill>
                  <a:srgbClr val="0F0F0F"/>
                </a:solidFill>
              </a:rPr>
              <a:t>To build and deploy the solution, the following IBM Cloud services are used:</a:t>
            </a:r>
          </a:p>
          <a:p>
            <a:pPr marL="899435" lvl="2" indent="-305435" algn="just"/>
            <a:r>
              <a:rPr lang="en-US" sz="1400" dirty="0">
                <a:solidFill>
                  <a:srgbClr val="0F0F0F"/>
                </a:solidFill>
              </a:rPr>
              <a:t>IBM Watson Studio for creating the project, configuring the AutoAI experiment, and managing assets such as datasets and models.</a:t>
            </a:r>
          </a:p>
          <a:p>
            <a:pPr marL="899435" lvl="2" indent="-305435" algn="just"/>
            <a:r>
              <a:rPr lang="en-US" sz="1400" dirty="0">
                <a:solidFill>
                  <a:srgbClr val="0F0F0F"/>
                </a:solidFill>
              </a:rPr>
              <a:t>IBM Cloud Object Storage to store and retrieve the dataset securely within the IBM Cloud project.</a:t>
            </a:r>
          </a:p>
          <a:p>
            <a:pPr marL="899435" lvl="2" indent="-305435" algn="just"/>
            <a:r>
              <a:rPr lang="en-US" sz="1400" dirty="0">
                <a:solidFill>
                  <a:srgbClr val="0F0F0F"/>
                </a:solidFill>
              </a:rPr>
              <a:t>IBM Watson Machine Learning to deploy the trained model as a REST API endpoint that can be accessed in real time for predictions.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567832"/>
          </a:xfrm>
        </p:spPr>
        <p:txBody>
          <a:bodyPr>
            <a:normAutofit/>
          </a:bodyPr>
          <a:lstStyle/>
          <a:p>
            <a:pPr marL="305435" indent="-305435" algn="just"/>
            <a:r>
              <a:rPr lang="en-US" sz="1800" b="1" dirty="0">
                <a:solidFill>
                  <a:srgbClr val="0F0F0F"/>
                </a:solidFill>
              </a:rPr>
              <a:t>Libraries Required to Build the Model</a:t>
            </a:r>
            <a:r>
              <a:rPr lang="en-IN" sz="1800" b="1" dirty="0">
                <a:solidFill>
                  <a:srgbClr val="0F0F0F"/>
                </a:solidFill>
              </a:rPr>
              <a:t>:</a:t>
            </a:r>
          </a:p>
          <a:p>
            <a:pPr marL="629435" lvl="1" indent="-305435" algn="just"/>
            <a:r>
              <a:rPr lang="en-US" sz="1500" dirty="0">
                <a:solidFill>
                  <a:srgbClr val="0F0F0F"/>
                </a:solidFill>
              </a:rPr>
              <a:t>While IBM AutoAI handles most of the machine learning workflow automatically within the cloud environment, underlying technologies rely on several well-established Python libraries and frameworks. These include:</a:t>
            </a:r>
          </a:p>
          <a:p>
            <a:pPr marL="899435" lvl="2" indent="-305435" algn="just"/>
            <a:r>
              <a:rPr lang="en-US" sz="1400" dirty="0">
                <a:solidFill>
                  <a:srgbClr val="0F0F0F"/>
                </a:solidFill>
              </a:rPr>
              <a:t>Pandas and NumPy for internal data preprocessing and manipulation.</a:t>
            </a:r>
          </a:p>
          <a:p>
            <a:pPr marL="899435" lvl="2" indent="-305435" algn="just"/>
            <a:r>
              <a:rPr lang="en-US" sz="1400" dirty="0">
                <a:solidFill>
                  <a:srgbClr val="0F0F0F"/>
                </a:solidFill>
              </a:rPr>
              <a:t>Scikit-learn (sklearn) for model building, evaluation, and classification metrics.</a:t>
            </a:r>
          </a:p>
          <a:p>
            <a:pPr marL="899435" lvl="2" indent="-305435" algn="just"/>
            <a:r>
              <a:rPr lang="en-US" sz="1400" dirty="0">
                <a:solidFill>
                  <a:srgbClr val="0F0F0F"/>
                </a:solidFill>
              </a:rPr>
              <a:t>XGBoost and LightGBM for gradient boosting models, which are frequently selected by AutoAI for their high accuracy on structured datasets.</a:t>
            </a:r>
          </a:p>
          <a:p>
            <a:pPr marL="899435" lvl="2" indent="-305435" algn="just"/>
            <a:r>
              <a:rPr lang="en-US" sz="1400" dirty="0">
                <a:solidFill>
                  <a:srgbClr val="0F0F0F"/>
                </a:solidFill>
              </a:rPr>
              <a:t>Matplotlib and Seaborn, used during internal model visualization.</a:t>
            </a:r>
          </a:p>
          <a:p>
            <a:pPr marL="899435" lvl="2" indent="-305435" algn="just"/>
            <a:r>
              <a:rPr lang="en-US" sz="1400" dirty="0">
                <a:solidFill>
                  <a:srgbClr val="0F0F0F"/>
                </a:solidFill>
              </a:rPr>
              <a:t>IBM Watson Machine Learning SDK (ibm-watson-machine-learning) when interacting with the deployed model via API in an external application or script.</a:t>
            </a:r>
          </a:p>
          <a:p>
            <a:pPr marL="899435" lvl="2" indent="-305435" algn="just"/>
            <a:endParaRPr lang="en-IN" sz="1800" b="1" dirty="0">
              <a:solidFill>
                <a:srgbClr val="0F0F0F"/>
              </a:solidFill>
            </a:endParaRPr>
          </a:p>
        </p:txBody>
      </p:sp>
    </p:spTree>
    <p:extLst>
      <p:ext uri="{BB962C8B-B14F-4D97-AF65-F5344CB8AC3E}">
        <p14:creationId xmlns:p14="http://schemas.microsoft.com/office/powerpoint/2010/main" val="356860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265923"/>
          </a:xfrm>
        </p:spPr>
        <p:txBody>
          <a:bodyPr>
            <a:normAutofit/>
          </a:bodyPr>
          <a:lstStyle/>
          <a:p>
            <a:pPr marL="305435" indent="-305435" algn="just"/>
            <a:r>
              <a:rPr lang="en-US" sz="1400" b="1" dirty="0">
                <a:ea typeface="+mn-lt"/>
                <a:cs typeface="+mn-lt"/>
              </a:rPr>
              <a:t>This section outlines the algorithm selection and training methodology for developing the NSAP scheme classification model using IBM AutoAI. </a:t>
            </a:r>
          </a:p>
          <a:p>
            <a:pPr marL="305435" indent="-305435" algn="just"/>
            <a:r>
              <a:rPr lang="en-IN" sz="1400" b="1" dirty="0">
                <a:ea typeface="+mn-lt"/>
                <a:cs typeface="+mn-lt"/>
              </a:rPr>
              <a:t>Algorithm Selection:</a:t>
            </a:r>
            <a:endParaRPr lang="en-IN" dirty="0">
              <a:ea typeface="+mn-lt"/>
              <a:cs typeface="+mn-lt"/>
            </a:endParaRPr>
          </a:p>
          <a:p>
            <a:pPr marL="629920" lvl="1" indent="-305435" algn="just"/>
            <a:r>
              <a:rPr lang="en-US" dirty="0"/>
              <a:t>To automate the classification of applicants into appropriate NSAP schemes, the problem was framed as a multi-class classification task. IBM Watson AutoAI was used to automatically identify the best-performing algorithms for this type of problem. AutoAI evaluated several machine learning models, including: Logistic Regression (Multinomial), Random Forest Classifier, Gradient Boosting (XGBoost/LightGBM), Decision Trees.</a:t>
            </a:r>
            <a:endParaRPr lang="en-IN" dirty="0">
              <a:ea typeface="+mn-lt"/>
              <a:cs typeface="+mn-lt"/>
            </a:endParaRPr>
          </a:p>
          <a:p>
            <a:pPr marL="629920" lvl="1" indent="-305435" algn="just"/>
            <a:r>
              <a:rPr lang="en-US" dirty="0">
                <a:ea typeface="+mn-lt"/>
                <a:cs typeface="+mn-lt"/>
              </a:rPr>
              <a:t>These algorithms are well-suited for categorical outputs with multiple classes (IGNOAPS, IGNWPS, IGNDPS).</a:t>
            </a:r>
          </a:p>
          <a:p>
            <a:pPr marL="629920" lvl="1" indent="-305435" algn="just"/>
            <a:r>
              <a:rPr lang="en-US" dirty="0">
                <a:ea typeface="+mn-lt"/>
                <a:cs typeface="+mn-lt"/>
              </a:rPr>
              <a:t>They handle both numerical and categorical features effectively.</a:t>
            </a:r>
          </a:p>
          <a:p>
            <a:pPr marL="629920" lvl="1" indent="-305435" algn="just"/>
            <a:r>
              <a:rPr lang="en-US" dirty="0">
                <a:ea typeface="+mn-lt"/>
                <a:cs typeface="+mn-lt"/>
              </a:rPr>
              <a:t>Ensemble methods (e.g., Random Forest, XGBoost) generally provide higher accuracy and robust performance in structured datasets.</a:t>
            </a:r>
          </a:p>
          <a:p>
            <a:pPr marL="629920" lvl="1" indent="-305435" algn="just"/>
            <a:r>
              <a:rPr lang="en-US" dirty="0"/>
              <a:t>The final model was selected based on evaluation metrics including Accuracy, Macro-Averaged F1-Score, and ROC AUC, as automatically ranked in AutoAI’s leaderboard.</a:t>
            </a:r>
            <a:endParaRPr lang="en-IN" dirty="0"/>
          </a:p>
          <a:p>
            <a:pPr marL="305435" indent="-305435" algn="just"/>
            <a:r>
              <a:rPr lang="en-IN" sz="1400" b="1" dirty="0">
                <a:ea typeface="+mn-lt"/>
                <a:cs typeface="+mn-lt"/>
              </a:rPr>
              <a:t>Data Input:</a:t>
            </a:r>
            <a:endParaRPr lang="en-IN" sz="1400" dirty="0"/>
          </a:p>
          <a:p>
            <a:pPr marL="629920" lvl="1" indent="-305435" algn="just"/>
            <a:r>
              <a:rPr lang="en-US" dirty="0">
                <a:ea typeface="+mn-lt"/>
                <a:cs typeface="+mn-lt"/>
              </a:rPr>
              <a:t>The dataset consists of aggregated district-level features such as gender distribution, caste category distribution, and Aadhaar/mobile coverage. Predictions are made at the group level, not for individual applicants.</a:t>
            </a:r>
          </a:p>
          <a:p>
            <a:pPr marL="629920" lvl="1" indent="-305435" algn="just"/>
            <a:r>
              <a:rPr lang="en-US" dirty="0"/>
              <a:t>The target variable used for classification is schemecode, which represents the NSAP scheme assigned to that district.</a:t>
            </a:r>
            <a:endParaRPr lang="en-IN" dirty="0"/>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1"/>
            <a:ext cx="11029615" cy="5276504"/>
          </a:xfrm>
        </p:spPr>
        <p:txBody>
          <a:bodyPr>
            <a:noAutofit/>
          </a:bodyPr>
          <a:lstStyle/>
          <a:p>
            <a:pPr algn="just"/>
            <a:r>
              <a:rPr lang="en-IN" sz="1300" b="1" dirty="0">
                <a:ea typeface="+mn-lt"/>
                <a:cs typeface="+mn-lt"/>
              </a:rPr>
              <a:t>Training Process:</a:t>
            </a:r>
            <a:endParaRPr lang="en-IN" sz="1300" dirty="0"/>
          </a:p>
          <a:p>
            <a:pPr marL="629920" lvl="1" indent="-305435" algn="just"/>
            <a:r>
              <a:rPr lang="en-US" sz="1300" dirty="0">
                <a:ea typeface="+mn-lt"/>
                <a:cs typeface="+mn-lt"/>
              </a:rPr>
              <a:t>The training process was fully managed by IBM AutoAI, which involved:</a:t>
            </a:r>
            <a:endParaRPr lang="en-IN" sz="1300" dirty="0">
              <a:ea typeface="+mn-lt"/>
              <a:cs typeface="+mn-lt"/>
            </a:endParaRPr>
          </a:p>
          <a:p>
            <a:pPr marL="899920" lvl="2" indent="-305435" algn="just"/>
            <a:r>
              <a:rPr lang="en-US" dirty="0"/>
              <a:t>Data Splitting: Automatic train-test split (e.g., 80%-20%)</a:t>
            </a:r>
            <a:r>
              <a:rPr lang="en-IN" dirty="0">
                <a:ea typeface="+mn-lt"/>
                <a:cs typeface="+mn-lt"/>
              </a:rPr>
              <a:t>.</a:t>
            </a:r>
          </a:p>
          <a:p>
            <a:pPr marL="899920" lvl="2" indent="-305435" algn="just"/>
            <a:r>
              <a:rPr lang="en-US" dirty="0"/>
              <a:t>Preprocessing: AutoAI handled encoding of categorical features and normalization of numerical data.</a:t>
            </a:r>
          </a:p>
          <a:p>
            <a:pPr marL="899920" lvl="2" indent="-305435" algn="just"/>
            <a:r>
              <a:rPr lang="en-US" dirty="0"/>
              <a:t>Model Selection: Multiple pipelines were trained using different classifiers.</a:t>
            </a:r>
          </a:p>
          <a:p>
            <a:pPr marL="899920" lvl="2" indent="-305435" algn="just"/>
            <a:r>
              <a:rPr lang="en-US" dirty="0"/>
              <a:t>Hyperparameter Optimization: AutoAI applied internal hyperparameter tuning to improve performance.</a:t>
            </a:r>
          </a:p>
          <a:p>
            <a:pPr marL="899920" lvl="2" indent="-305435" algn="just"/>
            <a:r>
              <a:rPr lang="en-US" dirty="0"/>
              <a:t>The top-performing pipeline was saved for deployment.</a:t>
            </a:r>
            <a:endParaRPr lang="en-IN" dirty="0"/>
          </a:p>
          <a:p>
            <a:pPr marL="305435" indent="-305435" algn="just"/>
            <a:r>
              <a:rPr lang="en-IN" sz="1300" b="1" dirty="0">
                <a:ea typeface="+mn-lt"/>
                <a:cs typeface="+mn-lt"/>
              </a:rPr>
              <a:t>Prediction Process:</a:t>
            </a:r>
            <a:endParaRPr lang="en-IN" sz="1300" dirty="0"/>
          </a:p>
          <a:p>
            <a:pPr marL="629920" lvl="1" indent="-305435" algn="just"/>
            <a:r>
              <a:rPr lang="en-US" sz="1300" dirty="0">
                <a:ea typeface="+mn-lt"/>
                <a:cs typeface="+mn-lt"/>
              </a:rPr>
              <a:t>Once trained, the model can predict the most appropriate NSAP scheme for a new applicant based on their input data</a:t>
            </a:r>
            <a:r>
              <a:rPr lang="en-IN" sz="1300" dirty="0">
                <a:ea typeface="+mn-lt"/>
                <a:cs typeface="+mn-lt"/>
              </a:rPr>
              <a:t>.</a:t>
            </a:r>
          </a:p>
          <a:p>
            <a:pPr marL="629920" lvl="1" indent="-305435" algn="just"/>
            <a:r>
              <a:rPr lang="en-IN" sz="1300" dirty="0"/>
              <a:t>Prediction Steps include : </a:t>
            </a:r>
          </a:p>
          <a:p>
            <a:pPr marL="899920" lvl="2" indent="-305435" algn="just"/>
            <a:r>
              <a:rPr lang="en-US" dirty="0"/>
              <a:t>Input includes aggregated district-level features such as totalmale, totalfemale, totalsc, totalst, totalobc, totalgen, totalaadhaar, totalmobilenumber, along with statename and districtname</a:t>
            </a:r>
            <a:r>
              <a:rPr lang="en-IN" dirty="0"/>
              <a:t>.</a:t>
            </a:r>
          </a:p>
          <a:p>
            <a:pPr marL="899920" lvl="2" indent="-305435" algn="just"/>
            <a:r>
              <a:rPr lang="en-US" dirty="0"/>
              <a:t>Data is preprocessed as per the training pipeline.</a:t>
            </a:r>
          </a:p>
          <a:p>
            <a:pPr marL="899920" lvl="2" indent="-305435" algn="just"/>
            <a:r>
              <a:rPr lang="en-US" dirty="0"/>
              <a:t>The model classifies the input into one of the NSAP schemes (e.g., IGNOAPS).</a:t>
            </a:r>
          </a:p>
          <a:p>
            <a:pPr marL="899920" lvl="2" indent="-305435" algn="just"/>
            <a:r>
              <a:rPr lang="en-US" dirty="0"/>
              <a:t>The result is returned via the deployed REST API on IBM Watson Machine Learning.</a:t>
            </a:r>
          </a:p>
          <a:p>
            <a:pPr marL="899920" lvl="2" indent="-305435" algn="just"/>
            <a:r>
              <a:rPr lang="en-US" dirty="0"/>
              <a:t>This process enables real-time or batch predictions, allowing integration into government systems for faster decision-making.</a:t>
            </a:r>
            <a:endParaRPr lang="en-IN" dirty="0"/>
          </a:p>
          <a:p>
            <a:pPr marL="305435" indent="-305435" algn="just"/>
            <a:endParaRPr lang="en-IN" sz="1200" dirty="0"/>
          </a:p>
        </p:txBody>
      </p:sp>
    </p:spTree>
    <p:extLst>
      <p:ext uri="{BB962C8B-B14F-4D97-AF65-F5344CB8AC3E}">
        <p14:creationId xmlns:p14="http://schemas.microsoft.com/office/powerpoint/2010/main" val="33115172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486</TotalTime>
  <Words>2281</Words>
  <Application>Microsoft Office PowerPoint</Application>
  <PresentationFormat>Widescreen</PresentationFormat>
  <Paragraphs>291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Franklin Gothic Book</vt:lpstr>
      <vt:lpstr>Franklin Gothic Demi</vt:lpstr>
      <vt:lpstr>Wingdings 2</vt:lpstr>
      <vt:lpstr>DividendVTI</vt:lpstr>
      <vt:lpstr>     Predicting Eligibility for NSAP Welfare schemes using Machine Learning</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Khushi Basra</cp:lastModifiedBy>
  <cp:revision>40</cp:revision>
  <dcterms:created xsi:type="dcterms:W3CDTF">2021-05-26T16:50:10Z</dcterms:created>
  <dcterms:modified xsi:type="dcterms:W3CDTF">2025-08-04T11:02:55Z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