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64" r:id="rId5"/>
    <p:sldId id="265" r:id="rId6"/>
    <p:sldId id="266" r:id="rId7"/>
    <p:sldId id="267" r:id="rId8"/>
    <p:sldId id="261" r:id="rId9"/>
    <p:sldId id="260" r:id="rId10"/>
    <p:sldId id="268" r:id="rId11"/>
    <p:sldId id="262" r:id="rId12"/>
  </p:sldIdLst>
  <p:sldSz cx="12192000" cy="6858000"/>
  <p:notesSz cx="6858000" cy="9144000"/>
  <p:embeddedFontLst>
    <p:embeddedFont>
      <p:font typeface="Poppins" panose="000005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8" d="100"/>
          <a:sy n="58" d="100"/>
        </p:scale>
        <p:origin x="96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6717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7579605" y="5845628"/>
            <a:ext cx="3458641" cy="585651"/>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5400"/>
              <a:buFont typeface="Arial"/>
              <a:buNone/>
            </a:pPr>
            <a:r>
              <a:rPr lang="en-US" sz="2400" dirty="0"/>
              <a:t>-By Khushi Budhiraja </a:t>
            </a:r>
            <a:endParaRPr sz="2400" dirty="0"/>
          </a:p>
        </p:txBody>
      </p:sp>
      <p:grpSp>
        <p:nvGrpSpPr>
          <p:cNvPr id="5" name="Group 4">
            <a:extLst>
              <a:ext uri="{FF2B5EF4-FFF2-40B4-BE49-F238E27FC236}">
                <a16:creationId xmlns:a16="http://schemas.microsoft.com/office/drawing/2014/main" id="{779304BD-4399-C21E-B264-45A6879F14DF}"/>
              </a:ext>
            </a:extLst>
          </p:cNvPr>
          <p:cNvGrpSpPr>
            <a:grpSpLocks/>
          </p:cNvGrpSpPr>
          <p:nvPr/>
        </p:nvGrpSpPr>
        <p:grpSpPr>
          <a:xfrm>
            <a:off x="333712" y="1985137"/>
            <a:ext cx="1121662" cy="1443863"/>
            <a:chOff x="0" y="0"/>
            <a:chExt cx="1121662" cy="1443863"/>
          </a:xfrm>
        </p:grpSpPr>
        <p:pic>
          <p:nvPicPr>
            <p:cNvPr id="6" name="Image 2">
              <a:extLst>
                <a:ext uri="{FF2B5EF4-FFF2-40B4-BE49-F238E27FC236}">
                  <a16:creationId xmlns:a16="http://schemas.microsoft.com/office/drawing/2014/main" id="{0A7B45C3-D82E-2A02-EFFA-915A51C28D64}"/>
                </a:ext>
              </a:extLst>
            </p:cNvPr>
            <p:cNvPicPr/>
            <p:nvPr/>
          </p:nvPicPr>
          <p:blipFill>
            <a:blip r:embed="rId3" cstate="print"/>
            <a:stretch>
              <a:fillRect/>
            </a:stretch>
          </p:blipFill>
          <p:spPr>
            <a:xfrm>
              <a:off x="97535" y="174752"/>
              <a:ext cx="1024127" cy="1223264"/>
            </a:xfrm>
            <a:prstGeom prst="rect">
              <a:avLst/>
            </a:prstGeom>
          </p:spPr>
        </p:pic>
        <p:pic>
          <p:nvPicPr>
            <p:cNvPr id="7" name="Image 3">
              <a:extLst>
                <a:ext uri="{FF2B5EF4-FFF2-40B4-BE49-F238E27FC236}">
                  <a16:creationId xmlns:a16="http://schemas.microsoft.com/office/drawing/2014/main" id="{AA633D5C-8A8C-AFCB-9B2A-A7659A06FAA1}"/>
                </a:ext>
              </a:extLst>
            </p:cNvPr>
            <p:cNvPicPr/>
            <p:nvPr/>
          </p:nvPicPr>
          <p:blipFill>
            <a:blip r:embed="rId4" cstate="print"/>
            <a:stretch>
              <a:fillRect/>
            </a:stretch>
          </p:blipFill>
          <p:spPr>
            <a:xfrm>
              <a:off x="0" y="0"/>
              <a:ext cx="1020940" cy="1443863"/>
            </a:xfrm>
            <a:prstGeom prst="rect">
              <a:avLst/>
            </a:prstGeom>
          </p:spPr>
        </p:pic>
      </p:grpSp>
      <p:sp>
        <p:nvSpPr>
          <p:cNvPr id="10" name="Google Shape;190;p1">
            <a:extLst>
              <a:ext uri="{FF2B5EF4-FFF2-40B4-BE49-F238E27FC236}">
                <a16:creationId xmlns:a16="http://schemas.microsoft.com/office/drawing/2014/main" id="{CA0C3754-483B-A05E-3F58-B08AAE5A7F99}"/>
              </a:ext>
            </a:extLst>
          </p:cNvPr>
          <p:cNvSpPr txBox="1">
            <a:spLocks/>
          </p:cNvSpPr>
          <p:nvPr/>
        </p:nvSpPr>
        <p:spPr>
          <a:xfrm>
            <a:off x="1290395" y="1193800"/>
            <a:ext cx="7888825" cy="23876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5400"/>
            </a:pPr>
            <a:r>
              <a:rPr lang="en-US" sz="4800"/>
              <a:t>HEART DISEASE</a:t>
            </a:r>
            <a:br>
              <a:rPr lang="en-US" sz="4800"/>
            </a:br>
            <a:r>
              <a:rPr lang="en-US" sz="4800"/>
              <a:t>DIAGNOSTIC - ANALYSIS</a:t>
            </a:r>
            <a:endParaRPr lang="en-US"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
          <p:cNvSpPr txBox="1">
            <a:spLocks noGrp="1"/>
          </p:cNvSpPr>
          <p:nvPr>
            <p:ph type="title"/>
          </p:nvPr>
        </p:nvSpPr>
        <p:spPr>
          <a:xfrm>
            <a:off x="1167492" y="381001"/>
            <a:ext cx="9779183" cy="1084242"/>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Summary</a:t>
            </a:r>
            <a:endParaRPr dirty="0"/>
          </a:p>
        </p:txBody>
      </p:sp>
      <p:sp>
        <p:nvSpPr>
          <p:cNvPr id="237" name="Google Shape;237;p5"/>
          <p:cNvSpPr txBox="1">
            <a:spLocks noGrp="1"/>
          </p:cNvSpPr>
          <p:nvPr>
            <p:ph type="ftr" idx="11"/>
          </p:nvPr>
        </p:nvSpPr>
        <p:spPr>
          <a:xfrm>
            <a:off x="4149212" y="6356350"/>
            <a:ext cx="3893575" cy="501650"/>
          </a:xfrm>
          <a:prstGeom prst="rect">
            <a:avLst/>
          </a:prstGeom>
          <a:noFill/>
          <a:ln>
            <a:noFill/>
          </a:ln>
        </p:spPr>
        <p:txBody>
          <a:bodyPr spcFirstLastPara="1" wrap="square" lIns="91425" tIns="45700" rIns="91425" bIns="45700" anchor="ctr" anchorCtr="0">
            <a:noAutofit/>
          </a:bodyPr>
          <a:lstStyle/>
          <a:p>
            <a:r>
              <a:rPr lang="en-US" sz="1200" dirty="0"/>
              <a:t>HEART DISEASE DIAGNOSTIC - ANALYSIS</a:t>
            </a:r>
            <a:endParaRPr lang="en-US" dirty="0"/>
          </a:p>
          <a:p>
            <a:pPr marL="0" lvl="0" indent="0" algn="ctr" rtl="0">
              <a:spcBef>
                <a:spcPts val="0"/>
              </a:spcBef>
              <a:spcAft>
                <a:spcPts val="0"/>
              </a:spcAft>
              <a:buNone/>
            </a:pPr>
            <a:endParaRPr dirty="0"/>
          </a:p>
        </p:txBody>
      </p:sp>
      <p:sp>
        <p:nvSpPr>
          <p:cNvPr id="238" name="Google Shape;238;p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40" name="Google Shape;240;p5"/>
          <p:cNvSpPr txBox="1">
            <a:spLocks noGrp="1"/>
          </p:cNvSpPr>
          <p:nvPr>
            <p:ph type="body" idx="3"/>
          </p:nvPr>
        </p:nvSpPr>
        <p:spPr>
          <a:xfrm>
            <a:off x="1057087" y="1652529"/>
            <a:ext cx="9925050" cy="76899057"/>
          </a:xfrm>
          <a:prstGeom prst="rect">
            <a:avLst/>
          </a:prstGeom>
          <a:noFill/>
          <a:ln>
            <a:noFill/>
          </a:ln>
        </p:spPr>
        <p:txBody>
          <a:bodyPr spcFirstLastPara="1" wrap="square" lIns="91425" tIns="45700" rIns="91425" bIns="45700" anchor="t" anchorCtr="0">
            <a:no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Elderly men aged between 50 to 60 years are most susceptible to heart disease, while women are more affected between ages 55 to 65.</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 significant portion, 45.87%, of the population suffers from heart disease, with males being more prone than females.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Asymptomatic chest pain is strongly associated with a higher likelihood of heart disease.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High levels of cholesterol and blood pressure are prevalent among individuals diagnosed with heart disease, particularly increasing between ages 50 to 60 and continuing into the 70s.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ST depression, a crucial indicator, typically occurs in the age group of 30-40.</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To effectively manage heart disease, focus on early detection and targeted interventions, especially for elderly men and women in their 50s and 60s. Regular monitoring of cholesterol and blood pressure levels is critical for timely intervention and prevention strategies.</a:t>
            </a:r>
          </a:p>
          <a:p>
            <a:pPr marL="0" lvl="0" indent="0" rtl="0">
              <a:lnSpc>
                <a:spcPct val="90000"/>
              </a:lnSpc>
              <a:spcBef>
                <a:spcPts val="0"/>
              </a:spcBef>
              <a:spcAft>
                <a:spcPts val="0"/>
              </a:spcAft>
              <a:buClr>
                <a:schemeClr val="dk1"/>
              </a:buClr>
              <a:buSzPts val="2400"/>
            </a:pPr>
            <a:endParaRPr sz="2000" b="0" dirty="0"/>
          </a:p>
        </p:txBody>
      </p:sp>
    </p:spTree>
    <p:extLst>
      <p:ext uri="{BB962C8B-B14F-4D97-AF65-F5344CB8AC3E}">
        <p14:creationId xmlns:p14="http://schemas.microsoft.com/office/powerpoint/2010/main" val="415742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2"/>
          <p:cNvSpPr txBox="1">
            <a:spLocks noGrp="1"/>
          </p:cNvSpPr>
          <p:nvPr>
            <p:ph type="body" idx="1"/>
          </p:nvPr>
        </p:nvSpPr>
        <p:spPr>
          <a:xfrm>
            <a:off x="649995" y="2528203"/>
            <a:ext cx="4340646" cy="2828613"/>
          </a:xfrm>
          <a:prstGeom prst="rect">
            <a:avLst/>
          </a:prstGeom>
          <a:noFill/>
          <a:ln>
            <a:noFill/>
          </a:ln>
        </p:spPr>
        <p:txBody>
          <a:bodyPr spcFirstLastPara="1" wrap="square" lIns="91425" tIns="45700" rIns="91425" bIns="45700" anchor="t" anchorCtr="0">
            <a:normAutofit/>
          </a:bodyPr>
          <a:lstStyle/>
          <a:p>
            <a:pPr marL="285750" lvl="0" indent="-285750" algn="ctr" rtl="0">
              <a:lnSpc>
                <a:spcPct val="150000"/>
              </a:lnSpc>
              <a:spcBef>
                <a:spcPts val="0"/>
              </a:spcBef>
              <a:spcAft>
                <a:spcPts val="0"/>
              </a:spcAft>
              <a:buClr>
                <a:schemeClr val="lt1"/>
              </a:buClr>
              <a:buSzPts val="1800"/>
              <a:buFont typeface="Wingdings" panose="05000000000000000000" pitchFamily="2" charset="2"/>
              <a:buChar char="§"/>
            </a:pPr>
            <a:r>
              <a:rPr lang="en-US" dirty="0"/>
              <a:t>The goal of this project is to analyze the heart disease occurrence, based on a combination of features that describes the heart disease</a:t>
            </a:r>
          </a:p>
        </p:txBody>
      </p:sp>
      <p:sp>
        <p:nvSpPr>
          <p:cNvPr id="199" name="Google Shape;199;p2"/>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HEART DISEASE DIAGNOSTIC - ANALYSIS</a:t>
            </a:r>
            <a:endParaRPr dirty="0"/>
          </a:p>
        </p:txBody>
      </p:sp>
      <p:sp>
        <p:nvSpPr>
          <p:cNvPr id="200" name="Google Shape;200;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2" name="Text Placeholder 1">
            <a:extLst>
              <a:ext uri="{FF2B5EF4-FFF2-40B4-BE49-F238E27FC236}">
                <a16:creationId xmlns:a16="http://schemas.microsoft.com/office/drawing/2014/main" id="{24A77B31-AA92-6506-0102-17A64258B972}"/>
              </a:ext>
            </a:extLst>
          </p:cNvPr>
          <p:cNvSpPr>
            <a:spLocks noGrp="1"/>
          </p:cNvSpPr>
          <p:nvPr>
            <p:ph type="body" idx="2"/>
          </p:nvPr>
        </p:nvSpPr>
        <p:spPr/>
        <p:txBody>
          <a:bodyPr/>
          <a:lstStyle/>
          <a:p>
            <a:pPr marL="0" lvl="0" indent="0" algn="ctr" rtl="0">
              <a:lnSpc>
                <a:spcPct val="150000"/>
              </a:lnSpc>
              <a:spcBef>
                <a:spcPts val="0"/>
              </a:spcBef>
              <a:spcAft>
                <a:spcPts val="0"/>
              </a:spcAft>
              <a:buClr>
                <a:schemeClr val="lt1"/>
              </a:buClr>
              <a:buSzPts val="1800"/>
            </a:pPr>
            <a:r>
              <a:rPr lang="en-US" sz="2000" dirty="0"/>
              <a:t>Health is real wealth in the pandemic time we all realized the brute effects of covid-19 on all irrespective of any status. You are required to analyze this health and medical data for better future preparation. </a:t>
            </a:r>
          </a:p>
        </p:txBody>
      </p:sp>
      <p:sp>
        <p:nvSpPr>
          <p:cNvPr id="3" name="Text Placeholder 2">
            <a:extLst>
              <a:ext uri="{FF2B5EF4-FFF2-40B4-BE49-F238E27FC236}">
                <a16:creationId xmlns:a16="http://schemas.microsoft.com/office/drawing/2014/main" id="{9518E04B-2942-6953-CF62-CD81E371182C}"/>
              </a:ext>
            </a:extLst>
          </p:cNvPr>
          <p:cNvSpPr>
            <a:spLocks noGrp="1"/>
          </p:cNvSpPr>
          <p:nvPr>
            <p:ph type="body" idx="3"/>
          </p:nvPr>
        </p:nvSpPr>
        <p:spPr>
          <a:xfrm>
            <a:off x="1167493" y="1024569"/>
            <a:ext cx="3184170" cy="1079652"/>
          </a:xfrm>
        </p:spPr>
        <p:txBody>
          <a:bodyPr/>
          <a:lstStyle/>
          <a:p>
            <a:pPr algn="ctr"/>
            <a:r>
              <a:rPr lang="en-IN" sz="3600" dirty="0"/>
              <a:t>Objective</a:t>
            </a:r>
          </a:p>
        </p:txBody>
      </p:sp>
      <p:sp>
        <p:nvSpPr>
          <p:cNvPr id="4" name="Text Placeholder 3">
            <a:extLst>
              <a:ext uri="{FF2B5EF4-FFF2-40B4-BE49-F238E27FC236}">
                <a16:creationId xmlns:a16="http://schemas.microsoft.com/office/drawing/2014/main" id="{2EA5245F-62BA-6CEB-CC81-0BDBFD3AC58C}"/>
              </a:ext>
            </a:extLst>
          </p:cNvPr>
          <p:cNvSpPr>
            <a:spLocks noGrp="1"/>
          </p:cNvSpPr>
          <p:nvPr>
            <p:ph type="body" idx="4"/>
          </p:nvPr>
        </p:nvSpPr>
        <p:spPr>
          <a:xfrm>
            <a:off x="6283235" y="1024569"/>
            <a:ext cx="4663440" cy="1503633"/>
          </a:xfrm>
        </p:spPr>
        <p:txBody>
          <a:bodyPr/>
          <a:lstStyle/>
          <a:p>
            <a:pPr algn="ctr"/>
            <a:r>
              <a:rPr lang="en-IN" sz="3600" dirty="0"/>
              <a:t>Problem Statement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xfrm>
            <a:off x="1167492" y="381000"/>
            <a:ext cx="9779183" cy="114766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Details of Data</a:t>
            </a:r>
            <a:endParaRPr dirty="0"/>
          </a:p>
        </p:txBody>
      </p:sp>
      <p:sp>
        <p:nvSpPr>
          <p:cNvPr id="206" name="Google Shape;206;p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207" name="Google Shape;20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r>
              <a:rPr lang="en-US" sz="1200" dirty="0"/>
              <a:t>HEART DISEASE DIAGNOSTIC - ANALYSIS</a:t>
            </a:r>
            <a:endParaRPr lang="en-US" dirty="0"/>
          </a:p>
          <a:p>
            <a:pPr marL="0" lvl="0" indent="0" algn="ctr" rtl="0">
              <a:spcBef>
                <a:spcPts val="0"/>
              </a:spcBef>
              <a:spcAft>
                <a:spcPts val="0"/>
              </a:spcAft>
              <a:buNone/>
            </a:pPr>
            <a:endParaRPr dirty="0"/>
          </a:p>
        </p:txBody>
      </p:sp>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6" name="TextBox 5">
            <a:extLst>
              <a:ext uri="{FF2B5EF4-FFF2-40B4-BE49-F238E27FC236}">
                <a16:creationId xmlns:a16="http://schemas.microsoft.com/office/drawing/2014/main" id="{F84549C1-8CC1-735F-6C65-359D6780D55A}"/>
              </a:ext>
            </a:extLst>
          </p:cNvPr>
          <p:cNvSpPr txBox="1"/>
          <p:nvPr/>
        </p:nvSpPr>
        <p:spPr>
          <a:xfrm>
            <a:off x="652273" y="2011319"/>
            <a:ext cx="6043167" cy="3539430"/>
          </a:xfrm>
          <a:prstGeom prst="rect">
            <a:avLst/>
          </a:prstGeom>
          <a:noFill/>
        </p:spPr>
        <p:txBody>
          <a:bodyPr wrap="square">
            <a:spAutoFit/>
          </a:bodyPr>
          <a:lstStyle/>
          <a:p>
            <a:r>
              <a:rPr lang="en-US" sz="1600" b="1" dirty="0"/>
              <a:t>age</a:t>
            </a:r>
            <a:r>
              <a:rPr lang="en-US" sz="1600" dirty="0"/>
              <a:t>: The person's age in years</a:t>
            </a:r>
          </a:p>
          <a:p>
            <a:r>
              <a:rPr lang="en-US" sz="1600" b="1" dirty="0"/>
              <a:t>sex</a:t>
            </a:r>
            <a:r>
              <a:rPr lang="en-US" sz="1600" dirty="0"/>
              <a:t>: The person's sex (1 = male, 0 = female)</a:t>
            </a:r>
          </a:p>
          <a:p>
            <a:r>
              <a:rPr lang="en-US" sz="1600" b="1" dirty="0"/>
              <a:t>cp</a:t>
            </a:r>
            <a:r>
              <a:rPr lang="en-US" sz="1600" dirty="0"/>
              <a:t>: The chest pain experienced (Value 1: typical angina, Value 2: atypical angina, Value 3: non-anginal pain, Value 4: asymptomatic)</a:t>
            </a:r>
          </a:p>
          <a:p>
            <a:r>
              <a:rPr lang="en-US" sz="1600" b="1" dirty="0"/>
              <a:t>trestbps</a:t>
            </a:r>
            <a:r>
              <a:rPr lang="en-US" sz="1600" dirty="0"/>
              <a:t>: The person's resting blood pressure (mm Hg on admission to the hospital)</a:t>
            </a:r>
          </a:p>
          <a:p>
            <a:r>
              <a:rPr lang="en-US" sz="1600" b="1" dirty="0"/>
              <a:t>chol</a:t>
            </a:r>
            <a:r>
              <a:rPr lang="en-US" sz="1600" dirty="0"/>
              <a:t>: The person's cholesterol measurement in mg/dl</a:t>
            </a:r>
          </a:p>
          <a:p>
            <a:r>
              <a:rPr lang="en-US" sz="1600" b="1" dirty="0"/>
              <a:t>fbs</a:t>
            </a:r>
            <a:r>
              <a:rPr lang="en-US" sz="1600" dirty="0"/>
              <a:t>: The person's fasting blood sugar (&gt; 120 mg/dl, 1 = true; 0 = false)</a:t>
            </a:r>
          </a:p>
          <a:p>
            <a:r>
              <a:rPr lang="en-US" sz="1600" b="1" dirty="0"/>
              <a:t>restecg</a:t>
            </a:r>
            <a:r>
              <a:rPr lang="en-US" sz="1600" dirty="0"/>
              <a:t>: Resting electrocardiographic measurement (0 = normal, 1 = having ST-T wave abnormality, 2 = showing probable or definite left ventricular hypertrophy by Estes' criteria)</a:t>
            </a:r>
          </a:p>
          <a:p>
            <a:r>
              <a:rPr lang="en-US" sz="1600" b="1" dirty="0"/>
              <a:t>thalach</a:t>
            </a:r>
            <a:r>
              <a:rPr lang="en-US" sz="1600" dirty="0"/>
              <a:t>: The person's maximum heart rate achieved</a:t>
            </a:r>
            <a:endParaRPr lang="en-IN" sz="1600" dirty="0"/>
          </a:p>
        </p:txBody>
      </p:sp>
      <p:sp>
        <p:nvSpPr>
          <p:cNvPr id="8" name="TextBox 7">
            <a:extLst>
              <a:ext uri="{FF2B5EF4-FFF2-40B4-BE49-F238E27FC236}">
                <a16:creationId xmlns:a16="http://schemas.microsoft.com/office/drawing/2014/main" id="{AC844EBA-44C4-7E13-C718-17C880E45615}"/>
              </a:ext>
            </a:extLst>
          </p:cNvPr>
          <p:cNvSpPr txBox="1"/>
          <p:nvPr/>
        </p:nvSpPr>
        <p:spPr>
          <a:xfrm>
            <a:off x="6831873" y="1994144"/>
            <a:ext cx="4965184" cy="2554545"/>
          </a:xfrm>
          <a:prstGeom prst="rect">
            <a:avLst/>
          </a:prstGeom>
          <a:noFill/>
        </p:spPr>
        <p:txBody>
          <a:bodyPr wrap="square">
            <a:spAutoFit/>
          </a:bodyPr>
          <a:lstStyle/>
          <a:p>
            <a:r>
              <a:rPr lang="en-IN" sz="1600" b="1" dirty="0"/>
              <a:t>exang</a:t>
            </a:r>
            <a:r>
              <a:rPr lang="en-IN" sz="1600" dirty="0"/>
              <a:t>: Exercise induced angina (1 = yes; 0 =no)</a:t>
            </a:r>
          </a:p>
          <a:p>
            <a:r>
              <a:rPr lang="en-IN" sz="1600" b="1" dirty="0"/>
              <a:t>oldpeak</a:t>
            </a:r>
            <a:r>
              <a:rPr lang="en-IN" sz="1600" dirty="0"/>
              <a:t>: ST depression induced by exercise</a:t>
            </a:r>
          </a:p>
          <a:p>
            <a:r>
              <a:rPr lang="en-IN" sz="1600" dirty="0"/>
              <a:t>relative to rest.</a:t>
            </a:r>
          </a:p>
          <a:p>
            <a:r>
              <a:rPr lang="en-IN" sz="1600" b="1" dirty="0"/>
              <a:t>slope</a:t>
            </a:r>
            <a:r>
              <a:rPr lang="en-IN" sz="1600" dirty="0"/>
              <a:t>: the slope of the peak exercise ST</a:t>
            </a:r>
          </a:p>
          <a:p>
            <a:r>
              <a:rPr lang="en-IN" sz="1600" dirty="0"/>
              <a:t>segment (Value 1: upsloping, Value 2: flat, Value 3: down sloping)</a:t>
            </a:r>
          </a:p>
          <a:p>
            <a:r>
              <a:rPr lang="en-IN" sz="1600" b="1" dirty="0"/>
              <a:t>ca: </a:t>
            </a:r>
            <a:r>
              <a:rPr lang="en-IN" sz="1600" dirty="0"/>
              <a:t>The number of major vessels (0-3)</a:t>
            </a:r>
          </a:p>
          <a:p>
            <a:r>
              <a:rPr lang="en-IN" sz="1600" b="1" dirty="0"/>
              <a:t>thal</a:t>
            </a:r>
            <a:r>
              <a:rPr lang="en-IN" sz="1600" dirty="0"/>
              <a:t>: A blood disorder called thalassemia (3 = normal; 6 = fixed defect; 7 = reversable defect)</a:t>
            </a:r>
          </a:p>
          <a:p>
            <a:r>
              <a:rPr lang="en-IN" sz="1600" b="1" dirty="0"/>
              <a:t>num</a:t>
            </a:r>
            <a:r>
              <a:rPr lang="en-IN" sz="1600" dirty="0"/>
              <a:t>: Heart disease (0 = no, 1 = yes)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The Process</a:t>
            </a:r>
            <a:endParaRPr dirty="0"/>
          </a:p>
        </p:txBody>
      </p:sp>
      <p:sp>
        <p:nvSpPr>
          <p:cNvPr id="20" name="Google Shape;196;p2">
            <a:extLst>
              <a:ext uri="{FF2B5EF4-FFF2-40B4-BE49-F238E27FC236}">
                <a16:creationId xmlns:a16="http://schemas.microsoft.com/office/drawing/2014/main" id="{A0808840-1BC7-4625-8B86-5BF9E19ECE45}"/>
              </a:ext>
            </a:extLst>
          </p:cNvPr>
          <p:cNvSpPr txBox="1">
            <a:spLocks/>
          </p:cNvSpPr>
          <p:nvPr/>
        </p:nvSpPr>
        <p:spPr>
          <a:xfrm>
            <a:off x="1167491" y="4203766"/>
            <a:ext cx="9779183" cy="132556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Collection</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Cleaning</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Visualization </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Insights</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Summary</a:t>
            </a:r>
          </a:p>
        </p:txBody>
      </p:sp>
      <p:sp>
        <p:nvSpPr>
          <p:cNvPr id="2" name="TextBox 1">
            <a:extLst>
              <a:ext uri="{FF2B5EF4-FFF2-40B4-BE49-F238E27FC236}">
                <a16:creationId xmlns:a16="http://schemas.microsoft.com/office/drawing/2014/main" id="{0D70E68C-3DF6-2AD1-96EC-1F679A563958}"/>
              </a:ext>
            </a:extLst>
          </p:cNvPr>
          <p:cNvSpPr txBox="1"/>
          <p:nvPr/>
        </p:nvSpPr>
        <p:spPr>
          <a:xfrm>
            <a:off x="550844" y="6466901"/>
            <a:ext cx="2115238" cy="307777"/>
          </a:xfrm>
          <a:prstGeom prst="rect">
            <a:avLst/>
          </a:prstGeom>
          <a:noFill/>
        </p:spPr>
        <p:txBody>
          <a:bodyPr wrap="square" rtlCol="0">
            <a:spAutoFit/>
          </a:bodyPr>
          <a:lstStyle/>
          <a:p>
            <a:r>
              <a:rPr lang="en-IN" dirty="0"/>
              <a:t>By khushi budhiraja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D11C-AD88-9875-D802-4CC3CCE45F2E}"/>
              </a:ext>
            </a:extLst>
          </p:cNvPr>
          <p:cNvSpPr>
            <a:spLocks noGrp="1"/>
          </p:cNvSpPr>
          <p:nvPr>
            <p:ph type="title"/>
          </p:nvPr>
        </p:nvSpPr>
        <p:spPr/>
        <p:txBody>
          <a:bodyPr/>
          <a:lstStyle/>
          <a:p>
            <a:r>
              <a:rPr lang="en-IN" dirty="0"/>
              <a:t>Data Collection</a:t>
            </a:r>
          </a:p>
        </p:txBody>
      </p:sp>
      <p:sp>
        <p:nvSpPr>
          <p:cNvPr id="8" name="Text Placeholder 7">
            <a:extLst>
              <a:ext uri="{FF2B5EF4-FFF2-40B4-BE49-F238E27FC236}">
                <a16:creationId xmlns:a16="http://schemas.microsoft.com/office/drawing/2014/main" id="{AC13E28B-802B-FB7D-5621-A3376B5CC6F1}"/>
              </a:ext>
            </a:extLst>
          </p:cNvPr>
          <p:cNvSpPr>
            <a:spLocks noGrp="1"/>
          </p:cNvSpPr>
          <p:nvPr>
            <p:ph type="body" idx="1"/>
          </p:nvPr>
        </p:nvSpPr>
        <p:spPr/>
        <p:txBody>
          <a:bodyPr/>
          <a:lstStyle/>
          <a:p>
            <a:pPr marL="685800" indent="-457200">
              <a:buFont typeface="Arial" panose="020B0604020202020204" pitchFamily="34" charset="0"/>
              <a:buChar char="•"/>
            </a:pPr>
            <a:r>
              <a:rPr lang="en-IN" sz="2800" dirty="0">
                <a:solidFill>
                  <a:schemeClr val="accent1"/>
                </a:solidFill>
                <a:latin typeface="Poppins"/>
                <a:ea typeface="Poppins"/>
                <a:cs typeface="Poppins"/>
                <a:sym typeface="Poppins"/>
              </a:rPr>
              <a:t>The Data has been collected in the form of a CSV file named “</a:t>
            </a:r>
            <a:r>
              <a:rPr lang="en-IN" b="1" dirty="0">
                <a:solidFill>
                  <a:schemeClr val="tx1">
                    <a:lumMod val="95000"/>
                    <a:lumOff val="5000"/>
                  </a:schemeClr>
                </a:solidFill>
                <a:latin typeface="Poppins"/>
                <a:ea typeface="Poppins"/>
                <a:cs typeface="Poppins"/>
                <a:sym typeface="Poppins"/>
              </a:rPr>
              <a:t>heart disease diognostic</a:t>
            </a:r>
            <a:r>
              <a:rPr lang="en-IN" sz="2800" b="1" dirty="0">
                <a:solidFill>
                  <a:schemeClr val="tx1">
                    <a:lumMod val="95000"/>
                    <a:lumOff val="5000"/>
                  </a:schemeClr>
                </a:solidFill>
                <a:latin typeface="Poppins"/>
                <a:ea typeface="Poppins"/>
                <a:cs typeface="Poppins"/>
                <a:sym typeface="Poppins"/>
              </a:rPr>
              <a:t>.csv</a:t>
            </a:r>
            <a:r>
              <a:rPr lang="en-IN" sz="2800" dirty="0">
                <a:solidFill>
                  <a:schemeClr val="accent1"/>
                </a:solidFill>
                <a:latin typeface="Poppins"/>
                <a:ea typeface="Poppins"/>
                <a:cs typeface="Poppins"/>
                <a:sym typeface="Poppins"/>
              </a:rPr>
              <a:t>”. </a:t>
            </a:r>
          </a:p>
          <a:p>
            <a:endParaRPr lang="en-IN" sz="2800" dirty="0">
              <a:solidFill>
                <a:schemeClr val="accent1"/>
              </a:solidFill>
              <a:latin typeface="Poppins"/>
              <a:ea typeface="Poppins"/>
              <a:cs typeface="Poppins"/>
              <a:sym typeface="Poppins"/>
            </a:endParaRPr>
          </a:p>
          <a:p>
            <a:pPr marL="685800" indent="-457200">
              <a:buFont typeface="Arial" panose="020B0604020202020204" pitchFamily="34" charset="0"/>
              <a:buChar char="•"/>
            </a:pPr>
            <a:r>
              <a:rPr lang="en-IN" sz="2800" dirty="0">
                <a:solidFill>
                  <a:schemeClr val="accent1"/>
                </a:solidFill>
                <a:latin typeface="Poppins"/>
                <a:ea typeface="Poppins"/>
                <a:cs typeface="Poppins"/>
                <a:sym typeface="Poppins"/>
              </a:rPr>
              <a:t>The CSV file has data which contains 1025 rows and 14 columns. </a:t>
            </a:r>
          </a:p>
          <a:p>
            <a:endParaRPr lang="en-IN" dirty="0"/>
          </a:p>
        </p:txBody>
      </p:sp>
      <p:sp>
        <p:nvSpPr>
          <p:cNvPr id="4" name="Slide Number Placeholder 3">
            <a:extLst>
              <a:ext uri="{FF2B5EF4-FFF2-40B4-BE49-F238E27FC236}">
                <a16:creationId xmlns:a16="http://schemas.microsoft.com/office/drawing/2014/main" id="{56E11ADC-53A2-5601-D659-1EBEC7D2A4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189560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BA52E-B645-A5F7-F131-347B7CA4C932}"/>
              </a:ext>
            </a:extLst>
          </p:cNvPr>
          <p:cNvSpPr>
            <a:spLocks noGrp="1"/>
          </p:cNvSpPr>
          <p:nvPr>
            <p:ph type="title"/>
          </p:nvPr>
        </p:nvSpPr>
        <p:spPr/>
        <p:txBody>
          <a:bodyPr/>
          <a:lstStyle/>
          <a:p>
            <a:r>
              <a:rPr lang="en-IN" dirty="0"/>
              <a:t>Data cleaning and Transformation</a:t>
            </a:r>
          </a:p>
        </p:txBody>
      </p:sp>
      <p:sp>
        <p:nvSpPr>
          <p:cNvPr id="3" name="Text Placeholder 2">
            <a:extLst>
              <a:ext uri="{FF2B5EF4-FFF2-40B4-BE49-F238E27FC236}">
                <a16:creationId xmlns:a16="http://schemas.microsoft.com/office/drawing/2014/main" id="{CA66BF3C-857B-1574-E2E1-DADA1123BB41}"/>
              </a:ext>
            </a:extLst>
          </p:cNvPr>
          <p:cNvSpPr>
            <a:spLocks noGrp="1"/>
          </p:cNvSpPr>
          <p:nvPr>
            <p:ph type="body" idx="1"/>
          </p:nvPr>
        </p:nvSpPr>
        <p:spPr>
          <a:xfrm>
            <a:off x="1167493" y="1706562"/>
            <a:ext cx="9779182" cy="4462883"/>
          </a:xfrm>
        </p:spPr>
        <p:txBody>
          <a:bodyPr/>
          <a:lstStyle/>
          <a:p>
            <a:pPr marL="228600" indent="0"/>
            <a:r>
              <a:rPr lang="en-US" sz="2800" b="1" dirty="0">
                <a:solidFill>
                  <a:schemeClr val="tx1"/>
                </a:solidFill>
                <a:latin typeface="Poppins"/>
                <a:ea typeface="Poppins"/>
                <a:cs typeface="Poppins"/>
                <a:sym typeface="Poppins"/>
              </a:rPr>
              <a:t>Data Cleaning:</a:t>
            </a:r>
          </a:p>
          <a:p>
            <a:pPr marL="685800" indent="-457200">
              <a:buFont typeface="Arial" panose="020B0604020202020204" pitchFamily="34" charset="0"/>
              <a:buChar char="•"/>
            </a:pPr>
            <a:r>
              <a:rPr lang="en-US" sz="2800" dirty="0">
                <a:solidFill>
                  <a:schemeClr val="accent1"/>
                </a:solidFill>
                <a:latin typeface="Poppins"/>
                <a:ea typeface="Poppins"/>
                <a:cs typeface="Poppins"/>
                <a:sym typeface="Poppins"/>
              </a:rPr>
              <a:t> Ensured no missing values and outliers in the dataset.</a:t>
            </a:r>
          </a:p>
          <a:p>
            <a:pPr marL="228600" indent="0"/>
            <a:endParaRPr lang="en-US" dirty="0">
              <a:solidFill>
                <a:schemeClr val="accent1"/>
              </a:solidFill>
              <a:latin typeface="Poppins"/>
              <a:ea typeface="Poppins"/>
              <a:cs typeface="Poppins"/>
              <a:sym typeface="Poppins"/>
            </a:endParaRPr>
          </a:p>
          <a:p>
            <a:pPr marL="228600" indent="0"/>
            <a:r>
              <a:rPr lang="en-US" sz="2800" b="1" dirty="0">
                <a:solidFill>
                  <a:schemeClr val="tx1"/>
                </a:solidFill>
                <a:latin typeface="Poppins"/>
                <a:ea typeface="Poppins"/>
                <a:cs typeface="Poppins"/>
                <a:sym typeface="Poppins"/>
              </a:rPr>
              <a:t>Data Transformation:</a:t>
            </a:r>
          </a:p>
          <a:p>
            <a:pPr marL="685800" indent="-457200">
              <a:buFont typeface="Arial" panose="020B0604020202020204" pitchFamily="34" charset="0"/>
              <a:buChar char="•"/>
            </a:pPr>
            <a:r>
              <a:rPr lang="en-US" sz="2800" dirty="0">
                <a:solidFill>
                  <a:schemeClr val="accent1"/>
                </a:solidFill>
                <a:latin typeface="Poppins"/>
                <a:ea typeface="Poppins"/>
                <a:cs typeface="Poppins"/>
                <a:sym typeface="Poppins"/>
              </a:rPr>
              <a:t>Tool used: </a:t>
            </a:r>
            <a:r>
              <a:rPr lang="en-US" sz="2800" b="1" dirty="0">
                <a:solidFill>
                  <a:schemeClr val="tx1"/>
                </a:solidFill>
                <a:latin typeface="Poppins"/>
                <a:ea typeface="Poppins"/>
                <a:cs typeface="Poppins"/>
                <a:sym typeface="Poppins"/>
              </a:rPr>
              <a:t>Python</a:t>
            </a:r>
            <a:endParaRPr lang="en-US" sz="2800" b="1" dirty="0">
              <a:solidFill>
                <a:schemeClr val="accent1"/>
              </a:solidFill>
              <a:latin typeface="Poppins"/>
              <a:ea typeface="Poppins"/>
              <a:cs typeface="Poppins"/>
              <a:sym typeface="Poppins"/>
            </a:endParaRPr>
          </a:p>
          <a:p>
            <a:pPr marL="685800" indent="-457200">
              <a:buFont typeface="Arial" panose="020B0604020202020204" pitchFamily="34" charset="0"/>
              <a:buChar char="•"/>
            </a:pPr>
            <a:r>
              <a:rPr lang="en-US" sz="2800" dirty="0">
                <a:solidFill>
                  <a:schemeClr val="accent1"/>
                </a:solidFill>
                <a:latin typeface="Poppins"/>
                <a:ea typeface="Poppins"/>
                <a:cs typeface="Poppins"/>
                <a:sym typeface="Poppins"/>
              </a:rPr>
              <a:t> Transformed some non-numeric data for clarity:</a:t>
            </a:r>
          </a:p>
          <a:p>
            <a:pPr marL="228600" indent="0"/>
            <a:r>
              <a:rPr lang="en-US" sz="2800" dirty="0">
                <a:solidFill>
                  <a:schemeClr val="accent1"/>
                </a:solidFill>
                <a:latin typeface="Poppins"/>
                <a:ea typeface="Poppins"/>
                <a:cs typeface="Poppins"/>
                <a:sym typeface="Poppins"/>
              </a:rPr>
              <a:t>  - Replaced '0' with 'Female' and '1' with 'Male' in the 'Sex' column.</a:t>
            </a:r>
          </a:p>
          <a:p>
            <a:pPr marL="685800" indent="-457200">
              <a:buFont typeface="Arial" panose="020B0604020202020204" pitchFamily="34" charset="0"/>
              <a:buChar char="•"/>
            </a:pPr>
            <a:endParaRPr lang="en-IN" sz="2800" dirty="0">
              <a:solidFill>
                <a:schemeClr val="accent1"/>
              </a:solidFill>
              <a:latin typeface="Poppins"/>
              <a:ea typeface="Poppins"/>
              <a:cs typeface="Poppins"/>
              <a:sym typeface="Poppins"/>
            </a:endParaRPr>
          </a:p>
        </p:txBody>
      </p:sp>
      <p:sp>
        <p:nvSpPr>
          <p:cNvPr id="4" name="Slide Number Placeholder 3">
            <a:extLst>
              <a:ext uri="{FF2B5EF4-FFF2-40B4-BE49-F238E27FC236}">
                <a16:creationId xmlns:a16="http://schemas.microsoft.com/office/drawing/2014/main" id="{0FB28EF0-FE69-52A9-63D2-5E9F559D2A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144605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66AD2C-EC92-444B-86AC-6FF137A50EC2}"/>
              </a:ext>
            </a:extLst>
          </p:cNvPr>
          <p:cNvSpPr>
            <a:spLocks noGrp="1"/>
          </p:cNvSpPr>
          <p:nvPr>
            <p:ph type="body" idx="1"/>
          </p:nvPr>
        </p:nvSpPr>
        <p:spPr>
          <a:xfrm>
            <a:off x="1167493" y="451692"/>
            <a:ext cx="9779182" cy="5904658"/>
          </a:xfrm>
        </p:spPr>
        <p:txBody>
          <a:bodyPr/>
          <a:lstStyle/>
          <a:p>
            <a:pPr marL="571500" indent="-342900">
              <a:buFont typeface="Arial" panose="020B0604020202020204" pitchFamily="34" charset="0"/>
              <a:buChar char="•"/>
            </a:pPr>
            <a:r>
              <a:rPr lang="en-US" sz="2000" dirty="0">
                <a:solidFill>
                  <a:schemeClr val="accent1"/>
                </a:solidFill>
                <a:latin typeface="Poppins"/>
                <a:ea typeface="Poppins"/>
                <a:cs typeface="Poppins"/>
                <a:sym typeface="Poppins"/>
              </a:rPr>
              <a:t>Renamed columns for better readability:</a:t>
            </a:r>
          </a:p>
          <a:p>
            <a:pPr marL="228600" indent="0"/>
            <a:r>
              <a:rPr lang="en-US" sz="1800" dirty="0">
                <a:solidFill>
                  <a:schemeClr val="tx1"/>
                </a:solidFill>
                <a:latin typeface="Poppins"/>
                <a:ea typeface="Poppins"/>
                <a:cs typeface="Poppins"/>
                <a:sym typeface="Poppins"/>
              </a:rPr>
              <a:t>  -'age' </a:t>
            </a:r>
            <a:r>
              <a:rPr lang="en-US" sz="1800" dirty="0">
                <a:solidFill>
                  <a:schemeClr val="accent1"/>
                </a:solidFill>
                <a:latin typeface="Poppins"/>
                <a:ea typeface="Poppins"/>
                <a:cs typeface="Poppins"/>
                <a:sym typeface="Poppins"/>
              </a:rPr>
              <a:t>to </a:t>
            </a:r>
            <a:r>
              <a:rPr lang="en-US" sz="1800" dirty="0">
                <a:solidFill>
                  <a:schemeClr val="tx1"/>
                </a:solidFill>
                <a:latin typeface="Poppins"/>
                <a:ea typeface="Poppins"/>
                <a:cs typeface="Poppins"/>
                <a:sym typeface="Poppins"/>
              </a:rPr>
              <a:t>'Age’</a:t>
            </a:r>
          </a:p>
          <a:p>
            <a:pPr marL="228600" indent="0"/>
            <a:r>
              <a:rPr lang="en-US" sz="1800" dirty="0">
                <a:solidFill>
                  <a:schemeClr val="tx1"/>
                </a:solidFill>
                <a:latin typeface="Poppins"/>
                <a:ea typeface="Poppins"/>
                <a:cs typeface="Poppins"/>
                <a:sym typeface="Poppins"/>
              </a:rPr>
              <a:t>  -‘sex'</a:t>
            </a:r>
            <a:r>
              <a:rPr lang="en-US" sz="1800" dirty="0">
                <a:solidFill>
                  <a:schemeClr val="accent1"/>
                </a:solidFill>
                <a:latin typeface="Poppins"/>
                <a:ea typeface="Poppins"/>
                <a:cs typeface="Poppins"/>
                <a:sym typeface="Poppins"/>
              </a:rPr>
              <a:t> to </a:t>
            </a:r>
            <a:r>
              <a:rPr lang="en-US" sz="1800" dirty="0">
                <a:solidFill>
                  <a:schemeClr val="tx1"/>
                </a:solidFill>
                <a:latin typeface="Poppins"/>
                <a:ea typeface="Poppins"/>
                <a:cs typeface="Poppins"/>
                <a:sym typeface="Poppins"/>
              </a:rPr>
              <a:t>'Sex’</a:t>
            </a:r>
          </a:p>
          <a:p>
            <a:pPr marL="228600" indent="0"/>
            <a:r>
              <a:rPr lang="en-US" sz="1800" dirty="0">
                <a:solidFill>
                  <a:schemeClr val="tx1"/>
                </a:solidFill>
                <a:latin typeface="Poppins"/>
                <a:ea typeface="Poppins"/>
                <a:cs typeface="Poppins"/>
                <a:sym typeface="Poppins"/>
              </a:rPr>
              <a:t>  -'cp' </a:t>
            </a:r>
            <a:r>
              <a:rPr lang="en-US" sz="1800" dirty="0">
                <a:solidFill>
                  <a:schemeClr val="accent1"/>
                </a:solidFill>
                <a:latin typeface="Poppins"/>
                <a:ea typeface="Poppins"/>
                <a:cs typeface="Poppins"/>
                <a:sym typeface="Poppins"/>
              </a:rPr>
              <a:t>to </a:t>
            </a:r>
            <a:r>
              <a:rPr lang="en-US" sz="1800" dirty="0">
                <a:solidFill>
                  <a:schemeClr val="tx1"/>
                </a:solidFill>
                <a:latin typeface="Poppins"/>
                <a:ea typeface="Poppins"/>
                <a:cs typeface="Poppins"/>
                <a:sym typeface="Poppins"/>
              </a:rPr>
              <a:t>'Chest Pain’</a:t>
            </a:r>
          </a:p>
          <a:p>
            <a:pPr marL="228600" indent="0"/>
            <a:r>
              <a:rPr lang="en-US" sz="1800" dirty="0">
                <a:solidFill>
                  <a:schemeClr val="tx1"/>
                </a:solidFill>
                <a:latin typeface="Poppins"/>
                <a:ea typeface="Poppins"/>
                <a:cs typeface="Poppins"/>
                <a:sym typeface="Poppins"/>
              </a:rPr>
              <a:t>  -'trestbps'</a:t>
            </a:r>
            <a:r>
              <a:rPr lang="en-US" sz="1800" dirty="0">
                <a:solidFill>
                  <a:schemeClr val="accent1"/>
                </a:solidFill>
                <a:latin typeface="Poppins"/>
                <a:ea typeface="Poppins"/>
                <a:cs typeface="Poppins"/>
                <a:sym typeface="Poppins"/>
              </a:rPr>
              <a:t> to </a:t>
            </a:r>
            <a:r>
              <a:rPr lang="en-US" sz="1800" dirty="0">
                <a:solidFill>
                  <a:schemeClr val="tx1"/>
                </a:solidFill>
                <a:latin typeface="Poppins"/>
                <a:ea typeface="Poppins"/>
                <a:cs typeface="Poppins"/>
                <a:sym typeface="Poppins"/>
              </a:rPr>
              <a:t>'Resting Blood Pressure’</a:t>
            </a:r>
          </a:p>
          <a:p>
            <a:pPr marL="228600" indent="0"/>
            <a:r>
              <a:rPr lang="en-US" sz="1800" dirty="0">
                <a:solidFill>
                  <a:schemeClr val="tx1"/>
                </a:solidFill>
                <a:latin typeface="Poppins"/>
                <a:ea typeface="Poppins"/>
                <a:cs typeface="Poppins"/>
                <a:sym typeface="Poppins"/>
              </a:rPr>
              <a:t>  -'chol' </a:t>
            </a:r>
            <a:r>
              <a:rPr lang="en-US" sz="1800" dirty="0">
                <a:solidFill>
                  <a:schemeClr val="accent1"/>
                </a:solidFill>
                <a:latin typeface="Poppins"/>
                <a:ea typeface="Poppins"/>
                <a:cs typeface="Poppins"/>
                <a:sym typeface="Poppins"/>
              </a:rPr>
              <a:t>to </a:t>
            </a:r>
            <a:r>
              <a:rPr lang="en-US" sz="1800" dirty="0">
                <a:solidFill>
                  <a:schemeClr val="tx1"/>
                </a:solidFill>
                <a:latin typeface="Poppins"/>
                <a:ea typeface="Poppins"/>
                <a:cs typeface="Poppins"/>
                <a:sym typeface="Poppins"/>
              </a:rPr>
              <a:t>'Cholesterol’</a:t>
            </a:r>
          </a:p>
          <a:p>
            <a:pPr marL="228600" indent="0"/>
            <a:r>
              <a:rPr lang="en-US" sz="1800" dirty="0">
                <a:solidFill>
                  <a:schemeClr val="tx1"/>
                </a:solidFill>
                <a:latin typeface="Poppins"/>
                <a:ea typeface="Poppins"/>
                <a:cs typeface="Poppins"/>
                <a:sym typeface="Poppins"/>
              </a:rPr>
              <a:t>  - fbs' </a:t>
            </a:r>
            <a:r>
              <a:rPr lang="en-US" sz="1800" dirty="0">
                <a:solidFill>
                  <a:schemeClr val="accent1"/>
                </a:solidFill>
                <a:latin typeface="Poppins"/>
                <a:ea typeface="Poppins"/>
                <a:cs typeface="Poppins"/>
                <a:sym typeface="Poppins"/>
              </a:rPr>
              <a:t>to </a:t>
            </a:r>
            <a:r>
              <a:rPr lang="en-US" sz="1800" dirty="0">
                <a:solidFill>
                  <a:schemeClr val="tx1"/>
                </a:solidFill>
                <a:latin typeface="Poppins"/>
                <a:ea typeface="Poppins"/>
                <a:cs typeface="Poppins"/>
                <a:sym typeface="Poppins"/>
              </a:rPr>
              <a:t>'Fasting Blood Sugar'</a:t>
            </a:r>
          </a:p>
          <a:p>
            <a:pPr marL="228600" indent="0"/>
            <a:r>
              <a:rPr lang="en-US" sz="1800" dirty="0">
                <a:solidFill>
                  <a:schemeClr val="accent1"/>
                </a:solidFill>
                <a:latin typeface="Poppins"/>
                <a:ea typeface="Poppins"/>
                <a:cs typeface="Poppins"/>
                <a:sym typeface="Poppins"/>
              </a:rPr>
              <a:t>  </a:t>
            </a:r>
            <a:r>
              <a:rPr lang="en-US" sz="1800" dirty="0">
                <a:solidFill>
                  <a:schemeClr val="tx1"/>
                </a:solidFill>
                <a:latin typeface="Poppins"/>
                <a:ea typeface="Poppins"/>
                <a:cs typeface="Poppins"/>
                <a:sym typeface="Poppins"/>
              </a:rPr>
              <a:t>- 'restecg' </a:t>
            </a:r>
            <a:r>
              <a:rPr lang="en-US" sz="1800" dirty="0">
                <a:solidFill>
                  <a:schemeClr val="accent1"/>
                </a:solidFill>
                <a:latin typeface="Poppins"/>
                <a:ea typeface="Poppins"/>
                <a:cs typeface="Poppins"/>
                <a:sym typeface="Poppins"/>
              </a:rPr>
              <a:t>to </a:t>
            </a:r>
            <a:r>
              <a:rPr lang="en-US" sz="1800" dirty="0">
                <a:solidFill>
                  <a:schemeClr val="tx1"/>
                </a:solidFill>
                <a:latin typeface="Poppins"/>
                <a:ea typeface="Poppins"/>
                <a:cs typeface="Poppins"/>
                <a:sym typeface="Poppins"/>
              </a:rPr>
              <a:t>'Resting Electrocardiographic'</a:t>
            </a:r>
          </a:p>
          <a:p>
            <a:pPr marL="228600" indent="0"/>
            <a:r>
              <a:rPr lang="en-US" sz="1800" dirty="0">
                <a:solidFill>
                  <a:schemeClr val="tx1"/>
                </a:solidFill>
                <a:latin typeface="Poppins"/>
                <a:ea typeface="Poppins"/>
                <a:cs typeface="Poppins"/>
                <a:sym typeface="Poppins"/>
              </a:rPr>
              <a:t>  - 'thalach' </a:t>
            </a:r>
            <a:r>
              <a:rPr lang="en-US" sz="1800" dirty="0">
                <a:solidFill>
                  <a:schemeClr val="accent1"/>
                </a:solidFill>
                <a:latin typeface="Poppins"/>
                <a:ea typeface="Poppins"/>
                <a:cs typeface="Poppins"/>
                <a:sym typeface="Poppins"/>
              </a:rPr>
              <a:t>to </a:t>
            </a:r>
            <a:r>
              <a:rPr lang="en-US" sz="1800" dirty="0">
                <a:solidFill>
                  <a:schemeClr val="tx1"/>
                </a:solidFill>
                <a:latin typeface="Poppins"/>
                <a:ea typeface="Poppins"/>
                <a:cs typeface="Poppins"/>
                <a:sym typeface="Poppins"/>
              </a:rPr>
              <a:t>'Max Heart Rate'</a:t>
            </a:r>
          </a:p>
          <a:p>
            <a:pPr marL="228600" indent="0"/>
            <a:r>
              <a:rPr lang="en-US" sz="1800" dirty="0">
                <a:solidFill>
                  <a:schemeClr val="tx1"/>
                </a:solidFill>
                <a:latin typeface="Poppins"/>
                <a:ea typeface="Poppins"/>
                <a:cs typeface="Poppins"/>
                <a:sym typeface="Poppins"/>
              </a:rPr>
              <a:t>  - '</a:t>
            </a:r>
            <a:r>
              <a:rPr lang="en-US" sz="1800" dirty="0" err="1">
                <a:solidFill>
                  <a:schemeClr val="tx1"/>
                </a:solidFill>
                <a:latin typeface="Poppins"/>
                <a:ea typeface="Poppins"/>
                <a:cs typeface="Poppins"/>
                <a:sym typeface="Poppins"/>
              </a:rPr>
              <a:t>exang</a:t>
            </a:r>
            <a:r>
              <a:rPr lang="en-US" sz="1800" dirty="0">
                <a:solidFill>
                  <a:schemeClr val="tx1"/>
                </a:solidFill>
                <a:latin typeface="Poppins"/>
                <a:ea typeface="Poppins"/>
                <a:cs typeface="Poppins"/>
                <a:sym typeface="Poppins"/>
              </a:rPr>
              <a:t>' </a:t>
            </a:r>
            <a:r>
              <a:rPr lang="en-US" sz="1800" dirty="0">
                <a:solidFill>
                  <a:schemeClr val="accent1"/>
                </a:solidFill>
                <a:latin typeface="Poppins"/>
                <a:ea typeface="Poppins"/>
                <a:cs typeface="Poppins"/>
                <a:sym typeface="Poppins"/>
              </a:rPr>
              <a:t>to </a:t>
            </a:r>
            <a:r>
              <a:rPr lang="en-US" sz="1800" dirty="0">
                <a:solidFill>
                  <a:schemeClr val="tx1"/>
                </a:solidFill>
                <a:latin typeface="Poppins"/>
                <a:ea typeface="Poppins"/>
                <a:cs typeface="Poppins"/>
                <a:sym typeface="Poppins"/>
              </a:rPr>
              <a:t>'Exercise Induced Angina</a:t>
            </a:r>
            <a:r>
              <a:rPr lang="en-US" sz="1800" dirty="0">
                <a:solidFill>
                  <a:schemeClr val="accent1"/>
                </a:solidFill>
                <a:latin typeface="Poppins"/>
                <a:ea typeface="Poppins"/>
                <a:cs typeface="Poppins"/>
                <a:sym typeface="Poppins"/>
              </a:rPr>
              <a:t>'</a:t>
            </a:r>
          </a:p>
          <a:p>
            <a:pPr marL="228600" indent="0"/>
            <a:r>
              <a:rPr lang="en-US" sz="1800" dirty="0">
                <a:solidFill>
                  <a:schemeClr val="tx1"/>
                </a:solidFill>
                <a:latin typeface="Poppins"/>
                <a:ea typeface="Poppins"/>
                <a:cs typeface="Poppins"/>
                <a:sym typeface="Poppins"/>
              </a:rPr>
              <a:t>  - '</a:t>
            </a:r>
            <a:r>
              <a:rPr lang="en-US" sz="1800" dirty="0" err="1">
                <a:solidFill>
                  <a:schemeClr val="tx1"/>
                </a:solidFill>
                <a:latin typeface="Poppins"/>
                <a:ea typeface="Poppins"/>
                <a:cs typeface="Poppins"/>
                <a:sym typeface="Poppins"/>
              </a:rPr>
              <a:t>oldpeak</a:t>
            </a:r>
            <a:r>
              <a:rPr lang="en-US" sz="1800" dirty="0">
                <a:solidFill>
                  <a:schemeClr val="tx1"/>
                </a:solidFill>
                <a:latin typeface="Poppins"/>
                <a:ea typeface="Poppins"/>
                <a:cs typeface="Poppins"/>
                <a:sym typeface="Poppins"/>
              </a:rPr>
              <a:t>' </a:t>
            </a:r>
            <a:r>
              <a:rPr lang="en-US" sz="1800" dirty="0">
                <a:solidFill>
                  <a:schemeClr val="accent1"/>
                </a:solidFill>
                <a:latin typeface="Poppins"/>
                <a:ea typeface="Poppins"/>
                <a:cs typeface="Poppins"/>
                <a:sym typeface="Poppins"/>
              </a:rPr>
              <a:t>to </a:t>
            </a:r>
            <a:r>
              <a:rPr lang="en-US" sz="1800" dirty="0">
                <a:solidFill>
                  <a:schemeClr val="tx1"/>
                </a:solidFill>
                <a:latin typeface="Poppins"/>
                <a:ea typeface="Poppins"/>
                <a:cs typeface="Poppins"/>
                <a:sym typeface="Poppins"/>
              </a:rPr>
              <a:t>'Old Peak'</a:t>
            </a:r>
          </a:p>
          <a:p>
            <a:pPr marL="228600" indent="0"/>
            <a:r>
              <a:rPr lang="en-US" sz="1800" dirty="0">
                <a:solidFill>
                  <a:schemeClr val="accent1"/>
                </a:solidFill>
                <a:latin typeface="Poppins"/>
                <a:ea typeface="Poppins"/>
                <a:cs typeface="Poppins"/>
                <a:sym typeface="Poppins"/>
              </a:rPr>
              <a:t>  </a:t>
            </a:r>
            <a:r>
              <a:rPr lang="en-US" sz="1800" dirty="0">
                <a:solidFill>
                  <a:schemeClr val="tx1"/>
                </a:solidFill>
                <a:latin typeface="Poppins"/>
                <a:ea typeface="Poppins"/>
                <a:cs typeface="Poppins"/>
                <a:sym typeface="Poppins"/>
              </a:rPr>
              <a:t>- 'slope' </a:t>
            </a:r>
            <a:r>
              <a:rPr lang="en-US" sz="1800" dirty="0">
                <a:solidFill>
                  <a:schemeClr val="accent1"/>
                </a:solidFill>
                <a:latin typeface="Poppins"/>
                <a:ea typeface="Poppins"/>
                <a:cs typeface="Poppins"/>
                <a:sym typeface="Poppins"/>
              </a:rPr>
              <a:t>to </a:t>
            </a:r>
            <a:r>
              <a:rPr lang="en-US" sz="1800" dirty="0">
                <a:solidFill>
                  <a:schemeClr val="tx1"/>
                </a:solidFill>
                <a:latin typeface="Poppins"/>
                <a:ea typeface="Poppins"/>
                <a:cs typeface="Poppins"/>
                <a:sym typeface="Poppins"/>
              </a:rPr>
              <a:t>'Slope'</a:t>
            </a:r>
          </a:p>
          <a:p>
            <a:pPr marL="228600" indent="0"/>
            <a:r>
              <a:rPr lang="en-US" sz="1800" dirty="0">
                <a:solidFill>
                  <a:schemeClr val="accent1"/>
                </a:solidFill>
                <a:latin typeface="Poppins"/>
                <a:ea typeface="Poppins"/>
                <a:cs typeface="Poppins"/>
                <a:sym typeface="Poppins"/>
              </a:rPr>
              <a:t>  </a:t>
            </a:r>
            <a:r>
              <a:rPr lang="en-US" sz="1800" dirty="0">
                <a:solidFill>
                  <a:schemeClr val="tx1"/>
                </a:solidFill>
                <a:latin typeface="Poppins"/>
                <a:ea typeface="Poppins"/>
                <a:cs typeface="Poppins"/>
                <a:sym typeface="Poppins"/>
              </a:rPr>
              <a:t>- 'ca' </a:t>
            </a:r>
            <a:r>
              <a:rPr lang="en-US" sz="1800" dirty="0">
                <a:solidFill>
                  <a:schemeClr val="accent1"/>
                </a:solidFill>
                <a:latin typeface="Poppins"/>
                <a:ea typeface="Poppins"/>
                <a:cs typeface="Poppins"/>
                <a:sym typeface="Poppins"/>
              </a:rPr>
              <a:t>to</a:t>
            </a:r>
            <a:r>
              <a:rPr lang="en-US" sz="1800" dirty="0">
                <a:solidFill>
                  <a:schemeClr val="tx1"/>
                </a:solidFill>
                <a:latin typeface="Poppins"/>
                <a:ea typeface="Poppins"/>
                <a:cs typeface="Poppins"/>
                <a:sym typeface="Poppins"/>
              </a:rPr>
              <a:t> 'Number of Major Vessels'</a:t>
            </a:r>
          </a:p>
          <a:p>
            <a:pPr marL="228600" indent="0"/>
            <a:r>
              <a:rPr lang="en-US" sz="1800" dirty="0">
                <a:solidFill>
                  <a:schemeClr val="tx1"/>
                </a:solidFill>
                <a:latin typeface="Poppins"/>
                <a:ea typeface="Poppins"/>
                <a:cs typeface="Poppins"/>
                <a:sym typeface="Poppins"/>
              </a:rPr>
              <a:t>  - '</a:t>
            </a:r>
            <a:r>
              <a:rPr lang="en-US" sz="1800" dirty="0" err="1">
                <a:solidFill>
                  <a:schemeClr val="tx1"/>
                </a:solidFill>
                <a:latin typeface="Poppins"/>
                <a:ea typeface="Poppins"/>
                <a:cs typeface="Poppins"/>
                <a:sym typeface="Poppins"/>
              </a:rPr>
              <a:t>thal</a:t>
            </a:r>
            <a:r>
              <a:rPr lang="en-US" sz="1800" dirty="0">
                <a:solidFill>
                  <a:schemeClr val="tx1"/>
                </a:solidFill>
                <a:latin typeface="Poppins"/>
                <a:ea typeface="Poppins"/>
                <a:cs typeface="Poppins"/>
                <a:sym typeface="Poppins"/>
              </a:rPr>
              <a:t>' </a:t>
            </a:r>
            <a:r>
              <a:rPr lang="en-US" sz="1800" dirty="0">
                <a:solidFill>
                  <a:schemeClr val="accent1"/>
                </a:solidFill>
                <a:latin typeface="Poppins"/>
                <a:ea typeface="Poppins"/>
                <a:cs typeface="Poppins"/>
                <a:sym typeface="Poppins"/>
              </a:rPr>
              <a:t>to </a:t>
            </a:r>
            <a:r>
              <a:rPr lang="en-US" sz="1800" dirty="0">
                <a:solidFill>
                  <a:schemeClr val="tx1"/>
                </a:solidFill>
                <a:latin typeface="Poppins"/>
                <a:ea typeface="Poppins"/>
                <a:cs typeface="Poppins"/>
                <a:sym typeface="Poppins"/>
              </a:rPr>
              <a:t>'</a:t>
            </a:r>
            <a:r>
              <a:rPr lang="en-US" sz="1800" dirty="0" err="1">
                <a:solidFill>
                  <a:schemeClr val="tx1"/>
                </a:solidFill>
                <a:latin typeface="Poppins"/>
                <a:ea typeface="Poppins"/>
                <a:cs typeface="Poppins"/>
                <a:sym typeface="Poppins"/>
              </a:rPr>
              <a:t>Thal</a:t>
            </a:r>
            <a:r>
              <a:rPr lang="en-US" sz="1800" dirty="0">
                <a:solidFill>
                  <a:schemeClr val="tx1"/>
                </a:solidFill>
                <a:latin typeface="Poppins"/>
                <a:ea typeface="Poppins"/>
                <a:cs typeface="Poppins"/>
                <a:sym typeface="Poppins"/>
              </a:rPr>
              <a:t>'</a:t>
            </a:r>
          </a:p>
          <a:p>
            <a:pPr marL="228600" indent="0"/>
            <a:r>
              <a:rPr lang="en-US" sz="1800" dirty="0">
                <a:solidFill>
                  <a:schemeClr val="accent1"/>
                </a:solidFill>
                <a:latin typeface="Poppins"/>
                <a:ea typeface="Poppins"/>
                <a:cs typeface="Poppins"/>
                <a:sym typeface="Poppins"/>
              </a:rPr>
              <a:t>  </a:t>
            </a:r>
            <a:r>
              <a:rPr lang="en-US" sz="1800" dirty="0">
                <a:solidFill>
                  <a:schemeClr val="tx1"/>
                </a:solidFill>
                <a:latin typeface="Poppins"/>
                <a:ea typeface="Poppins"/>
                <a:cs typeface="Poppins"/>
                <a:sym typeface="Poppins"/>
              </a:rPr>
              <a:t>- 'target' </a:t>
            </a:r>
            <a:r>
              <a:rPr lang="en-US" sz="1800" dirty="0">
                <a:solidFill>
                  <a:schemeClr val="accent1"/>
                </a:solidFill>
                <a:latin typeface="Poppins"/>
                <a:ea typeface="Poppins"/>
                <a:cs typeface="Poppins"/>
                <a:sym typeface="Poppins"/>
              </a:rPr>
              <a:t>to </a:t>
            </a:r>
            <a:r>
              <a:rPr lang="en-US" sz="1800" dirty="0">
                <a:solidFill>
                  <a:schemeClr val="tx1"/>
                </a:solidFill>
                <a:latin typeface="Poppins"/>
                <a:ea typeface="Poppins"/>
                <a:cs typeface="Poppins"/>
                <a:sym typeface="Poppins"/>
              </a:rPr>
              <a:t>'Target'</a:t>
            </a:r>
          </a:p>
          <a:p>
            <a:pPr marL="228600" indent="0"/>
            <a:endParaRPr lang="en-US" sz="1800" dirty="0">
              <a:solidFill>
                <a:schemeClr val="tx1"/>
              </a:solidFill>
              <a:latin typeface="Poppins"/>
              <a:ea typeface="Poppins"/>
              <a:cs typeface="Poppins"/>
              <a:sym typeface="Poppins"/>
            </a:endParaRPr>
          </a:p>
          <a:p>
            <a:pPr marL="228600" indent="0"/>
            <a:endParaRPr lang="en-IN" sz="2000" dirty="0">
              <a:solidFill>
                <a:schemeClr val="accent1"/>
              </a:solidFill>
              <a:latin typeface="Poppins"/>
              <a:ea typeface="Poppins"/>
              <a:cs typeface="Poppins"/>
              <a:sym typeface="Poppins"/>
            </a:endParaRPr>
          </a:p>
          <a:p>
            <a:endParaRPr lang="en-IN" sz="2000" dirty="0"/>
          </a:p>
        </p:txBody>
      </p:sp>
      <p:sp>
        <p:nvSpPr>
          <p:cNvPr id="4" name="Slide Number Placeholder 3">
            <a:extLst>
              <a:ext uri="{FF2B5EF4-FFF2-40B4-BE49-F238E27FC236}">
                <a16:creationId xmlns:a16="http://schemas.microsoft.com/office/drawing/2014/main" id="{B976C1F0-88D8-E803-56F6-CA2180B186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4035777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6"/>
          <p:cNvSpPr txBox="1">
            <a:spLocks noGrp="1"/>
          </p:cNvSpPr>
          <p:nvPr>
            <p:ph type="title"/>
          </p:nvPr>
        </p:nvSpPr>
        <p:spPr>
          <a:xfrm>
            <a:off x="228981" y="136526"/>
            <a:ext cx="5698094" cy="74482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Data Visualization</a:t>
            </a:r>
            <a:endParaRPr dirty="0"/>
          </a:p>
        </p:txBody>
      </p:sp>
      <p:sp>
        <p:nvSpPr>
          <p:cNvPr id="251" name="Google Shape;25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HEART DISEASE DIAGNOSTIC - ANALYSIS</a:t>
            </a:r>
            <a:endParaRPr lang="en-US" dirty="0"/>
          </a:p>
        </p:txBody>
      </p:sp>
      <p:sp>
        <p:nvSpPr>
          <p:cNvPr id="252" name="Google Shape;252;p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53" name="Google Shape;253;p6"/>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endParaRPr dirty="0"/>
          </a:p>
        </p:txBody>
      </p:sp>
      <p:sp>
        <p:nvSpPr>
          <p:cNvPr id="11" name="Text Placeholder 10">
            <a:extLst>
              <a:ext uri="{FF2B5EF4-FFF2-40B4-BE49-F238E27FC236}">
                <a16:creationId xmlns:a16="http://schemas.microsoft.com/office/drawing/2014/main" id="{AA9CBF52-D537-6A2F-7A7B-5A656A4E43D4}"/>
              </a:ext>
            </a:extLst>
          </p:cNvPr>
          <p:cNvSpPr>
            <a:spLocks noGrp="1"/>
          </p:cNvSpPr>
          <p:nvPr>
            <p:ph type="body" idx="2"/>
          </p:nvPr>
        </p:nvSpPr>
        <p:spPr/>
        <p:txBody>
          <a:bodyPr/>
          <a:lstStyle/>
          <a:p>
            <a:endParaRPr lang="en-IN" dirty="0"/>
          </a:p>
        </p:txBody>
      </p:sp>
      <p:pic>
        <p:nvPicPr>
          <p:cNvPr id="3" name="Picture 2">
            <a:extLst>
              <a:ext uri="{FF2B5EF4-FFF2-40B4-BE49-F238E27FC236}">
                <a16:creationId xmlns:a16="http://schemas.microsoft.com/office/drawing/2014/main" id="{69DF3231-1FE3-0C99-4DA8-9D2CC39A353E}"/>
              </a:ext>
            </a:extLst>
          </p:cNvPr>
          <p:cNvPicPr>
            <a:picLocks noChangeAspect="1"/>
          </p:cNvPicPr>
          <p:nvPr/>
        </p:nvPicPr>
        <p:blipFill>
          <a:blip r:embed="rId3"/>
          <a:stretch>
            <a:fillRect/>
          </a:stretch>
        </p:blipFill>
        <p:spPr>
          <a:xfrm>
            <a:off x="0" y="881350"/>
            <a:ext cx="12192000" cy="5976650"/>
          </a:xfrm>
          <a:prstGeom prst="rect">
            <a:avLst/>
          </a:prstGeom>
        </p:spPr>
      </p:pic>
      <p:sp>
        <p:nvSpPr>
          <p:cNvPr id="5" name="TextBox 4">
            <a:extLst>
              <a:ext uri="{FF2B5EF4-FFF2-40B4-BE49-F238E27FC236}">
                <a16:creationId xmlns:a16="http://schemas.microsoft.com/office/drawing/2014/main" id="{9FB587A9-9669-80EB-3CA3-05CE9F75C7C2}"/>
              </a:ext>
            </a:extLst>
          </p:cNvPr>
          <p:cNvSpPr txBox="1"/>
          <p:nvPr/>
        </p:nvSpPr>
        <p:spPr>
          <a:xfrm>
            <a:off x="6988366" y="308883"/>
            <a:ext cx="4142342" cy="400110"/>
          </a:xfrm>
          <a:prstGeom prst="rect">
            <a:avLst/>
          </a:prstGeom>
          <a:noFill/>
        </p:spPr>
        <p:txBody>
          <a:bodyPr wrap="square" rtlCol="0">
            <a:spAutoFit/>
          </a:bodyPr>
          <a:lstStyle/>
          <a:p>
            <a:r>
              <a:rPr lang="en-IN" sz="2000" dirty="0"/>
              <a:t>(Through Power BI)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
          <p:cNvSpPr txBox="1">
            <a:spLocks noGrp="1"/>
          </p:cNvSpPr>
          <p:nvPr>
            <p:ph type="title"/>
          </p:nvPr>
        </p:nvSpPr>
        <p:spPr>
          <a:xfrm>
            <a:off x="1167492" y="381001"/>
            <a:ext cx="9779183" cy="1084242"/>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Insights</a:t>
            </a:r>
            <a:endParaRPr dirty="0"/>
          </a:p>
        </p:txBody>
      </p:sp>
      <p:sp>
        <p:nvSpPr>
          <p:cNvPr id="237" name="Google Shape;237;p5"/>
          <p:cNvSpPr txBox="1">
            <a:spLocks noGrp="1"/>
          </p:cNvSpPr>
          <p:nvPr>
            <p:ph type="ftr" idx="11"/>
          </p:nvPr>
        </p:nvSpPr>
        <p:spPr>
          <a:xfrm>
            <a:off x="4149212" y="6356350"/>
            <a:ext cx="3893575" cy="501650"/>
          </a:xfrm>
          <a:prstGeom prst="rect">
            <a:avLst/>
          </a:prstGeom>
          <a:noFill/>
          <a:ln>
            <a:noFill/>
          </a:ln>
        </p:spPr>
        <p:txBody>
          <a:bodyPr spcFirstLastPara="1" wrap="square" lIns="91425" tIns="45700" rIns="91425" bIns="45700" anchor="ctr" anchorCtr="0">
            <a:noAutofit/>
          </a:bodyPr>
          <a:lstStyle/>
          <a:p>
            <a:r>
              <a:rPr lang="en-US" sz="1200" dirty="0"/>
              <a:t>HEART DISEASE DIAGNOSTIC - ANALYSIS</a:t>
            </a:r>
            <a:endParaRPr lang="en-US" dirty="0"/>
          </a:p>
          <a:p>
            <a:pPr marL="0" lvl="0" indent="0" algn="ctr" rtl="0">
              <a:spcBef>
                <a:spcPts val="0"/>
              </a:spcBef>
              <a:spcAft>
                <a:spcPts val="0"/>
              </a:spcAft>
              <a:buNone/>
            </a:pPr>
            <a:endParaRPr dirty="0"/>
          </a:p>
        </p:txBody>
      </p:sp>
      <p:sp>
        <p:nvSpPr>
          <p:cNvPr id="238" name="Google Shape;238;p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40" name="Google Shape;240;p5"/>
          <p:cNvSpPr txBox="1">
            <a:spLocks noGrp="1"/>
          </p:cNvSpPr>
          <p:nvPr>
            <p:ph type="body" idx="3"/>
          </p:nvPr>
        </p:nvSpPr>
        <p:spPr>
          <a:xfrm>
            <a:off x="1167493" y="1983036"/>
            <a:ext cx="9925050" cy="3723702"/>
          </a:xfrm>
          <a:prstGeom prst="rect">
            <a:avLst/>
          </a:prstGeom>
          <a:noFill/>
          <a:ln>
            <a:noFill/>
          </a:ln>
        </p:spPr>
        <p:txBody>
          <a:bodyPr spcFirstLastPara="1" wrap="square" lIns="91425" tIns="45700" rIns="91425" bIns="45700" anchor="t" anchorCtr="0">
            <a:noAutofit/>
          </a:bodyPr>
          <a:lstStyle/>
          <a:p>
            <a:pPr marL="285750" lvl="0" indent="-285750" rtl="0">
              <a:lnSpc>
                <a:spcPct val="90000"/>
              </a:lnSpc>
              <a:spcBef>
                <a:spcPts val="0"/>
              </a:spcBef>
              <a:spcAft>
                <a:spcPts val="0"/>
              </a:spcAft>
              <a:buClr>
                <a:schemeClr val="dk1"/>
              </a:buClr>
              <a:buSzPts val="2400"/>
              <a:buFont typeface="Arial" panose="020B0604020202020204" pitchFamily="34" charset="0"/>
              <a:buChar char="•"/>
            </a:pPr>
            <a:r>
              <a:rPr lang="en-US" sz="2000" b="0" dirty="0"/>
              <a:t>45.87% People suffering from heart disease. </a:t>
            </a:r>
          </a:p>
          <a:p>
            <a:pPr marL="285750" lvl="0" indent="-285750" rtl="0">
              <a:lnSpc>
                <a:spcPct val="90000"/>
              </a:lnSpc>
              <a:spcBef>
                <a:spcPts val="0"/>
              </a:spcBef>
              <a:spcAft>
                <a:spcPts val="0"/>
              </a:spcAft>
              <a:buClr>
                <a:schemeClr val="dk1"/>
              </a:buClr>
              <a:buSzPts val="2400"/>
              <a:buFont typeface="Arial" panose="020B0604020202020204" pitchFamily="34" charset="0"/>
              <a:buChar char="•"/>
            </a:pPr>
            <a:r>
              <a:rPr lang="en-US" sz="2000" b="0" dirty="0"/>
              <a:t> Elderly Aged Men are more (50 to 60 Years) and Females are more in 55 to 65 Years Category </a:t>
            </a:r>
          </a:p>
          <a:p>
            <a:pPr marL="285750" lvl="0" indent="-285750" rtl="0">
              <a:lnSpc>
                <a:spcPct val="90000"/>
              </a:lnSpc>
              <a:spcBef>
                <a:spcPts val="0"/>
              </a:spcBef>
              <a:spcAft>
                <a:spcPts val="0"/>
              </a:spcAft>
              <a:buClr>
                <a:schemeClr val="dk1"/>
              </a:buClr>
              <a:buSzPts val="2400"/>
              <a:buFont typeface="Arial" panose="020B0604020202020204" pitchFamily="34" charset="0"/>
              <a:buChar char="•"/>
            </a:pPr>
            <a:r>
              <a:rPr lang="en-US" sz="2000" b="0" dirty="0"/>
              <a:t> Males are more prone to heart disease. </a:t>
            </a:r>
          </a:p>
          <a:p>
            <a:pPr marL="285750" lvl="0" indent="-285750" rtl="0">
              <a:lnSpc>
                <a:spcPct val="90000"/>
              </a:lnSpc>
              <a:spcBef>
                <a:spcPts val="0"/>
              </a:spcBef>
              <a:spcAft>
                <a:spcPts val="0"/>
              </a:spcAft>
              <a:buClr>
                <a:schemeClr val="dk1"/>
              </a:buClr>
              <a:buSzPts val="2400"/>
              <a:buFont typeface="Arial" panose="020B0604020202020204" pitchFamily="34" charset="0"/>
              <a:buChar char="•"/>
            </a:pPr>
            <a:r>
              <a:rPr lang="en-US" sz="2000" b="0" dirty="0"/>
              <a:t> Elderly Aged People are more prone to heart disease. </a:t>
            </a:r>
          </a:p>
          <a:p>
            <a:pPr marL="285750" lvl="0" indent="-285750" rtl="0">
              <a:lnSpc>
                <a:spcPct val="90000"/>
              </a:lnSpc>
              <a:spcBef>
                <a:spcPts val="0"/>
              </a:spcBef>
              <a:spcAft>
                <a:spcPts val="0"/>
              </a:spcAft>
              <a:buClr>
                <a:schemeClr val="dk1"/>
              </a:buClr>
              <a:buSzPts val="2400"/>
              <a:buFont typeface="Arial" panose="020B0604020202020204" pitchFamily="34" charset="0"/>
              <a:buChar char="•"/>
            </a:pPr>
            <a:r>
              <a:rPr lang="en-US" sz="2000" b="0" dirty="0"/>
              <a:t> People having asymptomatic chest pain have a higher chance of heart disease. </a:t>
            </a:r>
          </a:p>
          <a:p>
            <a:pPr marL="285750" lvl="0" indent="-285750" rtl="0">
              <a:lnSpc>
                <a:spcPct val="90000"/>
              </a:lnSpc>
              <a:spcBef>
                <a:spcPts val="0"/>
              </a:spcBef>
              <a:spcAft>
                <a:spcPts val="0"/>
              </a:spcAft>
              <a:buClr>
                <a:schemeClr val="dk1"/>
              </a:buClr>
              <a:buSzPts val="2400"/>
              <a:buFont typeface="Arial" panose="020B0604020202020204" pitchFamily="34" charset="0"/>
              <a:buChar char="•"/>
            </a:pPr>
            <a:r>
              <a:rPr lang="en-US" sz="2000" b="0" dirty="0"/>
              <a:t> High number of cholesterol level in people having heart disease. </a:t>
            </a:r>
          </a:p>
          <a:p>
            <a:pPr marL="285750" lvl="0" indent="-285750" rtl="0">
              <a:lnSpc>
                <a:spcPct val="90000"/>
              </a:lnSpc>
              <a:spcBef>
                <a:spcPts val="0"/>
              </a:spcBef>
              <a:spcAft>
                <a:spcPts val="0"/>
              </a:spcAft>
              <a:buClr>
                <a:schemeClr val="dk1"/>
              </a:buClr>
              <a:buSzPts val="2400"/>
              <a:buFont typeface="Arial" panose="020B0604020202020204" pitchFamily="34" charset="0"/>
              <a:buChar char="•"/>
            </a:pPr>
            <a:r>
              <a:rPr lang="en-US" sz="2000" b="0" dirty="0"/>
              <a:t> Blood Pressure increases between age of 50 to 60 and somehow continue till 70. </a:t>
            </a:r>
          </a:p>
          <a:p>
            <a:pPr marL="285750" lvl="0" indent="-285750" rtl="0">
              <a:lnSpc>
                <a:spcPct val="90000"/>
              </a:lnSpc>
              <a:spcBef>
                <a:spcPts val="0"/>
              </a:spcBef>
              <a:spcAft>
                <a:spcPts val="0"/>
              </a:spcAft>
              <a:buClr>
                <a:schemeClr val="dk1"/>
              </a:buClr>
              <a:buSzPts val="2400"/>
              <a:buFont typeface="Arial" panose="020B0604020202020204" pitchFamily="34" charset="0"/>
              <a:buChar char="•"/>
            </a:pPr>
            <a:r>
              <a:rPr lang="en-US" sz="2000" b="0" dirty="0"/>
              <a:t> Cholesterol and maximum heart rate Increasing in the age group of 50-60. </a:t>
            </a:r>
          </a:p>
          <a:p>
            <a:pPr marL="285750" lvl="0" indent="-285750" rtl="0">
              <a:lnSpc>
                <a:spcPct val="90000"/>
              </a:lnSpc>
              <a:spcBef>
                <a:spcPts val="0"/>
              </a:spcBef>
              <a:spcAft>
                <a:spcPts val="0"/>
              </a:spcAft>
              <a:buClr>
                <a:schemeClr val="dk1"/>
              </a:buClr>
              <a:buSzPts val="2400"/>
              <a:buFont typeface="Arial" panose="020B0604020202020204" pitchFamily="34" charset="0"/>
              <a:buChar char="•"/>
            </a:pPr>
            <a:r>
              <a:rPr lang="en-US" sz="2000" b="0" dirty="0"/>
              <a:t> ST depression mostly increases between the age group of 30-40. </a:t>
            </a:r>
            <a:endParaRPr sz="2000" b="0" dirty="0"/>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TotalTime>
  <Words>853</Words>
  <Application>Microsoft Office PowerPoint</Application>
  <PresentationFormat>Widescreen</PresentationFormat>
  <Paragraphs>105</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Wingdings</vt:lpstr>
      <vt:lpstr>Poppins</vt:lpstr>
      <vt:lpstr>Arial</vt:lpstr>
      <vt:lpstr>Calibri</vt:lpstr>
      <vt:lpstr>Office Theme</vt:lpstr>
      <vt:lpstr>-By Khushi Budhiraja </vt:lpstr>
      <vt:lpstr>PowerPoint Presentation</vt:lpstr>
      <vt:lpstr>Details of Data</vt:lpstr>
      <vt:lpstr>The Process</vt:lpstr>
      <vt:lpstr>Data Collection</vt:lpstr>
      <vt:lpstr>Data cleaning and Transformation</vt:lpstr>
      <vt:lpstr>PowerPoint Presentation</vt:lpstr>
      <vt:lpstr>Data Visualization</vt:lpstr>
      <vt:lpstr>Insights</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NAVEEN SRINIVASAN</dc:creator>
  <cp:lastModifiedBy>khushi budhiraja</cp:lastModifiedBy>
  <cp:revision>3</cp:revision>
  <dcterms:created xsi:type="dcterms:W3CDTF">2022-12-29T06:36:15Z</dcterms:created>
  <dcterms:modified xsi:type="dcterms:W3CDTF">2024-06-19T12:04:31Z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