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9" r:id="rId3"/>
    <p:sldId id="257" r:id="rId4"/>
    <p:sldId id="260" r:id="rId5"/>
    <p:sldId id="262" r:id="rId6"/>
    <p:sldId id="263" r:id="rId7"/>
    <p:sldId id="264" r:id="rId8"/>
    <p:sldId id="265" r:id="rId9"/>
    <p:sldId id="284" r:id="rId10"/>
    <p:sldId id="258" r:id="rId11"/>
    <p:sldId id="288" r:id="rId12"/>
    <p:sldId id="289" r:id="rId13"/>
    <p:sldId id="283" r:id="rId14"/>
    <p:sldId id="282" r:id="rId15"/>
    <p:sldId id="267" r:id="rId16"/>
    <p:sldId id="287" r:id="rId17"/>
    <p:sldId id="281"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7" d="100"/>
          <a:sy n="57" d="100"/>
        </p:scale>
        <p:origin x="9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F5A2A8-3EA3-49B5-853B-FB787D931973}"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1B45D7-15F6-4C10-BA2F-7AF223F21E4F}" type="slidenum">
              <a:rPr lang="en-US" smtClean="0"/>
              <a:t>‹#›</a:t>
            </a:fld>
            <a:endParaRPr lang="en-US"/>
          </a:p>
        </p:txBody>
      </p:sp>
    </p:spTree>
    <p:extLst>
      <p:ext uri="{BB962C8B-B14F-4D97-AF65-F5344CB8AC3E}">
        <p14:creationId xmlns:p14="http://schemas.microsoft.com/office/powerpoint/2010/main" val="3357591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5A2A8-3EA3-49B5-853B-FB787D931973}"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1B45D7-15F6-4C10-BA2F-7AF223F21E4F}" type="slidenum">
              <a:rPr lang="en-US" smtClean="0"/>
              <a:t>‹#›</a:t>
            </a:fld>
            <a:endParaRPr lang="en-US"/>
          </a:p>
        </p:txBody>
      </p:sp>
    </p:spTree>
    <p:extLst>
      <p:ext uri="{BB962C8B-B14F-4D97-AF65-F5344CB8AC3E}">
        <p14:creationId xmlns:p14="http://schemas.microsoft.com/office/powerpoint/2010/main" val="685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5A2A8-3EA3-49B5-853B-FB787D931973}"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1B45D7-15F6-4C10-BA2F-7AF223F21E4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1543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F5A2A8-3EA3-49B5-853B-FB787D931973}"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1B45D7-15F6-4C10-BA2F-7AF223F21E4F}" type="slidenum">
              <a:rPr lang="en-US" smtClean="0"/>
              <a:t>‹#›</a:t>
            </a:fld>
            <a:endParaRPr lang="en-US"/>
          </a:p>
        </p:txBody>
      </p:sp>
    </p:spTree>
    <p:extLst>
      <p:ext uri="{BB962C8B-B14F-4D97-AF65-F5344CB8AC3E}">
        <p14:creationId xmlns:p14="http://schemas.microsoft.com/office/powerpoint/2010/main" val="28482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F5A2A8-3EA3-49B5-853B-FB787D931973}"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1B45D7-15F6-4C10-BA2F-7AF223F21E4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543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F5A2A8-3EA3-49B5-853B-FB787D931973}"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1B45D7-15F6-4C10-BA2F-7AF223F21E4F}" type="slidenum">
              <a:rPr lang="en-US" smtClean="0"/>
              <a:t>‹#›</a:t>
            </a:fld>
            <a:endParaRPr lang="en-US"/>
          </a:p>
        </p:txBody>
      </p:sp>
    </p:spTree>
    <p:extLst>
      <p:ext uri="{BB962C8B-B14F-4D97-AF65-F5344CB8AC3E}">
        <p14:creationId xmlns:p14="http://schemas.microsoft.com/office/powerpoint/2010/main" val="1070856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5A2A8-3EA3-49B5-853B-FB787D931973}"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1B45D7-15F6-4C10-BA2F-7AF223F21E4F}" type="slidenum">
              <a:rPr lang="en-US" smtClean="0"/>
              <a:t>‹#›</a:t>
            </a:fld>
            <a:endParaRPr lang="en-US"/>
          </a:p>
        </p:txBody>
      </p:sp>
    </p:spTree>
    <p:extLst>
      <p:ext uri="{BB962C8B-B14F-4D97-AF65-F5344CB8AC3E}">
        <p14:creationId xmlns:p14="http://schemas.microsoft.com/office/powerpoint/2010/main" val="59275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5A2A8-3EA3-49B5-853B-FB787D931973}"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1B45D7-15F6-4C10-BA2F-7AF223F21E4F}" type="slidenum">
              <a:rPr lang="en-US" smtClean="0"/>
              <a:t>‹#›</a:t>
            </a:fld>
            <a:endParaRPr lang="en-US"/>
          </a:p>
        </p:txBody>
      </p:sp>
    </p:spTree>
    <p:extLst>
      <p:ext uri="{BB962C8B-B14F-4D97-AF65-F5344CB8AC3E}">
        <p14:creationId xmlns:p14="http://schemas.microsoft.com/office/powerpoint/2010/main" val="3686783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5A2A8-3EA3-49B5-853B-FB787D931973}"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1B45D7-15F6-4C10-BA2F-7AF223F21E4F}" type="slidenum">
              <a:rPr lang="en-US" smtClean="0"/>
              <a:t>‹#›</a:t>
            </a:fld>
            <a:endParaRPr lang="en-US"/>
          </a:p>
        </p:txBody>
      </p:sp>
    </p:spTree>
    <p:extLst>
      <p:ext uri="{BB962C8B-B14F-4D97-AF65-F5344CB8AC3E}">
        <p14:creationId xmlns:p14="http://schemas.microsoft.com/office/powerpoint/2010/main" val="14816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5A2A8-3EA3-49B5-853B-FB787D931973}"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1B45D7-15F6-4C10-BA2F-7AF223F21E4F}" type="slidenum">
              <a:rPr lang="en-US" smtClean="0"/>
              <a:t>‹#›</a:t>
            </a:fld>
            <a:endParaRPr lang="en-US"/>
          </a:p>
        </p:txBody>
      </p:sp>
    </p:spTree>
    <p:extLst>
      <p:ext uri="{BB962C8B-B14F-4D97-AF65-F5344CB8AC3E}">
        <p14:creationId xmlns:p14="http://schemas.microsoft.com/office/powerpoint/2010/main" val="133221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F5A2A8-3EA3-49B5-853B-FB787D931973}"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1B45D7-15F6-4C10-BA2F-7AF223F21E4F}" type="slidenum">
              <a:rPr lang="en-US" smtClean="0"/>
              <a:t>‹#›</a:t>
            </a:fld>
            <a:endParaRPr lang="en-US"/>
          </a:p>
        </p:txBody>
      </p:sp>
    </p:spTree>
    <p:extLst>
      <p:ext uri="{BB962C8B-B14F-4D97-AF65-F5344CB8AC3E}">
        <p14:creationId xmlns:p14="http://schemas.microsoft.com/office/powerpoint/2010/main" val="229309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F5A2A8-3EA3-49B5-853B-FB787D931973}"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1B45D7-15F6-4C10-BA2F-7AF223F21E4F}" type="slidenum">
              <a:rPr lang="en-US" smtClean="0"/>
              <a:t>‹#›</a:t>
            </a:fld>
            <a:endParaRPr lang="en-US"/>
          </a:p>
        </p:txBody>
      </p:sp>
    </p:spTree>
    <p:extLst>
      <p:ext uri="{BB962C8B-B14F-4D97-AF65-F5344CB8AC3E}">
        <p14:creationId xmlns:p14="http://schemas.microsoft.com/office/powerpoint/2010/main" val="72382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F5A2A8-3EA3-49B5-853B-FB787D931973}"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1B45D7-15F6-4C10-BA2F-7AF223F21E4F}" type="slidenum">
              <a:rPr lang="en-US" smtClean="0"/>
              <a:t>‹#›</a:t>
            </a:fld>
            <a:endParaRPr lang="en-US"/>
          </a:p>
        </p:txBody>
      </p:sp>
    </p:spTree>
    <p:extLst>
      <p:ext uri="{BB962C8B-B14F-4D97-AF65-F5344CB8AC3E}">
        <p14:creationId xmlns:p14="http://schemas.microsoft.com/office/powerpoint/2010/main" val="334289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5A2A8-3EA3-49B5-853B-FB787D931973}"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1B45D7-15F6-4C10-BA2F-7AF223F21E4F}" type="slidenum">
              <a:rPr lang="en-US" smtClean="0"/>
              <a:t>‹#›</a:t>
            </a:fld>
            <a:endParaRPr lang="en-US"/>
          </a:p>
        </p:txBody>
      </p:sp>
    </p:spTree>
    <p:extLst>
      <p:ext uri="{BB962C8B-B14F-4D97-AF65-F5344CB8AC3E}">
        <p14:creationId xmlns:p14="http://schemas.microsoft.com/office/powerpoint/2010/main" val="75354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F5A2A8-3EA3-49B5-853B-FB787D931973}"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1B45D7-15F6-4C10-BA2F-7AF223F21E4F}" type="slidenum">
              <a:rPr lang="en-US" smtClean="0"/>
              <a:t>‹#›</a:t>
            </a:fld>
            <a:endParaRPr lang="en-US"/>
          </a:p>
        </p:txBody>
      </p:sp>
    </p:spTree>
    <p:extLst>
      <p:ext uri="{BB962C8B-B14F-4D97-AF65-F5344CB8AC3E}">
        <p14:creationId xmlns:p14="http://schemas.microsoft.com/office/powerpoint/2010/main" val="144023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F5A2A8-3EA3-49B5-853B-FB787D931973}"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1B45D7-15F6-4C10-BA2F-7AF223F21E4F}" type="slidenum">
              <a:rPr lang="en-US" smtClean="0"/>
              <a:t>‹#›</a:t>
            </a:fld>
            <a:endParaRPr lang="en-US"/>
          </a:p>
        </p:txBody>
      </p:sp>
    </p:spTree>
    <p:extLst>
      <p:ext uri="{BB962C8B-B14F-4D97-AF65-F5344CB8AC3E}">
        <p14:creationId xmlns:p14="http://schemas.microsoft.com/office/powerpoint/2010/main" val="832651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1F5A2A8-3EA3-49B5-853B-FB787D931973}" type="datetimeFigureOut">
              <a:rPr lang="en-US" smtClean="0"/>
              <a:t>9/18/2024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1B45D7-15F6-4C10-BA2F-7AF223F21E4F}" type="slidenum">
              <a:rPr lang="en-US" smtClean="0"/>
              <a:t>‹#›</a:t>
            </a:fld>
            <a:endParaRPr lang="en-US"/>
          </a:p>
        </p:txBody>
      </p:sp>
    </p:spTree>
    <p:extLst>
      <p:ext uri="{BB962C8B-B14F-4D97-AF65-F5344CB8AC3E}">
        <p14:creationId xmlns:p14="http://schemas.microsoft.com/office/powerpoint/2010/main" val="9485834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sv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1C4B685-6FB6-702A-7063-D039381BA634}"/>
              </a:ext>
            </a:extLst>
          </p:cNvPr>
          <p:cNvSpPr/>
          <p:nvPr/>
        </p:nvSpPr>
        <p:spPr>
          <a:xfrm>
            <a:off x="3395547" y="1798126"/>
            <a:ext cx="7147932" cy="3501482"/>
          </a:xfrm>
          <a:prstGeom prst="roundRect">
            <a:avLst/>
          </a:prstGeom>
          <a:solidFill>
            <a:schemeClr val="accent2">
              <a:lumMod val="40000"/>
              <a:lumOff val="60000"/>
            </a:schemeClr>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5400" u="sng" dirty="0">
                <a:latin typeface="Times New Roman" panose="02020603050405020304" pitchFamily="18" charset="0"/>
                <a:cs typeface="Times New Roman" panose="02020603050405020304" pitchFamily="18" charset="0"/>
              </a:rPr>
              <a:t>TASK 2:   </a:t>
            </a:r>
          </a:p>
          <a:p>
            <a:pPr algn="ctr"/>
            <a:r>
              <a:rPr lang="en-US" sz="5400" u="sng" dirty="0">
                <a:latin typeface="Times New Roman" panose="02020603050405020304" pitchFamily="18" charset="0"/>
                <a:cs typeface="Times New Roman" panose="02020603050405020304" pitchFamily="18" charset="0"/>
              </a:rPr>
              <a:t>Big Game Census Data Visualization</a:t>
            </a:r>
          </a:p>
        </p:txBody>
      </p:sp>
      <p:sp>
        <p:nvSpPr>
          <p:cNvPr id="5" name="Rectangle: Rounded Corners 4">
            <a:extLst>
              <a:ext uri="{FF2B5EF4-FFF2-40B4-BE49-F238E27FC236}">
                <a16:creationId xmlns:a16="http://schemas.microsoft.com/office/drawing/2014/main" id="{D03145C7-1E50-4CFE-0828-A8CAB4A1343D}"/>
              </a:ext>
            </a:extLst>
          </p:cNvPr>
          <p:cNvSpPr/>
          <p:nvPr/>
        </p:nvSpPr>
        <p:spPr>
          <a:xfrm>
            <a:off x="9679260" y="5873921"/>
            <a:ext cx="2232104" cy="747131"/>
          </a:xfrm>
          <a:prstGeom prst="roundRect">
            <a:avLst/>
          </a:prstGeom>
          <a:solidFill>
            <a:schemeClr val="accent1">
              <a:lumMod val="40000"/>
              <a:lumOff val="60000"/>
            </a:schemeClr>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 KHUSHI</a:t>
            </a:r>
          </a:p>
        </p:txBody>
      </p:sp>
      <p:sp>
        <p:nvSpPr>
          <p:cNvPr id="6" name="Rectangle 5">
            <a:extLst>
              <a:ext uri="{FF2B5EF4-FFF2-40B4-BE49-F238E27FC236}">
                <a16:creationId xmlns:a16="http://schemas.microsoft.com/office/drawing/2014/main" id="{DB28E13B-6731-AC99-8B68-F5BCA5965F9F}"/>
              </a:ext>
            </a:extLst>
          </p:cNvPr>
          <p:cNvSpPr/>
          <p:nvPr/>
        </p:nvSpPr>
        <p:spPr>
          <a:xfrm>
            <a:off x="8131101" y="292703"/>
            <a:ext cx="3780263" cy="747130"/>
          </a:xfrm>
          <a:prstGeom prst="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VERVE BRIDGE</a:t>
            </a:r>
          </a:p>
        </p:txBody>
      </p:sp>
      <p:sp>
        <p:nvSpPr>
          <p:cNvPr id="9" name="Flowchart: Connector 8">
            <a:extLst>
              <a:ext uri="{FF2B5EF4-FFF2-40B4-BE49-F238E27FC236}">
                <a16:creationId xmlns:a16="http://schemas.microsoft.com/office/drawing/2014/main" id="{FD36B214-44A6-D648-C2E0-2E38FA9E5021}"/>
              </a:ext>
            </a:extLst>
          </p:cNvPr>
          <p:cNvSpPr/>
          <p:nvPr/>
        </p:nvSpPr>
        <p:spPr>
          <a:xfrm>
            <a:off x="6096000" y="119858"/>
            <a:ext cx="1687551" cy="110395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VV</a:t>
            </a:r>
          </a:p>
        </p:txBody>
      </p:sp>
      <p:pic>
        <p:nvPicPr>
          <p:cNvPr id="11" name="Picture 10">
            <a:extLst>
              <a:ext uri="{FF2B5EF4-FFF2-40B4-BE49-F238E27FC236}">
                <a16:creationId xmlns:a16="http://schemas.microsoft.com/office/drawing/2014/main" id="{89EFCB35-B528-A7A2-15BD-190C22318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750" y="264833"/>
            <a:ext cx="1124960" cy="775000"/>
          </a:xfrm>
          <a:prstGeom prst="rect">
            <a:avLst/>
          </a:prstGeom>
        </p:spPr>
      </p:pic>
      <p:pic>
        <p:nvPicPr>
          <p:cNvPr id="7" name="Picture 6">
            <a:extLst>
              <a:ext uri="{FF2B5EF4-FFF2-40B4-BE49-F238E27FC236}">
                <a16:creationId xmlns:a16="http://schemas.microsoft.com/office/drawing/2014/main" id="{565D7E9F-A06D-BAC6-BF81-94430B3A3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982" y="2065764"/>
            <a:ext cx="1646662" cy="945065"/>
          </a:xfrm>
          <a:prstGeom prst="rect">
            <a:avLst/>
          </a:prstGeom>
        </p:spPr>
      </p:pic>
    </p:spTree>
    <p:extLst>
      <p:ext uri="{BB962C8B-B14F-4D97-AF65-F5344CB8AC3E}">
        <p14:creationId xmlns:p14="http://schemas.microsoft.com/office/powerpoint/2010/main" val="807343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1F9DC14-4295-4E1F-9E43-EE1A74D95C24}"/>
              </a:ext>
            </a:extLst>
          </p:cNvPr>
          <p:cNvSpPr/>
          <p:nvPr/>
        </p:nvSpPr>
        <p:spPr>
          <a:xfrm>
            <a:off x="2722756" y="122663"/>
            <a:ext cx="6746488" cy="702527"/>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q"/>
            </a:pPr>
            <a:r>
              <a:rPr lang="en-US" sz="3200" b="1" u="sng" dirty="0">
                <a:solidFill>
                  <a:schemeClr val="accent1">
                    <a:lumMod val="75000"/>
                  </a:schemeClr>
                </a:solidFill>
                <a:latin typeface="Times New Roman" panose="02020603050405020304" pitchFamily="18" charset="0"/>
                <a:cs typeface="Times New Roman" panose="02020603050405020304" pitchFamily="18" charset="0"/>
              </a:rPr>
              <a:t>PIVOT TABLE AND CHART </a:t>
            </a:r>
          </a:p>
        </p:txBody>
      </p:sp>
      <p:pic>
        <p:nvPicPr>
          <p:cNvPr id="5" name="Picture 4">
            <a:extLst>
              <a:ext uri="{FF2B5EF4-FFF2-40B4-BE49-F238E27FC236}">
                <a16:creationId xmlns:a16="http://schemas.microsoft.com/office/drawing/2014/main" id="{99DE0331-EAC7-9F87-6189-A1518DE79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97" y="1271239"/>
            <a:ext cx="11909503" cy="5586761"/>
          </a:xfrm>
          <a:prstGeom prst="rect">
            <a:avLst/>
          </a:prstGeom>
        </p:spPr>
      </p:pic>
    </p:spTree>
    <p:extLst>
      <p:ext uri="{BB962C8B-B14F-4D97-AF65-F5344CB8AC3E}">
        <p14:creationId xmlns:p14="http://schemas.microsoft.com/office/powerpoint/2010/main" val="4122087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777B99-703D-0346-0775-F22C9D65277A}"/>
              </a:ext>
            </a:extLst>
          </p:cNvPr>
          <p:cNvSpPr/>
          <p:nvPr/>
        </p:nvSpPr>
        <p:spPr>
          <a:xfrm>
            <a:off x="5218769" y="367992"/>
            <a:ext cx="3557239" cy="657922"/>
          </a:xfrm>
          <a:prstGeom prst="rect">
            <a:avLst/>
          </a:prstGeom>
          <a:solidFill>
            <a:schemeClr val="accent1">
              <a:lumMod val="40000"/>
              <a:lumOff val="60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q"/>
            </a:pPr>
            <a:r>
              <a:rPr lang="en-US" sz="2800" b="1" u="sng" dirty="0">
                <a:solidFill>
                  <a:schemeClr val="tx1"/>
                </a:solidFill>
                <a:latin typeface="Times New Roman" panose="02020603050405020304" pitchFamily="18" charset="0"/>
                <a:cs typeface="Times New Roman" panose="02020603050405020304" pitchFamily="18" charset="0"/>
              </a:rPr>
              <a:t>KEY INSIGHT</a:t>
            </a:r>
          </a:p>
        </p:txBody>
      </p:sp>
      <p:sp>
        <p:nvSpPr>
          <p:cNvPr id="3" name="Rectangle: Diagonal Corners Rounded 2">
            <a:extLst>
              <a:ext uri="{FF2B5EF4-FFF2-40B4-BE49-F238E27FC236}">
                <a16:creationId xmlns:a16="http://schemas.microsoft.com/office/drawing/2014/main" id="{CE61B4AD-2F0F-22C9-8A7E-A00E8B978490}"/>
              </a:ext>
            </a:extLst>
          </p:cNvPr>
          <p:cNvSpPr/>
          <p:nvPr/>
        </p:nvSpPr>
        <p:spPr>
          <a:xfrm>
            <a:off x="2802672" y="1538868"/>
            <a:ext cx="9017619" cy="4806174"/>
          </a:xfrm>
          <a:prstGeom prst="round2Diag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400" b="1" u="sng" dirty="0">
                <a:solidFill>
                  <a:schemeClr val="tx1"/>
                </a:solidFill>
                <a:latin typeface="Times New Roman" panose="02020603050405020304" pitchFamily="18" charset="0"/>
                <a:cs typeface="Times New Roman" panose="02020603050405020304" pitchFamily="18" charset="0"/>
              </a:rPr>
              <a:t>Age Variation Across Different Conferences </a:t>
            </a:r>
            <a:r>
              <a:rPr lang="en-US" sz="2400" dirty="0">
                <a:solidFill>
                  <a:schemeClr val="tx1"/>
                </a:solidFill>
                <a:latin typeface="Times New Roman" panose="02020603050405020304" pitchFamily="18" charset="0"/>
                <a:cs typeface="Times New Roman" panose="02020603050405020304" pitchFamily="18" charset="0"/>
              </a:rPr>
              <a:t>: Analyze the age distribution within each conference to identify if some conferences have younger or older players compared to others.</a:t>
            </a:r>
          </a:p>
          <a:p>
            <a:pPr algn="ct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400" b="1" u="sng" dirty="0">
                <a:solidFill>
                  <a:schemeClr val="tx1"/>
                </a:solidFill>
                <a:latin typeface="Times New Roman" panose="02020603050405020304" pitchFamily="18" charset="0"/>
                <a:cs typeface="Times New Roman" panose="02020603050405020304" pitchFamily="18" charset="0"/>
              </a:rPr>
              <a:t>Relationship Between Players' Age and Weight </a:t>
            </a:r>
            <a:r>
              <a:rPr lang="en-US" sz="2400" dirty="0">
                <a:solidFill>
                  <a:schemeClr val="tx1"/>
                </a:solidFill>
                <a:latin typeface="Times New Roman" panose="02020603050405020304" pitchFamily="18" charset="0"/>
                <a:cs typeface="Times New Roman" panose="02020603050405020304" pitchFamily="18" charset="0"/>
              </a:rPr>
              <a:t>: Determine if there is a correlation between a player's age and their weight, which might reveal trends in player physique as they age.</a:t>
            </a:r>
          </a:p>
          <a:p>
            <a:pPr algn="ct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400" b="1" u="sng" dirty="0">
                <a:solidFill>
                  <a:schemeClr val="tx1"/>
                </a:solidFill>
                <a:latin typeface="Times New Roman" panose="02020603050405020304" pitchFamily="18" charset="0"/>
                <a:cs typeface="Times New Roman" panose="02020603050405020304" pitchFamily="18" charset="0"/>
              </a:rPr>
              <a:t>Players Distributed Based on Their Birthplace Across Different States </a:t>
            </a:r>
            <a:r>
              <a:rPr lang="en-US" sz="2400" dirty="0">
                <a:solidFill>
                  <a:schemeClr val="tx1"/>
                </a:solidFill>
                <a:latin typeface="Times New Roman" panose="02020603050405020304" pitchFamily="18" charset="0"/>
                <a:cs typeface="Times New Roman" panose="02020603050405020304" pitchFamily="18" charset="0"/>
              </a:rPr>
              <a:t>: Map player birthplaces to states to understand regional representation and identify any dominant states.</a:t>
            </a:r>
          </a:p>
        </p:txBody>
      </p:sp>
    </p:spTree>
    <p:extLst>
      <p:ext uri="{BB962C8B-B14F-4D97-AF65-F5344CB8AC3E}">
        <p14:creationId xmlns:p14="http://schemas.microsoft.com/office/powerpoint/2010/main" val="261479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777B99-703D-0346-0775-F22C9D65277A}"/>
              </a:ext>
            </a:extLst>
          </p:cNvPr>
          <p:cNvSpPr/>
          <p:nvPr/>
        </p:nvSpPr>
        <p:spPr>
          <a:xfrm>
            <a:off x="5218769" y="367992"/>
            <a:ext cx="3557239" cy="657922"/>
          </a:xfrm>
          <a:prstGeom prst="rect">
            <a:avLst/>
          </a:prstGeom>
          <a:solidFill>
            <a:schemeClr val="accent1">
              <a:lumMod val="40000"/>
              <a:lumOff val="60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q"/>
            </a:pPr>
            <a:r>
              <a:rPr lang="en-US" sz="2800" b="1" u="sng" dirty="0">
                <a:solidFill>
                  <a:schemeClr val="tx1"/>
                </a:solidFill>
                <a:latin typeface="Times New Roman" panose="02020603050405020304" pitchFamily="18" charset="0"/>
                <a:cs typeface="Times New Roman" panose="02020603050405020304" pitchFamily="18" charset="0"/>
              </a:rPr>
              <a:t>KEY INSIGHT</a:t>
            </a:r>
          </a:p>
        </p:txBody>
      </p:sp>
      <p:sp>
        <p:nvSpPr>
          <p:cNvPr id="3" name="Rectangle: Diagonal Corners Rounded 2">
            <a:extLst>
              <a:ext uri="{FF2B5EF4-FFF2-40B4-BE49-F238E27FC236}">
                <a16:creationId xmlns:a16="http://schemas.microsoft.com/office/drawing/2014/main" id="{CE61B4AD-2F0F-22C9-8A7E-A00E8B978490}"/>
              </a:ext>
            </a:extLst>
          </p:cNvPr>
          <p:cNvSpPr/>
          <p:nvPr/>
        </p:nvSpPr>
        <p:spPr>
          <a:xfrm>
            <a:off x="2724614" y="1550019"/>
            <a:ext cx="9017619" cy="4839630"/>
          </a:xfrm>
          <a:prstGeom prst="round2Diag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400" b="1" u="sng" dirty="0">
                <a:solidFill>
                  <a:schemeClr val="tx1"/>
                </a:solidFill>
                <a:latin typeface="Times New Roman" panose="02020603050405020304" pitchFamily="18" charset="0"/>
                <a:cs typeface="Times New Roman" panose="02020603050405020304" pitchFamily="18" charset="0"/>
              </a:rPr>
              <a:t>Distribution of Players by Age Across Different Geographical Regions or Cities </a:t>
            </a:r>
            <a:r>
              <a:rPr lang="en-US" sz="2400" dirty="0">
                <a:solidFill>
                  <a:schemeClr val="tx1"/>
                </a:solidFill>
                <a:latin typeface="Times New Roman" panose="02020603050405020304" pitchFamily="18" charset="0"/>
                <a:cs typeface="Times New Roman" panose="02020603050405020304" pitchFamily="18" charset="0"/>
              </a:rPr>
              <a:t>: Visualize how players' ages are distributed across various cities or regions to spot trends or concentrations.</a:t>
            </a:r>
          </a:p>
          <a:p>
            <a:pPr algn="ctr"/>
            <a:endParaRPr lang="en-US" sz="2400" u="sng"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400" b="1" u="sng" dirty="0">
                <a:solidFill>
                  <a:schemeClr val="tx1"/>
                </a:solidFill>
                <a:latin typeface="Times New Roman" panose="02020603050405020304" pitchFamily="18" charset="0"/>
                <a:cs typeface="Times New Roman" panose="02020603050405020304" pitchFamily="18" charset="0"/>
              </a:rPr>
              <a:t>Players from Different Conferences Compared in Terms of Years Played, Weight, and Team Distribution </a:t>
            </a:r>
            <a:r>
              <a:rPr lang="en-US" sz="2400" dirty="0">
                <a:solidFill>
                  <a:schemeClr val="tx1"/>
                </a:solidFill>
                <a:latin typeface="Times New Roman" panose="02020603050405020304" pitchFamily="18" charset="0"/>
                <a:cs typeface="Times New Roman" panose="02020603050405020304" pitchFamily="18" charset="0"/>
              </a:rPr>
              <a:t>: Compare players' years played, weight, and team affiliations across conferences to identify any significant differences or patterns.</a:t>
            </a:r>
            <a:r>
              <a:rPr lang="en-US" sz="2400" b="1" dirty="0">
                <a:solidFill>
                  <a:schemeClr val="tx1"/>
                </a:solidFill>
                <a:latin typeface="Times New Roman" panose="02020603050405020304" pitchFamily="18" charset="0"/>
                <a:cs typeface="Times New Roman" panose="02020603050405020304" pitchFamily="18" charset="0"/>
              </a:rPr>
              <a:t> </a:t>
            </a:r>
          </a:p>
          <a:p>
            <a:pPr algn="ctr"/>
            <a:endParaRPr lang="en-US" sz="2400" b="1" u="sng"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400" b="1" u="sng" dirty="0">
                <a:solidFill>
                  <a:schemeClr val="tx1"/>
                </a:solidFill>
                <a:latin typeface="Times New Roman" panose="02020603050405020304" pitchFamily="18" charset="0"/>
                <a:cs typeface="Times New Roman" panose="02020603050405020304" pitchFamily="18" charset="0"/>
              </a:rPr>
              <a:t>Players Distributed Based on Their Year and Weight </a:t>
            </a:r>
            <a:r>
              <a:rPr lang="en-US" sz="2400" dirty="0">
                <a:solidFill>
                  <a:schemeClr val="tx1"/>
                </a:solidFill>
                <a:latin typeface="Times New Roman" panose="02020603050405020304" pitchFamily="18" charset="0"/>
                <a:cs typeface="Times New Roman" panose="02020603050405020304" pitchFamily="18" charset="0"/>
              </a:rPr>
              <a:t>: Examine how players' years in the league relate to their weight to identify if weight trends shift over time.</a:t>
            </a:r>
          </a:p>
        </p:txBody>
      </p:sp>
    </p:spTree>
    <p:extLst>
      <p:ext uri="{BB962C8B-B14F-4D97-AF65-F5344CB8AC3E}">
        <p14:creationId xmlns:p14="http://schemas.microsoft.com/office/powerpoint/2010/main" val="2998705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A82C8A4-D9F7-BF64-ECCB-938D5B1ADE63}"/>
              </a:ext>
            </a:extLst>
          </p:cNvPr>
          <p:cNvSpPr/>
          <p:nvPr/>
        </p:nvSpPr>
        <p:spPr>
          <a:xfrm>
            <a:off x="4298792" y="502428"/>
            <a:ext cx="5307981" cy="75703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q"/>
            </a:pPr>
            <a:r>
              <a:rPr lang="en-US" sz="3200" u="sng" dirty="0">
                <a:solidFill>
                  <a:schemeClr val="tx1"/>
                </a:solidFill>
                <a:latin typeface="Times New Roman" panose="02020603050405020304" pitchFamily="18" charset="0"/>
                <a:cs typeface="Times New Roman" panose="02020603050405020304" pitchFamily="18" charset="0"/>
              </a:rPr>
              <a:t>DATA  VISUALIZATION</a:t>
            </a:r>
          </a:p>
        </p:txBody>
      </p:sp>
      <p:sp>
        <p:nvSpPr>
          <p:cNvPr id="3" name="Rectangle: Single Corner Rounded 2">
            <a:extLst>
              <a:ext uri="{FF2B5EF4-FFF2-40B4-BE49-F238E27FC236}">
                <a16:creationId xmlns:a16="http://schemas.microsoft.com/office/drawing/2014/main" id="{700126F5-0ADE-F974-473D-76E20DCCE65E}"/>
              </a:ext>
            </a:extLst>
          </p:cNvPr>
          <p:cNvSpPr/>
          <p:nvPr/>
        </p:nvSpPr>
        <p:spPr>
          <a:xfrm>
            <a:off x="3100038" y="2910469"/>
            <a:ext cx="8240751" cy="3299515"/>
          </a:xfrm>
          <a:prstGeom prst="round1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 used Power BI for data visualization, creating interactive dashboards and charts to represent player demographics and geographical distributions. Using Power BI, I developed interactive reports and visualizations that illustrated player demographics and geographic distributions. These visuals provided clear insights and allowed for effective exploration of key trends and patterns in the data</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p>
        </p:txBody>
      </p:sp>
      <p:sp>
        <p:nvSpPr>
          <p:cNvPr id="12" name="Rectangle 11">
            <a:extLst>
              <a:ext uri="{FF2B5EF4-FFF2-40B4-BE49-F238E27FC236}">
                <a16:creationId xmlns:a16="http://schemas.microsoft.com/office/drawing/2014/main" id="{FB820F13-7D14-6197-97C7-1EE91F57CBF0}"/>
              </a:ext>
            </a:extLst>
          </p:cNvPr>
          <p:cNvSpPr/>
          <p:nvPr/>
        </p:nvSpPr>
        <p:spPr>
          <a:xfrm>
            <a:off x="3918491" y="2219093"/>
            <a:ext cx="6023978" cy="52410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The steps are taken to analysis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535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77E22E-E576-65C4-5410-FBE9807143C7}"/>
              </a:ext>
            </a:extLst>
          </p:cNvPr>
          <p:cNvSpPr/>
          <p:nvPr/>
        </p:nvSpPr>
        <p:spPr>
          <a:xfrm>
            <a:off x="3044282" y="144966"/>
            <a:ext cx="7326353" cy="758283"/>
          </a:xfrm>
          <a:prstGeom prst="roundRect">
            <a:avLst/>
          </a:prstGeom>
          <a:solidFill>
            <a:schemeClr val="accent1">
              <a:lumMod val="40000"/>
              <a:lumOff val="60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u="sng" dirty="0">
                <a:solidFill>
                  <a:schemeClr val="tx1"/>
                </a:solidFill>
              </a:rPr>
              <a:t>BIG GAME CENSUS DASHBOARD </a:t>
            </a:r>
          </a:p>
        </p:txBody>
      </p:sp>
      <p:pic>
        <p:nvPicPr>
          <p:cNvPr id="3" name="Picture 2">
            <a:extLst>
              <a:ext uri="{FF2B5EF4-FFF2-40B4-BE49-F238E27FC236}">
                <a16:creationId xmlns:a16="http://schemas.microsoft.com/office/drawing/2014/main" id="{17E0240A-F3CC-A488-E13C-9C45E9C18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20" y="1293540"/>
            <a:ext cx="12013580" cy="5564459"/>
          </a:xfrm>
          <a:prstGeom prst="rect">
            <a:avLst/>
          </a:prstGeom>
        </p:spPr>
      </p:pic>
    </p:spTree>
    <p:extLst>
      <p:ext uri="{BB962C8B-B14F-4D97-AF65-F5344CB8AC3E}">
        <p14:creationId xmlns:p14="http://schemas.microsoft.com/office/powerpoint/2010/main" val="942622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777B99-703D-0346-0775-F22C9D65277A}"/>
              </a:ext>
            </a:extLst>
          </p:cNvPr>
          <p:cNvSpPr/>
          <p:nvPr/>
        </p:nvSpPr>
        <p:spPr>
          <a:xfrm>
            <a:off x="5274525" y="384719"/>
            <a:ext cx="3557239" cy="657922"/>
          </a:xfrm>
          <a:prstGeom prst="rect">
            <a:avLst/>
          </a:prstGeom>
          <a:solidFill>
            <a:schemeClr val="accent1">
              <a:lumMod val="40000"/>
              <a:lumOff val="60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q"/>
            </a:pPr>
            <a:r>
              <a:rPr lang="en-US" sz="2800" b="1" u="sng" dirty="0">
                <a:solidFill>
                  <a:schemeClr val="tx1"/>
                </a:solidFill>
              </a:rPr>
              <a:t>KEY INSIGHT</a:t>
            </a:r>
          </a:p>
        </p:txBody>
      </p:sp>
      <p:sp>
        <p:nvSpPr>
          <p:cNvPr id="3" name="Rectangle: Diagonal Corners Rounded 2">
            <a:extLst>
              <a:ext uri="{FF2B5EF4-FFF2-40B4-BE49-F238E27FC236}">
                <a16:creationId xmlns:a16="http://schemas.microsoft.com/office/drawing/2014/main" id="{CE61B4AD-2F0F-22C9-8A7E-A00E8B978490}"/>
              </a:ext>
            </a:extLst>
          </p:cNvPr>
          <p:cNvSpPr/>
          <p:nvPr/>
        </p:nvSpPr>
        <p:spPr>
          <a:xfrm>
            <a:off x="2702312" y="1338146"/>
            <a:ext cx="9017619" cy="4806174"/>
          </a:xfrm>
          <a:prstGeom prst="round2Diag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400" b="1" u="sng" dirty="0">
                <a:solidFill>
                  <a:schemeClr val="tx1"/>
                </a:solidFill>
                <a:latin typeface="Times New Roman" panose="02020603050405020304" pitchFamily="18" charset="0"/>
                <a:cs typeface="Times New Roman" panose="02020603050405020304" pitchFamily="18" charset="0"/>
              </a:rPr>
              <a:t>Player Team Distribution </a:t>
            </a:r>
            <a:r>
              <a:rPr lang="en-US" sz="2400" dirty="0">
                <a:solidFill>
                  <a:schemeClr val="tx1"/>
                </a:solidFill>
                <a:latin typeface="Times New Roman" panose="02020603050405020304" pitchFamily="18" charset="0"/>
                <a:cs typeface="Times New Roman" panose="02020603050405020304" pitchFamily="18" charset="0"/>
              </a:rPr>
              <a:t>: The pie chart shows a near-equal distribution of players between New England (48.7%) and Philadelphia (51.3%), indicating a balanced dataset.</a:t>
            </a:r>
          </a:p>
          <a:p>
            <a:pPr algn="ct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400" b="1" u="sng" dirty="0">
                <a:solidFill>
                  <a:schemeClr val="tx1"/>
                </a:solidFill>
                <a:latin typeface="Times New Roman" panose="02020603050405020304" pitchFamily="18" charset="0"/>
                <a:cs typeface="Times New Roman" panose="02020603050405020304" pitchFamily="18" charset="0"/>
              </a:rPr>
              <a:t>Average Age and Weight </a:t>
            </a:r>
            <a:r>
              <a:rPr lang="en-US" sz="2400" dirty="0">
                <a:solidFill>
                  <a:schemeClr val="tx1"/>
                </a:solidFill>
                <a:latin typeface="Times New Roman" panose="02020603050405020304" pitchFamily="18" charset="0"/>
                <a:cs typeface="Times New Roman" panose="02020603050405020304" pitchFamily="18" charset="0"/>
              </a:rPr>
              <a:t>: Players have an average age of 26.74 years and an average weight of 243.83 pounds, providing a general profile of player demographics.</a:t>
            </a:r>
          </a:p>
          <a:p>
            <a:pPr algn="ct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400" b="1" u="sng" dirty="0">
                <a:solidFill>
                  <a:schemeClr val="tx1"/>
                </a:solidFill>
                <a:latin typeface="Times New Roman" panose="02020603050405020304" pitchFamily="18" charset="0"/>
                <a:cs typeface="Times New Roman" panose="02020603050405020304" pitchFamily="18" charset="0"/>
              </a:rPr>
              <a:t>Player Birth State and Population Estimates </a:t>
            </a:r>
            <a:r>
              <a:rPr lang="en-US" sz="2400" dirty="0">
                <a:solidFill>
                  <a:schemeClr val="tx1"/>
                </a:solidFill>
                <a:latin typeface="Times New Roman" panose="02020603050405020304" pitchFamily="18" charset="0"/>
                <a:cs typeface="Times New Roman" panose="02020603050405020304" pitchFamily="18" charset="0"/>
              </a:rPr>
              <a:t>: Players primarily come from Texas, Florida, Ohio, Arizona, and Illinois, highlighting key states with a significant contribution to the player pool.</a:t>
            </a:r>
          </a:p>
        </p:txBody>
      </p:sp>
      <p:sp>
        <p:nvSpPr>
          <p:cNvPr id="4" name="Rectangle 1">
            <a:extLst>
              <a:ext uri="{FF2B5EF4-FFF2-40B4-BE49-F238E27FC236}">
                <a16:creationId xmlns:a16="http://schemas.microsoft.com/office/drawing/2014/main" id="{EBA93033-8855-BE1F-063D-76DEAABC12E1}"/>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2669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777B99-703D-0346-0775-F22C9D65277A}"/>
              </a:ext>
            </a:extLst>
          </p:cNvPr>
          <p:cNvSpPr/>
          <p:nvPr/>
        </p:nvSpPr>
        <p:spPr>
          <a:xfrm>
            <a:off x="5220627" y="340111"/>
            <a:ext cx="3557239" cy="657922"/>
          </a:xfrm>
          <a:prstGeom prst="rect">
            <a:avLst/>
          </a:prstGeom>
          <a:solidFill>
            <a:schemeClr val="accent1">
              <a:lumMod val="40000"/>
              <a:lumOff val="60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q"/>
            </a:pPr>
            <a:r>
              <a:rPr lang="en-US" sz="2800" b="1" u="sng" dirty="0">
                <a:solidFill>
                  <a:schemeClr val="tx1"/>
                </a:solidFill>
              </a:rPr>
              <a:t>KEY INSIGHT</a:t>
            </a:r>
          </a:p>
        </p:txBody>
      </p:sp>
      <p:sp>
        <p:nvSpPr>
          <p:cNvPr id="3" name="Rectangle: Diagonal Corners Rounded 2">
            <a:extLst>
              <a:ext uri="{FF2B5EF4-FFF2-40B4-BE49-F238E27FC236}">
                <a16:creationId xmlns:a16="http://schemas.microsoft.com/office/drawing/2014/main" id="{CE61B4AD-2F0F-22C9-8A7E-A00E8B978490}"/>
              </a:ext>
            </a:extLst>
          </p:cNvPr>
          <p:cNvSpPr/>
          <p:nvPr/>
        </p:nvSpPr>
        <p:spPr>
          <a:xfrm>
            <a:off x="2646555" y="1338147"/>
            <a:ext cx="9017619" cy="4739268"/>
          </a:xfrm>
          <a:prstGeom prst="round2Diag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400" b="1" u="sng" dirty="0">
                <a:solidFill>
                  <a:schemeClr val="tx1"/>
                </a:solidFill>
                <a:latin typeface="Times New Roman" panose="02020603050405020304" pitchFamily="18" charset="0"/>
                <a:cs typeface="Times New Roman" panose="02020603050405020304" pitchFamily="18" charset="0"/>
              </a:rPr>
              <a:t>State-wise Player Distribution </a:t>
            </a:r>
            <a:r>
              <a:rPr lang="en-US" sz="2400" dirty="0">
                <a:solidFill>
                  <a:schemeClr val="tx1"/>
                </a:solidFill>
                <a:latin typeface="Times New Roman" panose="02020603050405020304" pitchFamily="18" charset="0"/>
                <a:cs typeface="Times New Roman" panose="02020603050405020304" pitchFamily="18" charset="0"/>
              </a:rPr>
              <a:t>: California, Texas, and Florida have the highest number of players, suggesting strong football programs or larger talent pools in these states. </a:t>
            </a:r>
          </a:p>
          <a:p>
            <a:pPr marL="342900" indent="-342900" algn="ctr">
              <a:buFont typeface="Arial" panose="020B0604020202020204" pitchFamily="34" charset="0"/>
              <a:buChar char="•"/>
            </a:pPr>
            <a:endParaRPr lang="en-US" sz="2400" b="1" u="sng"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400" b="1" u="sng" dirty="0">
                <a:solidFill>
                  <a:schemeClr val="tx1"/>
                </a:solidFill>
                <a:latin typeface="Times New Roman" panose="02020603050405020304" pitchFamily="18" charset="0"/>
                <a:cs typeface="Times New Roman" panose="02020603050405020304" pitchFamily="18" charset="0"/>
              </a:rPr>
              <a:t>Player Positions and Experience </a:t>
            </a:r>
            <a:r>
              <a:rPr lang="en-US" sz="2400" dirty="0">
                <a:solidFill>
                  <a:schemeClr val="tx1"/>
                </a:solidFill>
                <a:latin typeface="Times New Roman" panose="02020603050405020304" pitchFamily="18" charset="0"/>
                <a:cs typeface="Times New Roman" panose="02020603050405020304" pitchFamily="18" charset="0"/>
              </a:rPr>
              <a:t>: Wide receivers (WR) and tight ends (TE) show a higher total of years played, while defensive tackles (DT) and safeties (S/SS) generally have shorter careers.</a:t>
            </a:r>
          </a:p>
          <a:p>
            <a:pPr algn="ctr"/>
            <a:endParaRPr lang="en-US" sz="2400" b="1" u="sng"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400" b="1" u="sng" dirty="0">
                <a:solidFill>
                  <a:schemeClr val="tx1"/>
                </a:solidFill>
                <a:latin typeface="Times New Roman" panose="02020603050405020304" pitchFamily="18" charset="0"/>
                <a:cs typeface="Times New Roman" panose="02020603050405020304" pitchFamily="18" charset="0"/>
              </a:rPr>
              <a:t>Weight Distribution by Team </a:t>
            </a:r>
            <a:r>
              <a:rPr lang="en-US" sz="2400" dirty="0">
                <a:solidFill>
                  <a:schemeClr val="tx1"/>
                </a:solidFill>
                <a:latin typeface="Times New Roman" panose="02020603050405020304" pitchFamily="18" charset="0"/>
                <a:cs typeface="Times New Roman" panose="02020603050405020304" pitchFamily="18" charset="0"/>
              </a:rPr>
              <a:t>: The average weight is nearly evenly split between the teams, with New England averaging 242.09 pounds and Philadelphia 245.49 pounds.</a:t>
            </a:r>
          </a:p>
        </p:txBody>
      </p:sp>
    </p:spTree>
    <p:extLst>
      <p:ext uri="{BB962C8B-B14F-4D97-AF65-F5344CB8AC3E}">
        <p14:creationId xmlns:p14="http://schemas.microsoft.com/office/powerpoint/2010/main" val="383675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866A77-DFB8-BFF9-6443-D42C1A280060}"/>
              </a:ext>
            </a:extLst>
          </p:cNvPr>
          <p:cNvSpPr/>
          <p:nvPr/>
        </p:nvSpPr>
        <p:spPr>
          <a:xfrm>
            <a:off x="4560848" y="328962"/>
            <a:ext cx="5096107" cy="76943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q"/>
            </a:pPr>
            <a:r>
              <a:rPr lang="en-US" sz="3200" u="sng" dirty="0">
                <a:solidFill>
                  <a:schemeClr val="tx1"/>
                </a:solidFill>
                <a:latin typeface="Times New Roman" panose="02020603050405020304" pitchFamily="18" charset="0"/>
                <a:cs typeface="Times New Roman" panose="02020603050405020304" pitchFamily="18" charset="0"/>
              </a:rPr>
              <a:t> </a:t>
            </a:r>
            <a:r>
              <a:rPr lang="en-US" sz="3200" b="1" u="sng" dirty="0">
                <a:solidFill>
                  <a:schemeClr val="tx1"/>
                </a:solidFill>
                <a:latin typeface="Times New Roman" panose="02020603050405020304" pitchFamily="18" charset="0"/>
                <a:cs typeface="Times New Roman" panose="02020603050405020304" pitchFamily="18" charset="0"/>
              </a:rPr>
              <a:t>RECOMMANDATIONS</a:t>
            </a:r>
          </a:p>
        </p:txBody>
      </p:sp>
      <p:sp>
        <p:nvSpPr>
          <p:cNvPr id="3" name="Rectangle: Single Corner Rounded 2">
            <a:extLst>
              <a:ext uri="{FF2B5EF4-FFF2-40B4-BE49-F238E27FC236}">
                <a16:creationId xmlns:a16="http://schemas.microsoft.com/office/drawing/2014/main" id="{2C5968E9-4374-5844-8B33-69DA8A6321BB}"/>
              </a:ext>
            </a:extLst>
          </p:cNvPr>
          <p:cNvSpPr/>
          <p:nvPr/>
        </p:nvSpPr>
        <p:spPr>
          <a:xfrm>
            <a:off x="2865862" y="1895707"/>
            <a:ext cx="8954431" cy="4382429"/>
          </a:xfrm>
          <a:prstGeom prst="round1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400" dirty="0">
                <a:solidFill>
                  <a:schemeClr val="tx1"/>
                </a:solidFill>
                <a:latin typeface="Times New Roman" panose="02020603050405020304" pitchFamily="18" charset="0"/>
                <a:cs typeface="Times New Roman" panose="02020603050405020304" pitchFamily="18" charset="0"/>
              </a:rPr>
              <a:t>Based on this project, here are recommendations:</a:t>
            </a:r>
          </a:p>
          <a:p>
            <a:pPr algn="ct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accent1">
                    <a:lumMod val="50000"/>
                  </a:schemeClr>
                </a:solidFill>
                <a:latin typeface="Times New Roman" panose="02020603050405020304" pitchFamily="18" charset="0"/>
                <a:cs typeface="Times New Roman" panose="02020603050405020304" pitchFamily="18" charset="0"/>
              </a:rPr>
              <a:t>Focus Scouting </a:t>
            </a:r>
            <a:r>
              <a:rPr lang="en-US" sz="2000" u="sng" dirty="0">
                <a:solidFill>
                  <a:schemeClr val="accent1">
                    <a:lumMod val="50000"/>
                  </a:schemeClr>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Target key states like California, Texas, and Florida, while exploring underrepresented regions for hidden talent.</a:t>
            </a:r>
            <a:r>
              <a:rPr lang="en-US" sz="2000" b="1" dirty="0">
                <a:solidFill>
                  <a:schemeClr val="tx1"/>
                </a:solidFill>
                <a:latin typeface="Times New Roman" panose="02020603050405020304" pitchFamily="18" charset="0"/>
                <a:cs typeface="Times New Roman" panose="02020603050405020304" pitchFamily="18" charset="0"/>
              </a:rPr>
              <a:t> </a:t>
            </a:r>
          </a:p>
          <a:p>
            <a:pPr marL="342900" indent="-342900" algn="ctr">
              <a:buFont typeface="Arial" panose="020B0604020202020204" pitchFamily="34" charset="0"/>
              <a:buChar char="•"/>
            </a:pPr>
            <a:r>
              <a:rPr lang="en-US" sz="2000" b="1" u="sng" dirty="0">
                <a:solidFill>
                  <a:schemeClr val="accent1">
                    <a:lumMod val="50000"/>
                  </a:schemeClr>
                </a:solidFill>
                <a:latin typeface="Times New Roman" panose="02020603050405020304" pitchFamily="18" charset="0"/>
                <a:cs typeface="Times New Roman" panose="02020603050405020304" pitchFamily="18" charset="0"/>
              </a:rPr>
              <a:t>Customized Training </a:t>
            </a:r>
            <a:r>
              <a:rPr lang="en-US" sz="2000" dirty="0">
                <a:solidFill>
                  <a:schemeClr val="tx1"/>
                </a:solidFill>
                <a:latin typeface="Times New Roman" panose="02020603050405020304" pitchFamily="18" charset="0"/>
                <a:cs typeface="Times New Roman" panose="02020603050405020304" pitchFamily="18" charset="0"/>
              </a:rPr>
              <a:t>: Develop training programs for positions with shorter careers, emphasizing injury prevention and conditioning.</a:t>
            </a:r>
            <a:r>
              <a:rPr lang="en-US" sz="2000" b="1" dirty="0">
                <a:solidFill>
                  <a:schemeClr val="tx1"/>
                </a:solidFill>
                <a:latin typeface="Times New Roman" panose="02020603050405020304" pitchFamily="18" charset="0"/>
                <a:cs typeface="Times New Roman" panose="02020603050405020304" pitchFamily="18" charset="0"/>
              </a:rPr>
              <a:t> </a:t>
            </a:r>
          </a:p>
          <a:p>
            <a:pPr marL="342900" indent="-342900" algn="ctr">
              <a:buFont typeface="Arial" panose="020B0604020202020204" pitchFamily="34" charset="0"/>
              <a:buChar char="•"/>
            </a:pPr>
            <a:r>
              <a:rPr lang="en-US" sz="2000" b="1" u="sng" dirty="0">
                <a:solidFill>
                  <a:schemeClr val="accent1">
                    <a:lumMod val="50000"/>
                  </a:schemeClr>
                </a:solidFill>
                <a:latin typeface="Times New Roman" panose="02020603050405020304" pitchFamily="18" charset="0"/>
                <a:cs typeface="Times New Roman" panose="02020603050405020304" pitchFamily="18" charset="0"/>
              </a:rPr>
              <a:t>Data-Driven Strategies </a:t>
            </a:r>
            <a:r>
              <a:rPr lang="en-US" sz="2000" dirty="0">
                <a:solidFill>
                  <a:schemeClr val="tx1"/>
                </a:solidFill>
                <a:latin typeface="Times New Roman" panose="02020603050405020304" pitchFamily="18" charset="0"/>
                <a:cs typeface="Times New Roman" panose="02020603050405020304" pitchFamily="18" charset="0"/>
              </a:rPr>
              <a:t>: Use analytics to maintain balanced rosters and inform strategic decisions for team performance.</a:t>
            </a:r>
          </a:p>
          <a:p>
            <a:pPr marL="342900" indent="-342900" algn="ctr">
              <a:buFont typeface="Arial" panose="020B0604020202020204" pitchFamily="34" charset="0"/>
              <a:buChar char="•"/>
            </a:pPr>
            <a:r>
              <a:rPr lang="en-US" sz="2000" b="1" dirty="0">
                <a:solidFill>
                  <a:schemeClr val="accent1">
                    <a:lumMod val="50000"/>
                  </a:schemeClr>
                </a:solidFill>
                <a:latin typeface="Times New Roman" panose="02020603050405020304" pitchFamily="18" charset="0"/>
                <a:cs typeface="Times New Roman" panose="02020603050405020304" pitchFamily="18" charset="0"/>
              </a:rPr>
              <a:t> </a:t>
            </a:r>
            <a:r>
              <a:rPr lang="en-US" sz="2000" b="1" u="sng" dirty="0">
                <a:solidFill>
                  <a:schemeClr val="accent1">
                    <a:lumMod val="50000"/>
                  </a:schemeClr>
                </a:solidFill>
                <a:latin typeface="Times New Roman" panose="02020603050405020304" pitchFamily="18" charset="0"/>
                <a:cs typeface="Times New Roman" panose="02020603050405020304" pitchFamily="18" charset="0"/>
              </a:rPr>
              <a:t>Community Engagement </a:t>
            </a:r>
            <a:r>
              <a:rPr lang="en-US" sz="2000" dirty="0">
                <a:solidFill>
                  <a:schemeClr val="tx1"/>
                </a:solidFill>
                <a:latin typeface="Times New Roman" panose="02020603050405020304" pitchFamily="18" charset="0"/>
                <a:cs typeface="Times New Roman" panose="02020603050405020304" pitchFamily="18" charset="0"/>
              </a:rPr>
              <a:t>: Engage with high-contributing states through football camps and clinics to foster relationships with emerging talent.</a:t>
            </a:r>
          </a:p>
          <a:p>
            <a:pPr marL="342900" indent="-342900" algn="ctr">
              <a:buFont typeface="Arial" panose="020B0604020202020204" pitchFamily="34" charset="0"/>
              <a:buChar char="•"/>
            </a:pPr>
            <a:r>
              <a:rPr lang="en-US" sz="2000" b="1" u="sng" dirty="0">
                <a:solidFill>
                  <a:schemeClr val="accent1">
                    <a:lumMod val="50000"/>
                  </a:schemeClr>
                </a:solidFill>
                <a:latin typeface="Times New Roman" panose="02020603050405020304" pitchFamily="18" charset="0"/>
                <a:cs typeface="Times New Roman" panose="02020603050405020304" pitchFamily="18" charset="0"/>
              </a:rPr>
              <a:t> Prioritize Player Health </a:t>
            </a:r>
            <a:r>
              <a:rPr lang="en-US" sz="2000" dirty="0">
                <a:solidFill>
                  <a:schemeClr val="tx1"/>
                </a:solidFill>
                <a:latin typeface="Times New Roman" panose="02020603050405020304" pitchFamily="18" charset="0"/>
                <a:cs typeface="Times New Roman" panose="02020603050405020304" pitchFamily="18" charset="0"/>
              </a:rPr>
              <a:t>: Implement mental and physical health support programs to sustain and extend player careers.</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3770097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4AE9A83-2025-8563-22F2-068A9B41FE9F}"/>
              </a:ext>
            </a:extLst>
          </p:cNvPr>
          <p:cNvSpPr/>
          <p:nvPr/>
        </p:nvSpPr>
        <p:spPr>
          <a:xfrm>
            <a:off x="6096000" y="546409"/>
            <a:ext cx="3536794" cy="814039"/>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q"/>
            </a:pPr>
            <a:r>
              <a:rPr lang="en-US" sz="3200" b="1" u="sng" dirty="0">
                <a:ln w="0"/>
                <a:solidFill>
                  <a:schemeClr val="tx1"/>
                </a:solidFill>
                <a:latin typeface="Times New Roman" panose="02020603050405020304" pitchFamily="18" charset="0"/>
                <a:cs typeface="Times New Roman" panose="02020603050405020304" pitchFamily="18" charset="0"/>
              </a:rPr>
              <a:t>SUMMARY</a:t>
            </a:r>
          </a:p>
        </p:txBody>
      </p:sp>
      <p:sp>
        <p:nvSpPr>
          <p:cNvPr id="3" name="Rectangle 2">
            <a:extLst>
              <a:ext uri="{FF2B5EF4-FFF2-40B4-BE49-F238E27FC236}">
                <a16:creationId xmlns:a16="http://schemas.microsoft.com/office/drawing/2014/main" id="{58C48A70-7839-0015-7F82-DD69CBAC779E}"/>
              </a:ext>
            </a:extLst>
          </p:cNvPr>
          <p:cNvSpPr/>
          <p:nvPr/>
        </p:nvSpPr>
        <p:spPr>
          <a:xfrm>
            <a:off x="3037784" y="2174488"/>
            <a:ext cx="8331819" cy="3546088"/>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The Big Game Census Data Visualization project analyzed player demographics and team compositions to uncover key trends. Using datasets on player information, birth states, and team data, the analysis highlighted the concentration of talent in states like California, Texas, and Florida. It also provided insights into player distribution across positions and teams, along with age and weight metrics. These findings informed recommendations for talent scouting, customized training, and player health strategies to improve team performance and player longevity. The project offers a data-driven foundation for decision-making in sports management.</a:t>
            </a:r>
            <a:endParaRPr lang="en-US" sz="2000" dirty="0">
              <a:ln w="0"/>
              <a:solidFill>
                <a:schemeClr val="tx1"/>
              </a:solidFill>
              <a:latin typeface="Times New Roman" panose="02020603050405020304" pitchFamily="18" charset="0"/>
              <a:cs typeface="Times New Roman" panose="02020603050405020304" pitchFamily="18" charset="0"/>
            </a:endParaRPr>
          </a:p>
        </p:txBody>
      </p:sp>
      <p:sp>
        <p:nvSpPr>
          <p:cNvPr id="7" name="Wave 6">
            <a:extLst>
              <a:ext uri="{FF2B5EF4-FFF2-40B4-BE49-F238E27FC236}">
                <a16:creationId xmlns:a16="http://schemas.microsoft.com/office/drawing/2014/main" id="{877DA722-B7DF-ACF8-6AE6-EBA7642B839D}"/>
              </a:ext>
            </a:extLst>
          </p:cNvPr>
          <p:cNvSpPr/>
          <p:nvPr/>
        </p:nvSpPr>
        <p:spPr>
          <a:xfrm>
            <a:off x="3037784" y="348475"/>
            <a:ext cx="2196792" cy="1393902"/>
          </a:xfrm>
          <a:prstGeom prst="wave">
            <a:avLst>
              <a:gd name="adj1" fmla="val 0"/>
              <a:gd name="adj2" fmla="val 1618"/>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DE615E2-81A9-64BE-7E6B-E76B38EBE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718" y="443260"/>
            <a:ext cx="1800924" cy="1204332"/>
          </a:xfrm>
          <a:prstGeom prst="rect">
            <a:avLst/>
          </a:prstGeom>
        </p:spPr>
      </p:pic>
    </p:spTree>
    <p:extLst>
      <p:ext uri="{BB962C8B-B14F-4D97-AF65-F5344CB8AC3E}">
        <p14:creationId xmlns:p14="http://schemas.microsoft.com/office/powerpoint/2010/main" val="326294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74092AE-E979-186E-1B86-1CC5BD6A3181}"/>
              </a:ext>
            </a:extLst>
          </p:cNvPr>
          <p:cNvSpPr/>
          <p:nvPr/>
        </p:nvSpPr>
        <p:spPr>
          <a:xfrm>
            <a:off x="4580826" y="823707"/>
            <a:ext cx="3947531" cy="791605"/>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THANK YOU</a:t>
            </a:r>
          </a:p>
        </p:txBody>
      </p:sp>
      <p:sp>
        <p:nvSpPr>
          <p:cNvPr id="15" name="Rectangle: Single Corner Rounded 14">
            <a:extLst>
              <a:ext uri="{FF2B5EF4-FFF2-40B4-BE49-F238E27FC236}">
                <a16:creationId xmlns:a16="http://schemas.microsoft.com/office/drawing/2014/main" id="{55A11AF8-F3FD-7C80-132E-921618CD8456}"/>
              </a:ext>
            </a:extLst>
          </p:cNvPr>
          <p:cNvSpPr/>
          <p:nvPr/>
        </p:nvSpPr>
        <p:spPr>
          <a:xfrm>
            <a:off x="2910002" y="2526046"/>
            <a:ext cx="8173845" cy="3278459"/>
          </a:xfrm>
          <a:prstGeom prst="round1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CD8E1105-6799-EBD3-24A1-40D00635868D}"/>
              </a:ext>
            </a:extLst>
          </p:cNvPr>
          <p:cNvSpPr txBox="1"/>
          <p:nvPr/>
        </p:nvSpPr>
        <p:spPr>
          <a:xfrm>
            <a:off x="3910829" y="4220151"/>
            <a:ext cx="8021445" cy="461665"/>
          </a:xfrm>
          <a:prstGeom prst="rect">
            <a:avLst/>
          </a:prstGeom>
          <a:noFill/>
        </p:spPr>
        <p:txBody>
          <a:bodyPr wrap="square">
            <a:spAutoFit/>
          </a:bodyPr>
          <a:lstStyle/>
          <a:p>
            <a:r>
              <a:rPr lang="it-IT" sz="2400" dirty="0"/>
              <a:t>H.No.-254, Inderpuri </a:t>
            </a:r>
            <a:r>
              <a:rPr lang="it-IT" sz="2400" dirty="0">
                <a:latin typeface="Times New Roman" panose="02020603050405020304" pitchFamily="18" charset="0"/>
                <a:cs typeface="Times New Roman" panose="02020603050405020304" pitchFamily="18" charset="0"/>
              </a:rPr>
              <a:t>Mohalla</a:t>
            </a:r>
            <a:r>
              <a:rPr lang="it-IT" sz="2400" dirty="0"/>
              <a:t>, ,Palwal, 121102</a:t>
            </a:r>
          </a:p>
        </p:txBody>
      </p:sp>
      <p:sp>
        <p:nvSpPr>
          <p:cNvPr id="18" name="TextBox 17">
            <a:extLst>
              <a:ext uri="{FF2B5EF4-FFF2-40B4-BE49-F238E27FC236}">
                <a16:creationId xmlns:a16="http://schemas.microsoft.com/office/drawing/2014/main" id="{DA17A53D-3B97-0739-9D3A-8FAC12825F21}"/>
              </a:ext>
            </a:extLst>
          </p:cNvPr>
          <p:cNvSpPr txBox="1"/>
          <p:nvPr/>
        </p:nvSpPr>
        <p:spPr>
          <a:xfrm>
            <a:off x="4030700" y="5000944"/>
            <a:ext cx="6094140" cy="461665"/>
          </a:xfrm>
          <a:prstGeom prst="rect">
            <a:avLst/>
          </a:prstGeom>
          <a:noFill/>
        </p:spPr>
        <p:txBody>
          <a:bodyPr wrap="square">
            <a:spAutoFit/>
          </a:bodyPr>
          <a:lstStyle/>
          <a:p>
            <a:r>
              <a:rPr lang="it-IT" sz="2400" u="sng" dirty="0">
                <a:latin typeface="Times New Roman" panose="02020603050405020304" pitchFamily="18" charset="0"/>
                <a:cs typeface="Times New Roman" panose="02020603050405020304" pitchFamily="18" charset="0"/>
              </a:rPr>
              <a:t>WWW.VERVEBRIDGE.COM</a:t>
            </a:r>
          </a:p>
        </p:txBody>
      </p:sp>
      <p:sp>
        <p:nvSpPr>
          <p:cNvPr id="21" name="TextBox 20">
            <a:extLst>
              <a:ext uri="{FF2B5EF4-FFF2-40B4-BE49-F238E27FC236}">
                <a16:creationId xmlns:a16="http://schemas.microsoft.com/office/drawing/2014/main" id="{9E8D02C8-47AD-E0E9-0226-DC53278B04F8}"/>
              </a:ext>
            </a:extLst>
          </p:cNvPr>
          <p:cNvSpPr txBox="1"/>
          <p:nvPr/>
        </p:nvSpPr>
        <p:spPr>
          <a:xfrm>
            <a:off x="4030700" y="3405272"/>
            <a:ext cx="5047785"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chhabrakhushi26@gmail.com</a:t>
            </a:r>
          </a:p>
        </p:txBody>
      </p:sp>
      <p:sp>
        <p:nvSpPr>
          <p:cNvPr id="24" name="TextBox 23">
            <a:extLst>
              <a:ext uri="{FF2B5EF4-FFF2-40B4-BE49-F238E27FC236}">
                <a16:creationId xmlns:a16="http://schemas.microsoft.com/office/drawing/2014/main" id="{E0657520-90F0-C83A-AD32-4B52E85C571E}"/>
              </a:ext>
            </a:extLst>
          </p:cNvPr>
          <p:cNvSpPr txBox="1"/>
          <p:nvPr/>
        </p:nvSpPr>
        <p:spPr>
          <a:xfrm>
            <a:off x="4030700" y="2820494"/>
            <a:ext cx="2966225" cy="523220"/>
          </a:xfrm>
          <a:prstGeom prst="rect">
            <a:avLst/>
          </a:prstGeom>
          <a:noFill/>
        </p:spPr>
        <p:txBody>
          <a:bodyPr wrap="square">
            <a:spAutoFit/>
          </a:bodyPr>
          <a:lstStyle/>
          <a:p>
            <a:r>
              <a:rPr lang="en-US" sz="2800" dirty="0"/>
              <a:t>9306247377</a:t>
            </a:r>
          </a:p>
        </p:txBody>
      </p:sp>
      <p:pic>
        <p:nvPicPr>
          <p:cNvPr id="28" name="Graphic 27" descr="Speaker phone with solid fill">
            <a:extLst>
              <a:ext uri="{FF2B5EF4-FFF2-40B4-BE49-F238E27FC236}">
                <a16:creationId xmlns:a16="http://schemas.microsoft.com/office/drawing/2014/main" id="{A0AE674B-DBAF-0D2A-1A56-AFD6271350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45113" y="2692724"/>
            <a:ext cx="765716" cy="523220"/>
          </a:xfrm>
          <a:prstGeom prst="rect">
            <a:avLst/>
          </a:prstGeom>
        </p:spPr>
      </p:pic>
      <p:pic>
        <p:nvPicPr>
          <p:cNvPr id="30" name="Graphic 29" descr="Envelope with solid fill">
            <a:extLst>
              <a:ext uri="{FF2B5EF4-FFF2-40B4-BE49-F238E27FC236}">
                <a16:creationId xmlns:a16="http://schemas.microsoft.com/office/drawing/2014/main" id="{968BD54D-AA5D-FC43-34A1-949F3F0BF3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18059" y="3397957"/>
            <a:ext cx="480431" cy="540266"/>
          </a:xfrm>
          <a:prstGeom prst="rect">
            <a:avLst/>
          </a:prstGeom>
        </p:spPr>
      </p:pic>
      <p:pic>
        <p:nvPicPr>
          <p:cNvPr id="34" name="Graphic 33" descr="Internet with solid fill">
            <a:extLst>
              <a:ext uri="{FF2B5EF4-FFF2-40B4-BE49-F238E27FC236}">
                <a16:creationId xmlns:a16="http://schemas.microsoft.com/office/drawing/2014/main" id="{5B88A808-5F34-1DD8-A698-38B065AFEF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75413" y="5000944"/>
            <a:ext cx="765719" cy="523221"/>
          </a:xfrm>
          <a:prstGeom prst="rect">
            <a:avLst/>
          </a:prstGeom>
        </p:spPr>
      </p:pic>
      <p:pic>
        <p:nvPicPr>
          <p:cNvPr id="35" name="Graphic 34" descr="Marker with solid fill">
            <a:extLst>
              <a:ext uri="{FF2B5EF4-FFF2-40B4-BE49-F238E27FC236}">
                <a16:creationId xmlns:a16="http://schemas.microsoft.com/office/drawing/2014/main" id="{416BF0EC-5558-C30F-798B-D88CC12FD5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51148" y="4165276"/>
            <a:ext cx="654207" cy="571416"/>
          </a:xfrm>
          <a:prstGeom prst="rect">
            <a:avLst/>
          </a:prstGeom>
        </p:spPr>
      </p:pic>
      <p:sp>
        <p:nvSpPr>
          <p:cNvPr id="5" name="Flowchart: Predefined Process 4">
            <a:extLst>
              <a:ext uri="{FF2B5EF4-FFF2-40B4-BE49-F238E27FC236}">
                <a16:creationId xmlns:a16="http://schemas.microsoft.com/office/drawing/2014/main" id="{727C94D9-8E3D-68DD-BCE5-582801CD9A89}"/>
              </a:ext>
            </a:extLst>
          </p:cNvPr>
          <p:cNvSpPr/>
          <p:nvPr/>
        </p:nvSpPr>
        <p:spPr>
          <a:xfrm>
            <a:off x="9456234" y="568711"/>
            <a:ext cx="2219093" cy="1170879"/>
          </a:xfrm>
          <a:prstGeom prst="flowChartPredefinedProcess">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EACDFBF-23FB-8BA8-17C1-26902EF3AE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01561" y="568711"/>
            <a:ext cx="1750741" cy="1170879"/>
          </a:xfrm>
          <a:prstGeom prst="rect">
            <a:avLst/>
          </a:prstGeom>
        </p:spPr>
      </p:pic>
    </p:spTree>
    <p:extLst>
      <p:ext uri="{BB962C8B-B14F-4D97-AF65-F5344CB8AC3E}">
        <p14:creationId xmlns:p14="http://schemas.microsoft.com/office/powerpoint/2010/main" val="419487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4CBD2D7-5E42-6694-84F4-54AB59B0D4BC}"/>
              </a:ext>
            </a:extLst>
          </p:cNvPr>
          <p:cNvSpPr/>
          <p:nvPr/>
        </p:nvSpPr>
        <p:spPr>
          <a:xfrm>
            <a:off x="3786768" y="390293"/>
            <a:ext cx="5666678" cy="867007"/>
          </a:xfrm>
          <a:prstGeom prst="flowChartAlternateProcess">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u="sng" dirty="0">
                <a:solidFill>
                  <a:schemeClr val="tx1"/>
                </a:solidFill>
                <a:latin typeface="Times New Roman" panose="02020603050405020304" pitchFamily="18" charset="0"/>
                <a:cs typeface="Times New Roman" panose="02020603050405020304" pitchFamily="18" charset="0"/>
              </a:rPr>
              <a:t>TABLE OF CONTENT</a:t>
            </a:r>
          </a:p>
        </p:txBody>
      </p:sp>
      <p:sp>
        <p:nvSpPr>
          <p:cNvPr id="7" name="Rectangle 6">
            <a:extLst>
              <a:ext uri="{FF2B5EF4-FFF2-40B4-BE49-F238E27FC236}">
                <a16:creationId xmlns:a16="http://schemas.microsoft.com/office/drawing/2014/main" id="{1C77115E-A572-28C2-C494-EA3FF42C2285}"/>
              </a:ext>
            </a:extLst>
          </p:cNvPr>
          <p:cNvSpPr/>
          <p:nvPr/>
        </p:nvSpPr>
        <p:spPr>
          <a:xfrm>
            <a:off x="3181815" y="1940313"/>
            <a:ext cx="7040135" cy="4170556"/>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OBJECTIVE</a:t>
            </a:r>
          </a:p>
          <a:p>
            <a:pPr marL="342900" indent="-34290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DATA COLLECTION &amp; CLEANING</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DATA ANALYSIS</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DASHBOARD &amp; KEY INSIGHTS</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RECOMMADATION</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SUMMARY</a:t>
            </a:r>
          </a:p>
        </p:txBody>
      </p:sp>
      <p:pic>
        <p:nvPicPr>
          <p:cNvPr id="3" name="Picture 2">
            <a:extLst>
              <a:ext uri="{FF2B5EF4-FFF2-40B4-BE49-F238E27FC236}">
                <a16:creationId xmlns:a16="http://schemas.microsoft.com/office/drawing/2014/main" id="{F72E458D-1CBD-D2A1-5AE3-AF75F506B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5373" y="390293"/>
            <a:ext cx="1929161" cy="932521"/>
          </a:xfrm>
          <a:prstGeom prst="rect">
            <a:avLst/>
          </a:prstGeom>
        </p:spPr>
      </p:pic>
      <p:sp>
        <p:nvSpPr>
          <p:cNvPr id="5" name="Frame 4">
            <a:extLst>
              <a:ext uri="{FF2B5EF4-FFF2-40B4-BE49-F238E27FC236}">
                <a16:creationId xmlns:a16="http://schemas.microsoft.com/office/drawing/2014/main" id="{A92405FC-EF67-8BA2-0C0D-94853243E9BE}"/>
              </a:ext>
            </a:extLst>
          </p:cNvPr>
          <p:cNvSpPr/>
          <p:nvPr/>
        </p:nvSpPr>
        <p:spPr>
          <a:xfrm>
            <a:off x="9695984" y="256477"/>
            <a:ext cx="2207941" cy="1193181"/>
          </a:xfrm>
          <a:prstGeom prst="frame">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8222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0D286EF-C167-38D4-DF30-22B97D73798C}"/>
              </a:ext>
            </a:extLst>
          </p:cNvPr>
          <p:cNvSpPr/>
          <p:nvPr/>
        </p:nvSpPr>
        <p:spPr>
          <a:xfrm>
            <a:off x="5761463" y="897669"/>
            <a:ext cx="4951142" cy="975733"/>
          </a:xfrm>
          <a:prstGeom prst="round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3600" b="1" u="sng" dirty="0">
                <a:solidFill>
                  <a:schemeClr val="tx1"/>
                </a:solidFill>
                <a:latin typeface="Times New Roman" panose="02020603050405020304" pitchFamily="18" charset="0"/>
                <a:cs typeface="Times New Roman" panose="02020603050405020304" pitchFamily="18" charset="0"/>
              </a:rPr>
              <a:t>INTRODUCTION</a:t>
            </a:r>
          </a:p>
        </p:txBody>
      </p:sp>
      <p:sp>
        <p:nvSpPr>
          <p:cNvPr id="5" name="Rectangle: Beveled 4">
            <a:extLst>
              <a:ext uri="{FF2B5EF4-FFF2-40B4-BE49-F238E27FC236}">
                <a16:creationId xmlns:a16="http://schemas.microsoft.com/office/drawing/2014/main" id="{A8DF81E2-BF94-5712-7076-60D2825D7843}"/>
              </a:ext>
            </a:extLst>
          </p:cNvPr>
          <p:cNvSpPr/>
          <p:nvPr/>
        </p:nvSpPr>
        <p:spPr>
          <a:xfrm>
            <a:off x="2943922" y="752705"/>
            <a:ext cx="2252546" cy="1338146"/>
          </a:xfrm>
          <a:prstGeom prst="bevel">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1674790-7593-B516-15E3-D42691082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946" y="970153"/>
            <a:ext cx="1817648" cy="903249"/>
          </a:xfrm>
          <a:prstGeom prst="rect">
            <a:avLst/>
          </a:prstGeom>
        </p:spPr>
      </p:pic>
      <p:sp>
        <p:nvSpPr>
          <p:cNvPr id="9" name="Rectangle 8">
            <a:extLst>
              <a:ext uri="{FF2B5EF4-FFF2-40B4-BE49-F238E27FC236}">
                <a16:creationId xmlns:a16="http://schemas.microsoft.com/office/drawing/2014/main" id="{62D05DE5-8E3F-5F39-9AD6-D17D1EADBF2D}"/>
              </a:ext>
            </a:extLst>
          </p:cNvPr>
          <p:cNvSpPr/>
          <p:nvPr/>
        </p:nvSpPr>
        <p:spPr>
          <a:xfrm>
            <a:off x="2687445" y="2598238"/>
            <a:ext cx="9143999" cy="328960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The Big Game Census Data Visualization project aims to analyze and visualize data related to players' demographics and their geographic distribution. By examining factors such as age, weight, years played, and birthplace, this project seeks to uncover patterns and trends within the big game population. Using tools like Excel for data cleaning and preparation, the analysis will provide insights into the factors influencing player success and regional talent distribution. The ultimate goal is to present these findings through comprehensive data visualizations, offering valuable perspectives for decision-making and strategic planning in the big game ecosystem.</a:t>
            </a:r>
            <a:endParaRPr lang="en-US" sz="2000" b="1" dirty="0">
              <a:ln w="22225">
                <a:solidFill>
                  <a:schemeClr val="accent2"/>
                </a:solidFill>
                <a:prstDash val="solid"/>
              </a:ln>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37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A2C9860A-6437-5373-9195-E0859162AC81}"/>
              </a:ext>
            </a:extLst>
          </p:cNvPr>
          <p:cNvSpPr/>
          <p:nvPr/>
        </p:nvSpPr>
        <p:spPr>
          <a:xfrm>
            <a:off x="3958682" y="379141"/>
            <a:ext cx="4694664" cy="914400"/>
          </a:xfrm>
          <a:prstGeom prst="homePlate">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4400" b="1" u="sng" dirty="0">
                <a:solidFill>
                  <a:schemeClr val="tx1"/>
                </a:solidFill>
                <a:latin typeface="Times New Roman" panose="02020603050405020304" pitchFamily="18" charset="0"/>
                <a:cs typeface="Times New Roman" panose="02020603050405020304" pitchFamily="18" charset="0"/>
              </a:rPr>
              <a:t>OBJECTIVE</a:t>
            </a:r>
          </a:p>
        </p:txBody>
      </p:sp>
      <p:sp>
        <p:nvSpPr>
          <p:cNvPr id="4" name="Rectangle: Diagonal Corners Rounded 3">
            <a:extLst>
              <a:ext uri="{FF2B5EF4-FFF2-40B4-BE49-F238E27FC236}">
                <a16:creationId xmlns:a16="http://schemas.microsoft.com/office/drawing/2014/main" id="{B8B9429F-5598-B344-2996-F8897A8ADA49}"/>
              </a:ext>
            </a:extLst>
          </p:cNvPr>
          <p:cNvSpPr/>
          <p:nvPr/>
        </p:nvSpPr>
        <p:spPr>
          <a:xfrm>
            <a:off x="2631687" y="2085278"/>
            <a:ext cx="9188605" cy="4025592"/>
          </a:xfrm>
          <a:prstGeom prst="round2DiagRect">
            <a:avLst/>
          </a:prstGeom>
          <a:solidFill>
            <a:schemeClr val="accent2">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objective of the "Big Game Census Data Visualization" project is to analyze and visualize demographic and geographical data related to players in a sports context. By examining datasets that include information such as player demographics, geographical locations, population estimates, and player statistics, the project aims to uncover patterns and insights that can enhance the understanding of player distribution, team composition, and population demographics associated with sports players.</a:t>
            </a:r>
          </a:p>
        </p:txBody>
      </p:sp>
      <p:sp>
        <p:nvSpPr>
          <p:cNvPr id="2" name="Flowchart: Internal Storage 1">
            <a:extLst>
              <a:ext uri="{FF2B5EF4-FFF2-40B4-BE49-F238E27FC236}">
                <a16:creationId xmlns:a16="http://schemas.microsoft.com/office/drawing/2014/main" id="{446D6156-277B-37E3-428D-986E8FD9C8C2}"/>
              </a:ext>
            </a:extLst>
          </p:cNvPr>
          <p:cNvSpPr/>
          <p:nvPr/>
        </p:nvSpPr>
        <p:spPr>
          <a:xfrm>
            <a:off x="9445083" y="245326"/>
            <a:ext cx="2163336" cy="1182030"/>
          </a:xfrm>
          <a:prstGeom prst="flowChartInternalStorage">
            <a:avLst/>
          </a:prstGeom>
          <a:solidFill>
            <a:schemeClr val="accent1">
              <a:lumMod val="50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B3E51B8-D658-91F8-7F22-3EC881F5B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671" y="457199"/>
            <a:ext cx="1855748" cy="970157"/>
          </a:xfrm>
          <a:prstGeom prst="rect">
            <a:avLst/>
          </a:prstGeom>
        </p:spPr>
      </p:pic>
    </p:spTree>
    <p:extLst>
      <p:ext uri="{BB962C8B-B14F-4D97-AF65-F5344CB8AC3E}">
        <p14:creationId xmlns:p14="http://schemas.microsoft.com/office/powerpoint/2010/main" val="343086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BE9DD631-F618-5591-4923-4545F8DF24A4}"/>
              </a:ext>
            </a:extLst>
          </p:cNvPr>
          <p:cNvSpPr/>
          <p:nvPr/>
        </p:nvSpPr>
        <p:spPr>
          <a:xfrm>
            <a:off x="3519651" y="207685"/>
            <a:ext cx="6616471" cy="1257305"/>
          </a:xfrm>
          <a:prstGeom prst="flowChartTerminator">
            <a:avLst/>
          </a:prstGeom>
          <a:solidFill>
            <a:schemeClr val="accent2">
              <a:lumMod val="60000"/>
              <a:lumOff val="4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4400" b="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METHODOLOGY</a:t>
            </a:r>
          </a:p>
        </p:txBody>
      </p:sp>
      <p:sp>
        <p:nvSpPr>
          <p:cNvPr id="5" name="Hexagon 4">
            <a:extLst>
              <a:ext uri="{FF2B5EF4-FFF2-40B4-BE49-F238E27FC236}">
                <a16:creationId xmlns:a16="http://schemas.microsoft.com/office/drawing/2014/main" id="{90F59F06-C069-EE48-7504-971478A845C2}"/>
              </a:ext>
            </a:extLst>
          </p:cNvPr>
          <p:cNvSpPr/>
          <p:nvPr/>
        </p:nvSpPr>
        <p:spPr>
          <a:xfrm>
            <a:off x="1351448" y="4404728"/>
            <a:ext cx="2216829" cy="1784195"/>
          </a:xfrm>
          <a:prstGeom prst="hexagon">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 Collection</a:t>
            </a:r>
          </a:p>
        </p:txBody>
      </p:sp>
      <p:sp>
        <p:nvSpPr>
          <p:cNvPr id="6" name="Hexagon 5">
            <a:extLst>
              <a:ext uri="{FF2B5EF4-FFF2-40B4-BE49-F238E27FC236}">
                <a16:creationId xmlns:a16="http://schemas.microsoft.com/office/drawing/2014/main" id="{DDBF7EA7-D90E-681A-DA0E-437AD724E50B}"/>
              </a:ext>
            </a:extLst>
          </p:cNvPr>
          <p:cNvSpPr/>
          <p:nvPr/>
        </p:nvSpPr>
        <p:spPr>
          <a:xfrm>
            <a:off x="2543905" y="2453272"/>
            <a:ext cx="2216828" cy="178419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 Cleaning</a:t>
            </a:r>
          </a:p>
        </p:txBody>
      </p:sp>
      <p:sp>
        <p:nvSpPr>
          <p:cNvPr id="7" name="Hexagon 6">
            <a:extLst>
              <a:ext uri="{FF2B5EF4-FFF2-40B4-BE49-F238E27FC236}">
                <a16:creationId xmlns:a16="http://schemas.microsoft.com/office/drawing/2014/main" id="{742F732B-8ED7-56D1-41CB-A2FA9A0E4C33}"/>
              </a:ext>
            </a:extLst>
          </p:cNvPr>
          <p:cNvSpPr/>
          <p:nvPr/>
        </p:nvSpPr>
        <p:spPr>
          <a:xfrm>
            <a:off x="6827887" y="4304369"/>
            <a:ext cx="2216828" cy="1784195"/>
          </a:xfrm>
          <a:prstGeom prst="hexagon">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Modeling</a:t>
            </a:r>
          </a:p>
        </p:txBody>
      </p:sp>
      <p:sp>
        <p:nvSpPr>
          <p:cNvPr id="8" name="Hexagon 7">
            <a:extLst>
              <a:ext uri="{FF2B5EF4-FFF2-40B4-BE49-F238E27FC236}">
                <a16:creationId xmlns:a16="http://schemas.microsoft.com/office/drawing/2014/main" id="{D0060B09-746B-3A82-55C3-578F98FF6F79}"/>
              </a:ext>
            </a:extLst>
          </p:cNvPr>
          <p:cNvSpPr/>
          <p:nvPr/>
        </p:nvSpPr>
        <p:spPr>
          <a:xfrm>
            <a:off x="5384931" y="2405873"/>
            <a:ext cx="2216828" cy="178419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Statistical Analysis</a:t>
            </a:r>
          </a:p>
        </p:txBody>
      </p:sp>
      <p:sp>
        <p:nvSpPr>
          <p:cNvPr id="9" name="Hexagon 8">
            <a:extLst>
              <a:ext uri="{FF2B5EF4-FFF2-40B4-BE49-F238E27FC236}">
                <a16:creationId xmlns:a16="http://schemas.microsoft.com/office/drawing/2014/main" id="{FE676D70-D31E-4AA4-DA7D-A278AA22D765}"/>
              </a:ext>
            </a:extLst>
          </p:cNvPr>
          <p:cNvSpPr/>
          <p:nvPr/>
        </p:nvSpPr>
        <p:spPr>
          <a:xfrm>
            <a:off x="4019769" y="4399156"/>
            <a:ext cx="2216828" cy="1784195"/>
          </a:xfrm>
          <a:prstGeom prst="hexagon">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imes New Roman" panose="02020603050405020304" pitchFamily="18" charset="0"/>
                <a:cs typeface="Times New Roman" panose="02020603050405020304" pitchFamily="18" charset="0"/>
              </a:rPr>
              <a:t>ExploratoryData</a:t>
            </a:r>
            <a:r>
              <a:rPr lang="en-US" sz="2000" dirty="0">
                <a:solidFill>
                  <a:schemeClr val="tx1"/>
                </a:solidFill>
                <a:latin typeface="Times New Roman" panose="02020603050405020304" pitchFamily="18" charset="0"/>
                <a:cs typeface="Times New Roman" panose="02020603050405020304" pitchFamily="18" charset="0"/>
              </a:rPr>
              <a:t>  Analysis</a:t>
            </a:r>
          </a:p>
        </p:txBody>
      </p:sp>
      <p:sp>
        <p:nvSpPr>
          <p:cNvPr id="10" name="Hexagon 9">
            <a:extLst>
              <a:ext uri="{FF2B5EF4-FFF2-40B4-BE49-F238E27FC236}">
                <a16:creationId xmlns:a16="http://schemas.microsoft.com/office/drawing/2014/main" id="{879C1AFB-3BA2-8051-29BC-3F4B9B83BFE3}"/>
              </a:ext>
            </a:extLst>
          </p:cNvPr>
          <p:cNvSpPr/>
          <p:nvPr/>
        </p:nvSpPr>
        <p:spPr>
          <a:xfrm>
            <a:off x="8293940" y="2405872"/>
            <a:ext cx="2216828" cy="178419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603050405020304" pitchFamily="18" charset="0"/>
                <a:cs typeface="Times New Roman" panose="02020603050405020304" pitchFamily="18" charset="0"/>
              </a:rPr>
              <a:t>Visualization</a:t>
            </a:r>
          </a:p>
        </p:txBody>
      </p:sp>
      <p:sp>
        <p:nvSpPr>
          <p:cNvPr id="11" name="Hexagon 10">
            <a:extLst>
              <a:ext uri="{FF2B5EF4-FFF2-40B4-BE49-F238E27FC236}">
                <a16:creationId xmlns:a16="http://schemas.microsoft.com/office/drawing/2014/main" id="{8B599CB9-6D6A-ECA7-49DE-BBC9542B7BE6}"/>
              </a:ext>
            </a:extLst>
          </p:cNvPr>
          <p:cNvSpPr/>
          <p:nvPr/>
        </p:nvSpPr>
        <p:spPr>
          <a:xfrm>
            <a:off x="9813885" y="4237467"/>
            <a:ext cx="2216828" cy="1784195"/>
          </a:xfrm>
          <a:prstGeom prst="hexagon">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Reporting</a:t>
            </a:r>
          </a:p>
        </p:txBody>
      </p:sp>
    </p:spTree>
    <p:extLst>
      <p:ext uri="{BB962C8B-B14F-4D97-AF65-F5344CB8AC3E}">
        <p14:creationId xmlns:p14="http://schemas.microsoft.com/office/powerpoint/2010/main" val="398434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7051F085-4365-C289-6937-CFA8C3D62A2F}"/>
              </a:ext>
            </a:extLst>
          </p:cNvPr>
          <p:cNvSpPr/>
          <p:nvPr/>
        </p:nvSpPr>
        <p:spPr>
          <a:xfrm>
            <a:off x="4103649" y="674650"/>
            <a:ext cx="6211228" cy="858642"/>
          </a:xfrm>
          <a:prstGeom prst="round2Diag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3600" b="1" u="sng" dirty="0">
                <a:solidFill>
                  <a:schemeClr val="tx1"/>
                </a:solidFill>
                <a:latin typeface="Times New Roman" panose="02020603050405020304" pitchFamily="18" charset="0"/>
                <a:cs typeface="Times New Roman" panose="02020603050405020304" pitchFamily="18" charset="0"/>
              </a:rPr>
              <a:t>PROBLEM STATEMENT</a:t>
            </a:r>
          </a:p>
        </p:txBody>
      </p:sp>
      <p:sp>
        <p:nvSpPr>
          <p:cNvPr id="3" name="Rectangle 2">
            <a:extLst>
              <a:ext uri="{FF2B5EF4-FFF2-40B4-BE49-F238E27FC236}">
                <a16:creationId xmlns:a16="http://schemas.microsoft.com/office/drawing/2014/main" id="{CE0A1A5E-57EB-24C5-11CB-6D8AC11260B7}"/>
              </a:ext>
            </a:extLst>
          </p:cNvPr>
          <p:cNvSpPr/>
          <p:nvPr/>
        </p:nvSpPr>
        <p:spPr>
          <a:xfrm>
            <a:off x="2787806" y="1918009"/>
            <a:ext cx="8642194" cy="351263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"Sports organizations and analysts often face challenges in understanding the demographic and geographical distribution of players, which can affect talent scouting, team composition, and strategic planning. This project aims to address this challenge by analyzing various datasets containing information about players, including their demographics, birthplaces, teams, and the population demographics of their locations. Through detailed data analysis and visualization, the project seeks to uncover patterns and insights that can inform decision-making, enhance player recruitment strategies, and provide a comprehensive understanding of the relationship between player characteristics and geographical factors.".</a:t>
            </a:r>
          </a:p>
        </p:txBody>
      </p:sp>
    </p:spTree>
    <p:extLst>
      <p:ext uri="{BB962C8B-B14F-4D97-AF65-F5344CB8AC3E}">
        <p14:creationId xmlns:p14="http://schemas.microsoft.com/office/powerpoint/2010/main" val="165957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6DF0F5-4219-74F4-9897-67BE892B9B86}"/>
              </a:ext>
            </a:extLst>
          </p:cNvPr>
          <p:cNvSpPr/>
          <p:nvPr/>
        </p:nvSpPr>
        <p:spPr>
          <a:xfrm>
            <a:off x="3958681" y="791735"/>
            <a:ext cx="6172200" cy="713680"/>
          </a:xfrm>
          <a:prstGeom prst="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4000" b="1" u="sng" dirty="0">
                <a:solidFill>
                  <a:schemeClr val="tx1"/>
                </a:solidFill>
                <a:latin typeface="Times New Roman" panose="02020603050405020304" pitchFamily="18" charset="0"/>
                <a:cs typeface="Times New Roman" panose="02020603050405020304" pitchFamily="18" charset="0"/>
              </a:rPr>
              <a:t>DATA COLLECTION</a:t>
            </a:r>
          </a:p>
        </p:txBody>
      </p:sp>
      <p:sp>
        <p:nvSpPr>
          <p:cNvPr id="10" name="Rectangle: Rounded Corners 9">
            <a:extLst>
              <a:ext uri="{FF2B5EF4-FFF2-40B4-BE49-F238E27FC236}">
                <a16:creationId xmlns:a16="http://schemas.microsoft.com/office/drawing/2014/main" id="{9D494307-28AE-9969-8FF8-0933BA0DB44D}"/>
              </a:ext>
            </a:extLst>
          </p:cNvPr>
          <p:cNvSpPr/>
          <p:nvPr/>
        </p:nvSpPr>
        <p:spPr>
          <a:xfrm>
            <a:off x="2810107" y="2118732"/>
            <a:ext cx="8976733" cy="3590693"/>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The dataset provided by </a:t>
            </a:r>
            <a:r>
              <a:rPr lang="en-US" sz="2000" dirty="0" err="1">
                <a:solidFill>
                  <a:schemeClr val="tx1"/>
                </a:solidFill>
                <a:latin typeface="Times New Roman" panose="02020603050405020304" pitchFamily="18" charset="0"/>
                <a:cs typeface="Times New Roman" panose="02020603050405020304" pitchFamily="18" charset="0"/>
              </a:rPr>
              <a:t>VerveBridge</a:t>
            </a:r>
            <a:r>
              <a:rPr lang="en-US" sz="2000" dirty="0">
                <a:solidFill>
                  <a:schemeClr val="tx1"/>
                </a:solidFill>
                <a:latin typeface="Times New Roman" panose="02020603050405020304" pitchFamily="18" charset="0"/>
                <a:cs typeface="Times New Roman" panose="02020603050405020304" pitchFamily="18" charset="0"/>
              </a:rPr>
              <a:t> offers a detailed view of player and demographic information essential for sports analytics. It includes player-specific details such as name, jersey number, position, age, weight, and college affiliations. Additionally, the dataset captures geographical aspects, including the player's birthplace, state, and relevant population estimates for 2016. Geographic identifiers and coordinates (latitude and longitude) for the birthplace enhance spatial analysis. The dataset also includes the number of players from each city and the total number of records. This comprehensive collection enables a thorough analysis of player demographics, geographic distribution, and their correlation with performance metrics.</a:t>
            </a:r>
          </a:p>
        </p:txBody>
      </p:sp>
    </p:spTree>
    <p:extLst>
      <p:ext uri="{BB962C8B-B14F-4D97-AF65-F5344CB8AC3E}">
        <p14:creationId xmlns:p14="http://schemas.microsoft.com/office/powerpoint/2010/main" val="4267172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6DF0F5-4219-74F4-9897-67BE892B9B86}"/>
              </a:ext>
            </a:extLst>
          </p:cNvPr>
          <p:cNvSpPr/>
          <p:nvPr/>
        </p:nvSpPr>
        <p:spPr>
          <a:xfrm>
            <a:off x="3882947" y="184666"/>
            <a:ext cx="5417170" cy="747132"/>
          </a:xfrm>
          <a:prstGeom prst="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4000" u="sng" dirty="0">
                <a:solidFill>
                  <a:schemeClr val="tx1"/>
                </a:solidFill>
                <a:latin typeface="Times New Roman" panose="02020603050405020304" pitchFamily="18" charset="0"/>
                <a:cs typeface="Times New Roman" panose="02020603050405020304" pitchFamily="18" charset="0"/>
              </a:rPr>
              <a:t>DATA CLEANING</a:t>
            </a:r>
          </a:p>
        </p:txBody>
      </p:sp>
      <p:sp>
        <p:nvSpPr>
          <p:cNvPr id="10" name="Rectangle: Rounded Corners 9">
            <a:extLst>
              <a:ext uri="{FF2B5EF4-FFF2-40B4-BE49-F238E27FC236}">
                <a16:creationId xmlns:a16="http://schemas.microsoft.com/office/drawing/2014/main" id="{9D494307-28AE-9969-8FF8-0933BA0DB44D}"/>
              </a:ext>
            </a:extLst>
          </p:cNvPr>
          <p:cNvSpPr/>
          <p:nvPr/>
        </p:nvSpPr>
        <p:spPr>
          <a:xfrm>
            <a:off x="2947639" y="1906858"/>
            <a:ext cx="8809464" cy="4221407"/>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en-US" sz="2000" dirty="0">
              <a:solidFill>
                <a:schemeClr val="tx1"/>
              </a:solidFill>
              <a:latin typeface="Times New Roman" panose="02020603050405020304" pitchFamily="18" charset="0"/>
              <a:cs typeface="Times New Roman" panose="02020603050405020304" pitchFamily="18" charset="0"/>
            </a:endParaRPr>
          </a:p>
          <a:p>
            <a:pPr algn="ctr"/>
            <a:endParaRPr lang="en-US" altLang="en-US" sz="1600" dirty="0">
              <a:solidFill>
                <a:schemeClr val="tx1"/>
              </a:solidFill>
              <a:latin typeface="Times New Roman" panose="02020603050405020304" pitchFamily="18" charset="0"/>
              <a:cs typeface="Times New Roman" panose="02020603050405020304" pitchFamily="18" charset="0"/>
            </a:endParaRPr>
          </a:p>
          <a:p>
            <a:pPr algn="ctr"/>
            <a:endParaRPr lang="en-US" altLang="en-US" sz="1600" dirty="0">
              <a:solidFill>
                <a:schemeClr val="tx1"/>
              </a:solidFill>
              <a:latin typeface="Times New Roman" panose="02020603050405020304" pitchFamily="18" charset="0"/>
              <a:cs typeface="Times New Roman" panose="02020603050405020304" pitchFamily="18" charset="0"/>
            </a:endParaRPr>
          </a:p>
          <a:p>
            <a:pPr algn="ctr"/>
            <a:endParaRPr lang="en-US" altLang="en-US" sz="1600" dirty="0">
              <a:solidFill>
                <a:schemeClr val="tx1"/>
              </a:solidFill>
              <a:latin typeface="Times New Roman" panose="02020603050405020304" pitchFamily="18" charset="0"/>
              <a:cs typeface="Times New Roman" panose="02020603050405020304" pitchFamily="18" charset="0"/>
            </a:endParaRPr>
          </a:p>
          <a:p>
            <a:pPr algn="ctr"/>
            <a:endParaRPr lang="en-US" altLang="en-US" sz="1600" dirty="0">
              <a:solidFill>
                <a:schemeClr val="tx1"/>
              </a:solidFill>
              <a:latin typeface="Times New Roman" panose="02020603050405020304" pitchFamily="18" charset="0"/>
              <a:cs typeface="Times New Roman" panose="02020603050405020304" pitchFamily="18" charset="0"/>
            </a:endParaRPr>
          </a:p>
          <a:p>
            <a:pPr algn="ctr"/>
            <a:endParaRPr lang="en-US" altLang="en-US" sz="1600" dirty="0">
              <a:solidFill>
                <a:schemeClr val="tx1"/>
              </a:solidFill>
              <a:latin typeface="Times New Roman" panose="02020603050405020304" pitchFamily="18" charset="0"/>
              <a:cs typeface="Times New Roman" panose="02020603050405020304" pitchFamily="18" charset="0"/>
            </a:endParaRPr>
          </a:p>
          <a:p>
            <a:pPr algn="ctr"/>
            <a:endParaRPr lang="en-US" altLang="en-US" sz="1600" dirty="0">
              <a:solidFill>
                <a:schemeClr val="tx1"/>
              </a:solidFill>
              <a:latin typeface="Times New Roman" panose="02020603050405020304" pitchFamily="18" charset="0"/>
              <a:cs typeface="Times New Roman" panose="02020603050405020304" pitchFamily="18" charset="0"/>
            </a:endParaRPr>
          </a:p>
          <a:p>
            <a:pPr algn="ctr"/>
            <a:endParaRPr lang="en-US" altLang="en-US" dirty="0">
              <a:solidFill>
                <a:schemeClr val="tx1"/>
              </a:solidFill>
              <a:latin typeface="Times New Roman" panose="02020603050405020304" pitchFamily="18" charset="0"/>
              <a:cs typeface="Times New Roman" panose="02020603050405020304" pitchFamily="18" charset="0"/>
            </a:endParaRPr>
          </a:p>
          <a:p>
            <a:pPr algn="ctr"/>
            <a:endParaRPr lang="en-US" altLang="en-US" dirty="0">
              <a:solidFill>
                <a:schemeClr val="tx1"/>
              </a:solidFill>
              <a:latin typeface="Times New Roman" panose="02020603050405020304" pitchFamily="18" charset="0"/>
              <a:cs typeface="Times New Roman" panose="02020603050405020304" pitchFamily="18" charset="0"/>
            </a:endParaRPr>
          </a:p>
          <a:p>
            <a:pPr algn="ctr"/>
            <a:endParaRPr lang="en-US" altLang="en-US" dirty="0">
              <a:solidFill>
                <a:schemeClr val="tx1"/>
              </a:solidFill>
              <a:latin typeface="Times New Roman" panose="02020603050405020304" pitchFamily="18" charset="0"/>
              <a:cs typeface="Times New Roman" panose="02020603050405020304" pitchFamily="18" charset="0"/>
            </a:endParaRPr>
          </a:p>
          <a:p>
            <a:pPr algn="ctr"/>
            <a:endParaRPr lang="en-US" altLang="en-US" dirty="0">
              <a:solidFill>
                <a:schemeClr val="tx1"/>
              </a:solidFill>
              <a:latin typeface="Times New Roman" panose="02020603050405020304" pitchFamily="18" charset="0"/>
              <a:cs typeface="Times New Roman" panose="02020603050405020304" pitchFamily="18" charset="0"/>
            </a:endParaRPr>
          </a:p>
          <a:p>
            <a:pPr algn="ctr"/>
            <a:r>
              <a:rPr lang="en-US" altLang="en-US" b="1" dirty="0">
                <a:solidFill>
                  <a:schemeClr val="tx1"/>
                </a:solidFill>
                <a:latin typeface="Times New Roman" panose="02020603050405020304" pitchFamily="18" charset="0"/>
                <a:cs typeface="Times New Roman" panose="02020603050405020304" pitchFamily="18" charset="0"/>
              </a:rPr>
              <a:t>The steps are taken to clean the data :</a:t>
            </a:r>
          </a:p>
          <a:p>
            <a:pPr algn="ctr"/>
            <a:endParaRPr lang="en-US" altLang="en-US" sz="1600" b="1" dirty="0">
              <a:solidFill>
                <a:schemeClr val="tx1"/>
              </a:solidFill>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Removed Unnecessary Columns</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Deleted irrelevant columns to simplify the dataset. </a:t>
            </a:r>
          </a:p>
          <a:p>
            <a:pPr marL="285750" indent="-285750" algn="ctr">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Removed Duplicates</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Identified and removed duplicate records to ensure accuracy. </a:t>
            </a:r>
          </a:p>
          <a:p>
            <a:pPr marL="285750" indent="-285750" algn="ctr">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Handled Missing Values</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Filled missing values with appropriate defaults or removed </a:t>
            </a:r>
          </a:p>
          <a:p>
            <a:pPr algn="ct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incomplete rows. </a:t>
            </a:r>
            <a:endParaRPr lang="en-US" altLang="en-US" dirty="0">
              <a:solidFill>
                <a:schemeClr val="tx1"/>
              </a:solidFill>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Standardized Data Formats</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Ensured consistent formatting for dates, numbers, and text.</a:t>
            </a:r>
          </a:p>
          <a:p>
            <a:pPr marL="285750" indent="-285750" algn="ctr">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Replaced Inconsistent Values</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Updated inconsistent values, such as replacing 'R' with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a:t>
            </a:r>
          </a:p>
          <a:p>
            <a:pPr marL="285750" indent="-285750" algn="ctr">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Validated Data</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Applied data validation to ensure all values were within expected ranges</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ct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ct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ct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ct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ct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ctr"/>
            <a:endParaRPr lang="en-US" altLang="en-US" sz="2000" dirty="0">
              <a:solidFill>
                <a:schemeClr val="tx1"/>
              </a:solidFill>
              <a:latin typeface="Times New Roman" panose="02020603050405020304" pitchFamily="18" charset="0"/>
              <a:cs typeface="Times New Roman" panose="02020603050405020304" pitchFamily="18" charset="0"/>
            </a:endParaRPr>
          </a:p>
          <a:p>
            <a:pPr algn="ctr"/>
            <a:endParaRPr lang="en-US" altLang="en-US" sz="2000" dirty="0">
              <a:solidFill>
                <a:schemeClr val="tx1"/>
              </a:solidFill>
              <a:latin typeface="Times New Roman" panose="02020603050405020304" pitchFamily="18" charset="0"/>
              <a:cs typeface="Times New Roman" panose="02020603050405020304" pitchFamily="18" charset="0"/>
            </a:endParaRPr>
          </a:p>
          <a:p>
            <a:pPr algn="ct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ct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ctr"/>
            <a:r>
              <a:rPr lang="en-US" dirty="0"/>
              <a:t> </a:t>
            </a:r>
          </a:p>
        </p:txBody>
      </p:sp>
      <p:sp>
        <p:nvSpPr>
          <p:cNvPr id="3" name="Rectangle 1">
            <a:extLst>
              <a:ext uri="{FF2B5EF4-FFF2-40B4-BE49-F238E27FC236}">
                <a16:creationId xmlns:a16="http://schemas.microsoft.com/office/drawing/2014/main" id="{8C180683-43EA-D5FC-1F40-9E6625E5406E}"/>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494329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A82C8A4-D9F7-BF64-ECCB-938D5B1ADE63}"/>
              </a:ext>
            </a:extLst>
          </p:cNvPr>
          <p:cNvSpPr/>
          <p:nvPr/>
        </p:nvSpPr>
        <p:spPr>
          <a:xfrm>
            <a:off x="3359928" y="622489"/>
            <a:ext cx="7308535" cy="77141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q"/>
            </a:pPr>
            <a:r>
              <a:rPr lang="en-US" sz="3200" b="1" u="sng" dirty="0">
                <a:solidFill>
                  <a:schemeClr val="tx1"/>
                </a:solidFill>
                <a:latin typeface="Times New Roman" panose="02020603050405020304" pitchFamily="18" charset="0"/>
                <a:cs typeface="Times New Roman" panose="02020603050405020304" pitchFamily="18" charset="0"/>
              </a:rPr>
              <a:t>DATA  ANALYSIS USING EXCEL</a:t>
            </a:r>
          </a:p>
        </p:txBody>
      </p:sp>
      <p:sp>
        <p:nvSpPr>
          <p:cNvPr id="12" name="Rectangle 11">
            <a:extLst>
              <a:ext uri="{FF2B5EF4-FFF2-40B4-BE49-F238E27FC236}">
                <a16:creationId xmlns:a16="http://schemas.microsoft.com/office/drawing/2014/main" id="{FB820F13-7D14-6197-97C7-1EE91F57CBF0}"/>
              </a:ext>
            </a:extLst>
          </p:cNvPr>
          <p:cNvSpPr/>
          <p:nvPr/>
        </p:nvSpPr>
        <p:spPr>
          <a:xfrm>
            <a:off x="3868429" y="2470961"/>
            <a:ext cx="6492255" cy="536643"/>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The steps are taken to analysis : EDA</a:t>
            </a:r>
          </a:p>
        </p:txBody>
      </p:sp>
      <p:sp>
        <p:nvSpPr>
          <p:cNvPr id="10" name="Rectangle: Single Corner Rounded 9">
            <a:extLst>
              <a:ext uri="{FF2B5EF4-FFF2-40B4-BE49-F238E27FC236}">
                <a16:creationId xmlns:a16="http://schemas.microsoft.com/office/drawing/2014/main" id="{42612D68-5650-C8A2-A75E-3EDB3FC536E4}"/>
              </a:ext>
            </a:extLst>
          </p:cNvPr>
          <p:cNvSpPr/>
          <p:nvPr/>
        </p:nvSpPr>
        <p:spPr>
          <a:xfrm>
            <a:off x="3359928" y="3150219"/>
            <a:ext cx="8337701" cy="3085292"/>
          </a:xfrm>
          <a:prstGeom prst="round1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 used Excel to analyze the data by summarizing key statistics and creating pivot tables to see overall trends. Charts like bar graphs and line graphs helped visualize player information and distributions. I also checked for relationships between different variables and filtered the data to examine specific groups. This process provided a clear view of the data patterns and insights.</a:t>
            </a:r>
          </a:p>
          <a:p>
            <a:pPr algn="ctr"/>
            <a:endParaRPr lang="en-US" dirty="0"/>
          </a:p>
        </p:txBody>
      </p:sp>
      <p:sp>
        <p:nvSpPr>
          <p:cNvPr id="3" name="Rectangle 1">
            <a:extLst>
              <a:ext uri="{FF2B5EF4-FFF2-40B4-BE49-F238E27FC236}">
                <a16:creationId xmlns:a16="http://schemas.microsoft.com/office/drawing/2014/main" id="{3F41C300-3C13-7B8A-CF48-5742A352EAA7}"/>
              </a:ext>
            </a:extLst>
          </p:cNvPr>
          <p:cNvSpPr>
            <a:spLocks noChangeArrowheads="1"/>
          </p:cNvSpPr>
          <p:nvPr/>
        </p:nvSpPr>
        <p:spPr bwMode="auto">
          <a:xfrm>
            <a:off x="0" y="439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 name="Rectangle 3">
            <a:extLst>
              <a:ext uri="{FF2B5EF4-FFF2-40B4-BE49-F238E27FC236}">
                <a16:creationId xmlns:a16="http://schemas.microsoft.com/office/drawing/2014/main" id="{C8CC86A6-C4F2-A6FF-6162-92200560ACFB}"/>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a:t>
            </a:r>
          </a:p>
        </p:txBody>
      </p:sp>
    </p:spTree>
    <p:extLst>
      <p:ext uri="{BB962C8B-B14F-4D97-AF65-F5344CB8AC3E}">
        <p14:creationId xmlns:p14="http://schemas.microsoft.com/office/powerpoint/2010/main" val="3868086892"/>
      </p:ext>
    </p:extLst>
  </p:cSld>
  <p:clrMapOvr>
    <a:masterClrMapping/>
  </p:clrMapOvr>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575</TotalTime>
  <Words>1322</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asdfgh</dc:creator>
  <cp:lastModifiedBy>asdfgh</cp:lastModifiedBy>
  <cp:revision>8</cp:revision>
  <dcterms:created xsi:type="dcterms:W3CDTF">2024-09-11T19:05:15Z</dcterms:created>
  <dcterms:modified xsi:type="dcterms:W3CDTF">2024-09-18T20:47:13Z</dcterms:modified>
</cp:coreProperties>
</file>