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500" r:id="rId1"/>
  </p:sldMasterIdLst>
  <p:sldIdLst>
    <p:sldId id="256" r:id="rId2"/>
    <p:sldId id="259" r:id="rId3"/>
    <p:sldId id="257" r:id="rId4"/>
    <p:sldId id="258" r:id="rId5"/>
    <p:sldId id="260" r:id="rId6"/>
    <p:sldId id="261" r:id="rId7"/>
    <p:sldId id="262" r:id="rId8"/>
    <p:sldId id="263" r:id="rId9"/>
    <p:sldId id="265" r:id="rId10"/>
    <p:sldId id="264" r:id="rId11"/>
    <p:sldId id="272" r:id="rId12"/>
    <p:sldId id="277" r:id="rId13"/>
    <p:sldId id="276" r:id="rId14"/>
    <p:sldId id="282" r:id="rId15"/>
    <p:sldId id="275" r:id="rId16"/>
    <p:sldId id="279" r:id="rId17"/>
    <p:sldId id="280" r:id="rId18"/>
    <p:sldId id="267" r:id="rId19"/>
    <p:sldId id="268" r:id="rId20"/>
    <p:sldId id="269" r:id="rId21"/>
    <p:sldId id="266" r:id="rId22"/>
    <p:sldId id="281"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37" autoAdjust="0"/>
  </p:normalViewPr>
  <p:slideViewPr>
    <p:cSldViewPr snapToGrid="0">
      <p:cViewPr varScale="1">
        <p:scale>
          <a:sx n="57" d="100"/>
          <a:sy n="57" d="100"/>
        </p:scale>
        <p:origin x="9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5576251-84C0-4383-AA79-EBC22939328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68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D8396-2236-4DCF-AFE0-5C7173FC27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363217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52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1991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52361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173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45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08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427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40291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D8396-2236-4DCF-AFE0-5C7173FC27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76251-84C0-4383-AA79-EBC22939328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75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D8396-2236-4DCF-AFE0-5C7173FC27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75655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D8396-2236-4DCF-AFE0-5C7173FC27F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76251-84C0-4383-AA79-EBC22939328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0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D8396-2236-4DCF-AFE0-5C7173FC27F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76251-84C0-4383-AA79-EBC22939328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14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D8396-2236-4DCF-AFE0-5C7173FC27F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78361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D8396-2236-4DCF-AFE0-5C7173FC27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76251-84C0-4383-AA79-EBC22939328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19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D8396-2236-4DCF-AFE0-5C7173FC27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76251-84C0-4383-AA79-EBC229393284}" type="slidenum">
              <a:rPr lang="en-US" smtClean="0"/>
              <a:t>‹#›</a:t>
            </a:fld>
            <a:endParaRPr lang="en-US"/>
          </a:p>
        </p:txBody>
      </p:sp>
    </p:spTree>
    <p:extLst>
      <p:ext uri="{BB962C8B-B14F-4D97-AF65-F5344CB8AC3E}">
        <p14:creationId xmlns:p14="http://schemas.microsoft.com/office/powerpoint/2010/main" val="358286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CD8396-2236-4DCF-AFE0-5C7173FC27F9}" type="datetimeFigureOut">
              <a:rPr lang="en-US" smtClean="0"/>
              <a:t>9/10/2024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576251-84C0-4383-AA79-EBC229393284}" type="slidenum">
              <a:rPr lang="en-US" smtClean="0"/>
              <a:t>‹#›</a:t>
            </a:fld>
            <a:endParaRPr lang="en-US"/>
          </a:p>
        </p:txBody>
      </p:sp>
    </p:spTree>
    <p:extLst>
      <p:ext uri="{BB962C8B-B14F-4D97-AF65-F5344CB8AC3E}">
        <p14:creationId xmlns:p14="http://schemas.microsoft.com/office/powerpoint/2010/main" val="506934579"/>
      </p:ext>
    </p:extLst>
  </p:cSld>
  <p:clrMap bg1="lt1" tx1="dk1" bg2="lt2" tx2="dk2" accent1="accent1" accent2="accent2" accent3="accent3" accent4="accent4" accent5="accent5" accent6="accent6" hlink="hlink" folHlink="folHlink"/>
  <p:sldLayoutIdLst>
    <p:sldLayoutId id="2147485501" r:id="rId1"/>
    <p:sldLayoutId id="2147485502" r:id="rId2"/>
    <p:sldLayoutId id="2147485503" r:id="rId3"/>
    <p:sldLayoutId id="2147485504" r:id="rId4"/>
    <p:sldLayoutId id="2147485505" r:id="rId5"/>
    <p:sldLayoutId id="2147485506" r:id="rId6"/>
    <p:sldLayoutId id="2147485507" r:id="rId7"/>
    <p:sldLayoutId id="2147485508" r:id="rId8"/>
    <p:sldLayoutId id="2147485509" r:id="rId9"/>
    <p:sldLayoutId id="2147485510" r:id="rId10"/>
    <p:sldLayoutId id="2147485511" r:id="rId11"/>
    <p:sldLayoutId id="2147485512" r:id="rId12"/>
    <p:sldLayoutId id="2147485513" r:id="rId13"/>
    <p:sldLayoutId id="2147485514" r:id="rId14"/>
    <p:sldLayoutId id="2147485515" r:id="rId15"/>
    <p:sldLayoutId id="2147485516" r:id="rId16"/>
    <p:sldLayoutId id="214748551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1C4B685-6FB6-702A-7063-D039381BA634}"/>
              </a:ext>
            </a:extLst>
          </p:cNvPr>
          <p:cNvSpPr/>
          <p:nvPr/>
        </p:nvSpPr>
        <p:spPr>
          <a:xfrm>
            <a:off x="1639229" y="1739591"/>
            <a:ext cx="7147932" cy="3978198"/>
          </a:xfrm>
          <a:prstGeom prst="roundRect">
            <a:avLst/>
          </a:prstGeom>
          <a:solidFill>
            <a:schemeClr val="accent2">
              <a:lumMod val="40000"/>
              <a:lumOff val="6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u="sng" dirty="0">
                <a:latin typeface="Times New Roman" panose="02020603050405020304" pitchFamily="18" charset="0"/>
                <a:cs typeface="Times New Roman" panose="02020603050405020304" pitchFamily="18" charset="0"/>
              </a:rPr>
              <a:t>TASK 1:   </a:t>
            </a:r>
          </a:p>
          <a:p>
            <a:pPr algn="ctr"/>
            <a:r>
              <a:rPr lang="en-US" sz="4800" i="0" u="sng" dirty="0">
                <a:solidFill>
                  <a:schemeClr val="tx1"/>
                </a:solidFill>
                <a:effectLst/>
                <a:latin typeface="Segoe UI" panose="020B0502040204020203" pitchFamily="34" charset="0"/>
              </a:rPr>
              <a:t>NATIONAL BASKETBALL ASSOCIATION PLAYER ANALYSIS</a:t>
            </a:r>
            <a:endParaRPr lang="en-US" sz="4800" u="sng" dirty="0">
              <a:solidFill>
                <a:schemeClr val="tx1"/>
              </a:solidFill>
            </a:endParaRPr>
          </a:p>
        </p:txBody>
      </p:sp>
      <p:sp>
        <p:nvSpPr>
          <p:cNvPr id="5" name="Rectangle: Rounded Corners 4">
            <a:extLst>
              <a:ext uri="{FF2B5EF4-FFF2-40B4-BE49-F238E27FC236}">
                <a16:creationId xmlns:a16="http://schemas.microsoft.com/office/drawing/2014/main" id="{D03145C7-1E50-4CFE-0828-A8CAB4A1343D}"/>
              </a:ext>
            </a:extLst>
          </p:cNvPr>
          <p:cNvSpPr/>
          <p:nvPr/>
        </p:nvSpPr>
        <p:spPr>
          <a:xfrm>
            <a:off x="9187791" y="5344223"/>
            <a:ext cx="2232104" cy="747131"/>
          </a:xfrm>
          <a:prstGeom prst="roundRect">
            <a:avLst/>
          </a:prstGeom>
          <a:solidFill>
            <a:schemeClr val="accent1">
              <a:lumMod val="40000"/>
              <a:lumOff val="6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 KHUSHI</a:t>
            </a:r>
          </a:p>
        </p:txBody>
      </p:sp>
      <p:sp>
        <p:nvSpPr>
          <p:cNvPr id="6" name="Rectangle 5">
            <a:extLst>
              <a:ext uri="{FF2B5EF4-FFF2-40B4-BE49-F238E27FC236}">
                <a16:creationId xmlns:a16="http://schemas.microsoft.com/office/drawing/2014/main" id="{DB28E13B-6731-AC99-8B68-F5BCA5965F9F}"/>
              </a:ext>
            </a:extLst>
          </p:cNvPr>
          <p:cNvSpPr/>
          <p:nvPr/>
        </p:nvSpPr>
        <p:spPr>
          <a:xfrm>
            <a:off x="7639632" y="738768"/>
            <a:ext cx="3780263" cy="747130"/>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VERVE BRIDGE</a:t>
            </a:r>
          </a:p>
        </p:txBody>
      </p:sp>
      <p:pic>
        <p:nvPicPr>
          <p:cNvPr id="3" name="Picture 2">
            <a:extLst>
              <a:ext uri="{FF2B5EF4-FFF2-40B4-BE49-F238E27FC236}">
                <a16:creationId xmlns:a16="http://schemas.microsoft.com/office/drawing/2014/main" id="{6923FD67-C179-A88F-B415-3F8A710E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991" y="1906858"/>
            <a:ext cx="1033298" cy="1053790"/>
          </a:xfrm>
          <a:prstGeom prst="rect">
            <a:avLst/>
          </a:prstGeom>
        </p:spPr>
      </p:pic>
      <p:sp>
        <p:nvSpPr>
          <p:cNvPr id="9" name="Flowchart: Connector 8">
            <a:extLst>
              <a:ext uri="{FF2B5EF4-FFF2-40B4-BE49-F238E27FC236}">
                <a16:creationId xmlns:a16="http://schemas.microsoft.com/office/drawing/2014/main" id="{FD36B214-44A6-D648-C2E0-2E38FA9E5021}"/>
              </a:ext>
            </a:extLst>
          </p:cNvPr>
          <p:cNvSpPr/>
          <p:nvPr/>
        </p:nvSpPr>
        <p:spPr>
          <a:xfrm>
            <a:off x="5783553" y="621675"/>
            <a:ext cx="1754460" cy="1092819"/>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VV</a:t>
            </a:r>
          </a:p>
        </p:txBody>
      </p:sp>
      <p:pic>
        <p:nvPicPr>
          <p:cNvPr id="11" name="Picture 10">
            <a:extLst>
              <a:ext uri="{FF2B5EF4-FFF2-40B4-BE49-F238E27FC236}">
                <a16:creationId xmlns:a16="http://schemas.microsoft.com/office/drawing/2014/main" id="{89EFCB35-B528-A7A2-15BD-190C2231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303" y="766641"/>
            <a:ext cx="1124960" cy="802885"/>
          </a:xfrm>
          <a:prstGeom prst="rect">
            <a:avLst/>
          </a:prstGeom>
        </p:spPr>
      </p:pic>
    </p:spTree>
    <p:extLst>
      <p:ext uri="{BB962C8B-B14F-4D97-AF65-F5344CB8AC3E}">
        <p14:creationId xmlns:p14="http://schemas.microsoft.com/office/powerpoint/2010/main" val="80734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82C8A4-D9F7-BF64-ECCB-938D5B1ADE63}"/>
              </a:ext>
            </a:extLst>
          </p:cNvPr>
          <p:cNvSpPr/>
          <p:nvPr/>
        </p:nvSpPr>
        <p:spPr>
          <a:xfrm>
            <a:off x="3746810" y="602462"/>
            <a:ext cx="4326672" cy="58729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u="sng" dirty="0">
                <a:solidFill>
                  <a:schemeClr val="tx1"/>
                </a:solidFill>
                <a:latin typeface="Times New Roman" panose="02020603050405020304" pitchFamily="18" charset="0"/>
                <a:cs typeface="Times New Roman" panose="02020603050405020304" pitchFamily="18" charset="0"/>
              </a:rPr>
              <a:t>DATA  ANALYSIS</a:t>
            </a:r>
          </a:p>
        </p:txBody>
      </p:sp>
      <p:sp>
        <p:nvSpPr>
          <p:cNvPr id="3" name="Rectangle: Single Corner Rounded 2">
            <a:extLst>
              <a:ext uri="{FF2B5EF4-FFF2-40B4-BE49-F238E27FC236}">
                <a16:creationId xmlns:a16="http://schemas.microsoft.com/office/drawing/2014/main" id="{700126F5-0ADE-F974-473D-76E20DCCE65E}"/>
              </a:ext>
            </a:extLst>
          </p:cNvPr>
          <p:cNvSpPr/>
          <p:nvPr/>
        </p:nvSpPr>
        <p:spPr>
          <a:xfrm>
            <a:off x="4209582" y="2017316"/>
            <a:ext cx="4014437" cy="587295"/>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Descriptive Analysis</a:t>
            </a:r>
          </a:p>
        </p:txBody>
      </p:sp>
      <p:sp>
        <p:nvSpPr>
          <p:cNvPr id="4" name="Rectangle: Single Corner Rounded 3">
            <a:extLst>
              <a:ext uri="{FF2B5EF4-FFF2-40B4-BE49-F238E27FC236}">
                <a16:creationId xmlns:a16="http://schemas.microsoft.com/office/drawing/2014/main" id="{F1D11920-8060-0B73-9169-AF1F27777EC5}"/>
              </a:ext>
            </a:extLst>
          </p:cNvPr>
          <p:cNvSpPr/>
          <p:nvPr/>
        </p:nvSpPr>
        <p:spPr>
          <a:xfrm>
            <a:off x="4274631" y="3217740"/>
            <a:ext cx="4014437" cy="587294"/>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Correlation</a:t>
            </a:r>
            <a:r>
              <a:rPr lang="en-US" dirty="0"/>
              <a:t> </a:t>
            </a:r>
            <a:r>
              <a:rPr lang="en-US" sz="2800" dirty="0">
                <a:solidFill>
                  <a:schemeClr val="tx1"/>
                </a:solidFill>
              </a:rPr>
              <a:t>Analysis</a:t>
            </a:r>
          </a:p>
        </p:txBody>
      </p:sp>
      <p:sp>
        <p:nvSpPr>
          <p:cNvPr id="8" name="Rectangle: Single Corner Rounded 7">
            <a:extLst>
              <a:ext uri="{FF2B5EF4-FFF2-40B4-BE49-F238E27FC236}">
                <a16:creationId xmlns:a16="http://schemas.microsoft.com/office/drawing/2014/main" id="{FCD60609-1301-2E34-49AA-5207A78C87C8}"/>
              </a:ext>
            </a:extLst>
          </p:cNvPr>
          <p:cNvSpPr/>
          <p:nvPr/>
        </p:nvSpPr>
        <p:spPr>
          <a:xfrm>
            <a:off x="4274632" y="4418163"/>
            <a:ext cx="4014437" cy="587294"/>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Predictive Modeling</a:t>
            </a:r>
          </a:p>
        </p:txBody>
      </p:sp>
      <p:sp>
        <p:nvSpPr>
          <p:cNvPr id="12" name="Rectangle 11">
            <a:extLst>
              <a:ext uri="{FF2B5EF4-FFF2-40B4-BE49-F238E27FC236}">
                <a16:creationId xmlns:a16="http://schemas.microsoft.com/office/drawing/2014/main" id="{FB820F13-7D14-6197-97C7-1EE91F57CBF0}"/>
              </a:ext>
            </a:extLst>
          </p:cNvPr>
          <p:cNvSpPr/>
          <p:nvPr/>
        </p:nvSpPr>
        <p:spPr>
          <a:xfrm>
            <a:off x="959006" y="1333980"/>
            <a:ext cx="6305084" cy="48506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The steps are taken to analysis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19" name="Arrow: Down 18">
            <a:extLst>
              <a:ext uri="{FF2B5EF4-FFF2-40B4-BE49-F238E27FC236}">
                <a16:creationId xmlns:a16="http://schemas.microsoft.com/office/drawing/2014/main" id="{1D33E55C-233F-7900-312D-A2021B272A21}"/>
              </a:ext>
            </a:extLst>
          </p:cNvPr>
          <p:cNvSpPr/>
          <p:nvPr/>
        </p:nvSpPr>
        <p:spPr>
          <a:xfrm>
            <a:off x="6030947" y="2634402"/>
            <a:ext cx="345691" cy="5809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8CAEE9A-3176-7EA6-8855-26B83DD1C8FA}"/>
              </a:ext>
            </a:extLst>
          </p:cNvPr>
          <p:cNvSpPr/>
          <p:nvPr/>
        </p:nvSpPr>
        <p:spPr>
          <a:xfrm>
            <a:off x="6056965" y="3843796"/>
            <a:ext cx="319673" cy="5743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32D93BC-2F86-4C7B-1330-C2740F10A893}"/>
              </a:ext>
            </a:extLst>
          </p:cNvPr>
          <p:cNvSpPr/>
          <p:nvPr/>
        </p:nvSpPr>
        <p:spPr>
          <a:xfrm>
            <a:off x="6056965" y="5044219"/>
            <a:ext cx="319673" cy="5743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Single Corner Rounded 5">
            <a:extLst>
              <a:ext uri="{FF2B5EF4-FFF2-40B4-BE49-F238E27FC236}">
                <a16:creationId xmlns:a16="http://schemas.microsoft.com/office/drawing/2014/main" id="{D5D91C03-5844-9A72-0366-89DD51E90F76}"/>
              </a:ext>
            </a:extLst>
          </p:cNvPr>
          <p:cNvSpPr/>
          <p:nvPr/>
        </p:nvSpPr>
        <p:spPr>
          <a:xfrm>
            <a:off x="4274632" y="5618586"/>
            <a:ext cx="4014437" cy="587294"/>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Visualization</a:t>
            </a:r>
          </a:p>
        </p:txBody>
      </p:sp>
    </p:spTree>
    <p:extLst>
      <p:ext uri="{BB962C8B-B14F-4D97-AF65-F5344CB8AC3E}">
        <p14:creationId xmlns:p14="http://schemas.microsoft.com/office/powerpoint/2010/main" val="23725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32E6C9-E8B3-00B6-C77C-3DDFFE2BB074}"/>
              </a:ext>
            </a:extLst>
          </p:cNvPr>
          <p:cNvSpPr/>
          <p:nvPr/>
        </p:nvSpPr>
        <p:spPr>
          <a:xfrm>
            <a:off x="4170556" y="847492"/>
            <a:ext cx="4562707" cy="71367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lumMod val="95000"/>
                    <a:lumOff val="5000"/>
                  </a:schemeClr>
                </a:solidFill>
              </a:rPr>
              <a:t>DESCRIPTIVE ANALYSIS</a:t>
            </a:r>
          </a:p>
        </p:txBody>
      </p:sp>
      <p:sp>
        <p:nvSpPr>
          <p:cNvPr id="3" name="Rectangle 2">
            <a:extLst>
              <a:ext uri="{FF2B5EF4-FFF2-40B4-BE49-F238E27FC236}">
                <a16:creationId xmlns:a16="http://schemas.microsoft.com/office/drawing/2014/main" id="{7CAAC1F4-D194-00C2-949E-239146B7713F}"/>
              </a:ext>
            </a:extLst>
          </p:cNvPr>
          <p:cNvSpPr/>
          <p:nvPr/>
        </p:nvSpPr>
        <p:spPr>
          <a:xfrm>
            <a:off x="1284249" y="2118733"/>
            <a:ext cx="9623501" cy="367990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Objective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To summarize the key metrics and attributes of players.</a:t>
            </a:r>
          </a:p>
          <a:p>
            <a:pPr algn="ct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Key Points :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Calculated averages and totals for attributes like hand size, wingspan, height, and bench press . Visualized these statistics in bar charts and pie charts to showcase player performance and physical attributes.</a:t>
            </a: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Insight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Average wingspan, height, and vertical jump give a quick overview of physical characteristics of top-performing players.</a:t>
            </a:r>
          </a:p>
          <a:p>
            <a:pPr algn="ctr"/>
            <a:endParaRPr lang="en-US" dirty="0"/>
          </a:p>
        </p:txBody>
      </p:sp>
      <p:sp>
        <p:nvSpPr>
          <p:cNvPr id="4" name="Arrow: Right 3">
            <a:extLst>
              <a:ext uri="{FF2B5EF4-FFF2-40B4-BE49-F238E27FC236}">
                <a16:creationId xmlns:a16="http://schemas.microsoft.com/office/drawing/2014/main" id="{0531B914-735F-80BE-194C-A8B091E76D99}"/>
              </a:ext>
            </a:extLst>
          </p:cNvPr>
          <p:cNvSpPr/>
          <p:nvPr/>
        </p:nvSpPr>
        <p:spPr>
          <a:xfrm>
            <a:off x="3211551" y="1059365"/>
            <a:ext cx="959005" cy="289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99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32E6C9-E8B3-00B6-C77C-3DDFFE2BB074}"/>
              </a:ext>
            </a:extLst>
          </p:cNvPr>
          <p:cNvSpPr/>
          <p:nvPr/>
        </p:nvSpPr>
        <p:spPr>
          <a:xfrm>
            <a:off x="3657600" y="825191"/>
            <a:ext cx="5285678" cy="71367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lumMod val="95000"/>
                    <a:lumOff val="5000"/>
                  </a:schemeClr>
                </a:solidFill>
              </a:rPr>
              <a:t>CORRELATION ANALYSIS</a:t>
            </a:r>
          </a:p>
        </p:txBody>
      </p:sp>
      <p:sp>
        <p:nvSpPr>
          <p:cNvPr id="3" name="Rectangle 2">
            <a:extLst>
              <a:ext uri="{FF2B5EF4-FFF2-40B4-BE49-F238E27FC236}">
                <a16:creationId xmlns:a16="http://schemas.microsoft.com/office/drawing/2014/main" id="{7CAAC1F4-D194-00C2-949E-239146B7713F}"/>
              </a:ext>
            </a:extLst>
          </p:cNvPr>
          <p:cNvSpPr/>
          <p:nvPr/>
        </p:nvSpPr>
        <p:spPr>
          <a:xfrm>
            <a:off x="1284249" y="2207941"/>
            <a:ext cx="9623502" cy="364644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Objective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To identify relationships between different physical attributes and draft success.</a:t>
            </a:r>
          </a:p>
          <a:p>
            <a:pPr algn="ct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Key Points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Conducted correlation analysis between wingspan, vertical reach, sprint times, and draft pick. Used scatter plots to visualize strong relationships.</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Insight</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Negative correlations found between wingspan and draft pick rank.</a:t>
            </a:r>
          </a:p>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Positive correlations found between weight and sprint.</a:t>
            </a:r>
          </a:p>
          <a:p>
            <a:pPr algn="ctr"/>
            <a:endParaRPr lang="en-US"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0531B914-735F-80BE-194C-A8B091E76D99}"/>
              </a:ext>
            </a:extLst>
          </p:cNvPr>
          <p:cNvSpPr/>
          <p:nvPr/>
        </p:nvSpPr>
        <p:spPr>
          <a:xfrm>
            <a:off x="2698595" y="1003610"/>
            <a:ext cx="959005" cy="289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56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32E6C9-E8B3-00B6-C77C-3DDFFE2BB074}"/>
              </a:ext>
            </a:extLst>
          </p:cNvPr>
          <p:cNvSpPr/>
          <p:nvPr/>
        </p:nvSpPr>
        <p:spPr>
          <a:xfrm>
            <a:off x="3657601" y="858646"/>
            <a:ext cx="4873083" cy="71367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lumMod val="95000"/>
                    <a:lumOff val="5000"/>
                  </a:schemeClr>
                </a:solidFill>
                <a:latin typeface="Times New Roman" panose="02020603050405020304" pitchFamily="18" charset="0"/>
                <a:cs typeface="Times New Roman" panose="02020603050405020304" pitchFamily="18" charset="0"/>
              </a:rPr>
              <a:t>PREDICTIVE MODELLING</a:t>
            </a:r>
          </a:p>
        </p:txBody>
      </p:sp>
      <p:sp>
        <p:nvSpPr>
          <p:cNvPr id="3" name="Rectangle 2">
            <a:extLst>
              <a:ext uri="{FF2B5EF4-FFF2-40B4-BE49-F238E27FC236}">
                <a16:creationId xmlns:a16="http://schemas.microsoft.com/office/drawing/2014/main" id="{7CAAC1F4-D194-00C2-949E-239146B7713F}"/>
              </a:ext>
            </a:extLst>
          </p:cNvPr>
          <p:cNvSpPr/>
          <p:nvPr/>
        </p:nvSpPr>
        <p:spPr>
          <a:xfrm>
            <a:off x="1315844" y="2252545"/>
            <a:ext cx="9556595" cy="357954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Objective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To predict NBA Draft success using physical and performance metrics.</a:t>
            </a:r>
          </a:p>
          <a:p>
            <a:pPr algn="ct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Key Points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:Applied linear regression models to predict draft pick based on factors like wingspan, vertical reach, and agility. Using Excel’s regression analysis tools to evaluate model accuracy (R-squared values).</a:t>
            </a:r>
          </a:p>
          <a:p>
            <a:pPr algn="ct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Insight</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predictive model highlights which attributes (e.g., agility, vertical reach) most influence draft outcomes.</a:t>
            </a:r>
          </a:p>
        </p:txBody>
      </p:sp>
      <p:sp>
        <p:nvSpPr>
          <p:cNvPr id="4" name="Arrow: Right 3">
            <a:extLst>
              <a:ext uri="{FF2B5EF4-FFF2-40B4-BE49-F238E27FC236}">
                <a16:creationId xmlns:a16="http://schemas.microsoft.com/office/drawing/2014/main" id="{0531B914-735F-80BE-194C-A8B091E76D99}"/>
              </a:ext>
            </a:extLst>
          </p:cNvPr>
          <p:cNvSpPr/>
          <p:nvPr/>
        </p:nvSpPr>
        <p:spPr>
          <a:xfrm>
            <a:off x="2698596" y="1070519"/>
            <a:ext cx="959005" cy="289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65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32E6C9-E8B3-00B6-C77C-3DDFFE2BB074}"/>
              </a:ext>
            </a:extLst>
          </p:cNvPr>
          <p:cNvSpPr/>
          <p:nvPr/>
        </p:nvSpPr>
        <p:spPr>
          <a:xfrm>
            <a:off x="3657601" y="858646"/>
            <a:ext cx="4873083" cy="71367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lumMod val="95000"/>
                    <a:lumOff val="5000"/>
                  </a:schemeClr>
                </a:solidFill>
                <a:latin typeface="Times New Roman" panose="02020603050405020304" pitchFamily="18" charset="0"/>
                <a:cs typeface="Times New Roman" panose="02020603050405020304" pitchFamily="18" charset="0"/>
              </a:rPr>
              <a:t>VISUALIZATION </a:t>
            </a:r>
          </a:p>
        </p:txBody>
      </p:sp>
      <p:sp>
        <p:nvSpPr>
          <p:cNvPr id="3" name="Rectangle 2">
            <a:extLst>
              <a:ext uri="{FF2B5EF4-FFF2-40B4-BE49-F238E27FC236}">
                <a16:creationId xmlns:a16="http://schemas.microsoft.com/office/drawing/2014/main" id="{7CAAC1F4-D194-00C2-949E-239146B7713F}"/>
              </a:ext>
            </a:extLst>
          </p:cNvPr>
          <p:cNvSpPr/>
          <p:nvPr/>
        </p:nvSpPr>
        <p:spPr>
          <a:xfrm>
            <a:off x="1315844" y="2252545"/>
            <a:ext cx="9556595" cy="357954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 this project, visualization plays a crucial role in representing and interpreting the NBA Draft Combine data. By using bar charts, scatter plots, pie charts, and regression models, we transform raw data into visually understandable formats. These visualizations help in summarizing key metrics such as player height, wingspan, and performance metrics, while also identifying correlations between attributes like wingspan and draft position. Visualization enhances our ability to compare data across years (2009-2017), uncover patterns, and predict outcomes, making complex insights more accessible and actionable for decision-making.</a:t>
            </a:r>
          </a:p>
        </p:txBody>
      </p:sp>
      <p:sp>
        <p:nvSpPr>
          <p:cNvPr id="4" name="Arrow: Right 3">
            <a:extLst>
              <a:ext uri="{FF2B5EF4-FFF2-40B4-BE49-F238E27FC236}">
                <a16:creationId xmlns:a16="http://schemas.microsoft.com/office/drawing/2014/main" id="{0531B914-735F-80BE-194C-A8B091E76D99}"/>
              </a:ext>
            </a:extLst>
          </p:cNvPr>
          <p:cNvSpPr/>
          <p:nvPr/>
        </p:nvSpPr>
        <p:spPr>
          <a:xfrm>
            <a:off x="2698596" y="1070519"/>
            <a:ext cx="959005" cy="289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23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B9A7B1-FC0F-69D9-F102-9F29975B9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26" y="713678"/>
            <a:ext cx="10485864" cy="5430644"/>
          </a:xfrm>
          <a:prstGeom prst="rect">
            <a:avLst/>
          </a:prstGeom>
        </p:spPr>
      </p:pic>
    </p:spTree>
    <p:extLst>
      <p:ext uri="{BB962C8B-B14F-4D97-AF65-F5344CB8AC3E}">
        <p14:creationId xmlns:p14="http://schemas.microsoft.com/office/powerpoint/2010/main" val="106383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DC969F-0DA4-216B-D8B2-26756BBEA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4" y="747132"/>
            <a:ext cx="10504448" cy="5386039"/>
          </a:xfrm>
          <a:prstGeom prst="rect">
            <a:avLst/>
          </a:prstGeom>
        </p:spPr>
      </p:pic>
    </p:spTree>
    <p:extLst>
      <p:ext uri="{BB962C8B-B14F-4D97-AF65-F5344CB8AC3E}">
        <p14:creationId xmlns:p14="http://schemas.microsoft.com/office/powerpoint/2010/main" val="411832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806AD-A865-0821-097B-C8229CCA5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3" y="713678"/>
            <a:ext cx="10515600" cy="5386039"/>
          </a:xfrm>
          <a:prstGeom prst="rect">
            <a:avLst/>
          </a:prstGeom>
        </p:spPr>
      </p:pic>
    </p:spTree>
    <p:extLst>
      <p:ext uri="{BB962C8B-B14F-4D97-AF65-F5344CB8AC3E}">
        <p14:creationId xmlns:p14="http://schemas.microsoft.com/office/powerpoint/2010/main" val="263723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4493942" y="752707"/>
            <a:ext cx="3724506" cy="635619"/>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2800" u="sng" dirty="0">
                <a:solidFill>
                  <a:schemeClr val="tx1"/>
                </a:solidFill>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1248936" y="1717290"/>
            <a:ext cx="9723863" cy="4070193"/>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The analysis of NBA Draft Combine measurements provides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valuable insights into player performance trends and factors influencing draft evaluations. By examining vertical jump heights and related metrics over several years, we can uncover significant patterns and trends that offer a deeper understanding of player athleticism and training effectiveness.</a:t>
            </a:r>
          </a:p>
          <a:p>
            <a:pPr algn="ct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Draft Pick (Average)</a:t>
            </a:r>
            <a:r>
              <a:rPr lang="en-US" dirty="0">
                <a:solidFill>
                  <a:schemeClr val="tx1"/>
                </a:solidFill>
                <a:latin typeface="Times New Roman" panose="02020603050405020304" pitchFamily="18" charset="0"/>
                <a:cs typeface="Times New Roman" panose="02020603050405020304" pitchFamily="18" charset="0"/>
              </a:rPr>
              <a:t>:The average draft pick is 21.16, giving an idea of the typical placement for players in the NBA Draft.</a:t>
            </a:r>
          </a:p>
          <a:p>
            <a:pPr algn="ct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Bench (Total)</a:t>
            </a:r>
            <a:r>
              <a:rPr lang="en-US" dirty="0">
                <a:solidFill>
                  <a:schemeClr val="tx1"/>
                </a:solidFill>
                <a:latin typeface="Times New Roman" panose="02020603050405020304" pitchFamily="18" charset="0"/>
                <a:cs typeface="Times New Roman" panose="02020603050405020304" pitchFamily="18" charset="0"/>
              </a:rPr>
              <a:t>: The total bench score across all players is 2908, likely referring to performance in strength exercises.</a:t>
            </a:r>
          </a:p>
          <a:p>
            <a:pPr marL="285750" indent="-285750" algn="ctr">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Wingspan (Total) </a:t>
            </a:r>
            <a:r>
              <a:rPr lang="en-US" dirty="0">
                <a:solidFill>
                  <a:schemeClr val="tx1"/>
                </a:solidFill>
                <a:latin typeface="Times New Roman" panose="02020603050405020304" pitchFamily="18" charset="0"/>
                <a:cs typeface="Times New Roman" panose="02020603050405020304" pitchFamily="18" charset="0"/>
              </a:rPr>
              <a:t>: The total wingspan measurement is 42.65K, reflecting the cumulative length of players' wingspans.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endParaRPr>
          </a:p>
        </p:txBody>
      </p:sp>
    </p:spTree>
    <p:extLst>
      <p:ext uri="{BB962C8B-B14F-4D97-AF65-F5344CB8AC3E}">
        <p14:creationId xmlns:p14="http://schemas.microsoft.com/office/powerpoint/2010/main" val="332266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4438185" y="769434"/>
            <a:ext cx="3969834" cy="602166"/>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Wingdings" panose="05000000000000000000" pitchFamily="2" charset="2"/>
              <a:buChar char="v"/>
            </a:pPr>
            <a:r>
              <a:rPr lang="en-US" sz="2800" u="sng" dirty="0">
                <a:solidFill>
                  <a:schemeClr val="tx1"/>
                </a:solidFill>
              </a:rPr>
              <a:t>KEY 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1273096" y="1616928"/>
            <a:ext cx="9645805" cy="4170555"/>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Hand Width and Length </a:t>
            </a:r>
            <a:r>
              <a:rPr lang="en-US" dirty="0">
                <a:solidFill>
                  <a:schemeClr val="tx1"/>
                </a:solidFill>
                <a:latin typeface="Times New Roman" panose="02020603050405020304" pitchFamily="18" charset="0"/>
                <a:cs typeface="Times New Roman" panose="02020603050405020304" pitchFamily="18" charset="0"/>
              </a:rPr>
              <a:t>: The bar chart on the left shows the sum of hand width and length by player. It appears that some players like Greg Smith and Noah Vonleh have notable hand size metrics.</a:t>
            </a:r>
          </a:p>
          <a:p>
            <a:pPr algn="ct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Vertical (Max Reach)</a:t>
            </a:r>
            <a:r>
              <a:rPr lang="en-US" dirty="0">
                <a:solidFill>
                  <a:schemeClr val="tx1"/>
                </a:solidFill>
                <a:latin typeface="Times New Roman" panose="02020603050405020304" pitchFamily="18" charset="0"/>
                <a:cs typeface="Times New Roman" panose="02020603050405020304" pitchFamily="18" charset="0"/>
              </a:rPr>
              <a:t>: The maximum vertical reach across players is 124.35K, </a:t>
            </a:r>
          </a:p>
          <a:p>
            <a:pPr algn="ctr"/>
            <a:r>
              <a:rPr lang="en-US" dirty="0">
                <a:solidFill>
                  <a:schemeClr val="tx1"/>
                </a:solidFill>
                <a:latin typeface="Times New Roman" panose="02020603050405020304" pitchFamily="18" charset="0"/>
                <a:cs typeface="Times New Roman" panose="02020603050405020304" pitchFamily="18" charset="0"/>
              </a:rPr>
              <a:t>while the vertical without a step reach sums to 62.18K, indicating key performance measures in jump reach abilities.</a:t>
            </a:r>
          </a:p>
          <a:p>
            <a:pPr algn="ct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Body Fat and Weight </a:t>
            </a:r>
            <a:r>
              <a:rPr lang="en-US" dirty="0">
                <a:solidFill>
                  <a:schemeClr val="tx1"/>
                </a:solidFill>
                <a:latin typeface="Times New Roman" panose="02020603050405020304" pitchFamily="18" charset="0"/>
                <a:cs typeface="Times New Roman" panose="02020603050405020304" pitchFamily="18" charset="0"/>
              </a:rPr>
              <a:t>: This chart compares body fat percentages and total weight by player. Dexter Pittman and DeMarcus Cousins seem to have high body fat and weight compared to others.</a:t>
            </a:r>
          </a:p>
          <a:p>
            <a:pPr algn="ct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Height (With/Without Shoes)</a:t>
            </a:r>
            <a:r>
              <a:rPr lang="en-US" dirty="0">
                <a:solidFill>
                  <a:schemeClr val="tx1"/>
                </a:solidFill>
                <a:latin typeface="Times New Roman" panose="02020603050405020304" pitchFamily="18" charset="0"/>
                <a:cs typeface="Times New Roman" panose="02020603050405020304" pitchFamily="18" charset="0"/>
              </a:rPr>
              <a:t>: The bar chart shows a comparison between players’ heights with and without shoes, highlighting height variations between players.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sz="1600" u="sng" dirty="0">
              <a:solidFill>
                <a:schemeClr val="tx1">
                  <a:lumMod val="85000"/>
                  <a:lumOff val="15000"/>
                </a:schemeClr>
              </a:solidFill>
            </a:endParaRPr>
          </a:p>
        </p:txBody>
      </p:sp>
      <p:sp>
        <p:nvSpPr>
          <p:cNvPr id="5" name="Rectangle 2">
            <a:extLst>
              <a:ext uri="{FF2B5EF4-FFF2-40B4-BE49-F238E27FC236}">
                <a16:creationId xmlns:a16="http://schemas.microsoft.com/office/drawing/2014/main" id="{3E4E49B8-8150-9FD4-3570-A191F667E41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06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262661" y="783373"/>
            <a:ext cx="5666678" cy="867007"/>
          </a:xfrm>
          <a:prstGeom prst="flowChartAlternateProcess">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629937" y="1918010"/>
            <a:ext cx="8932126" cy="415661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TECHNIQUE UTILIZED</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DATA COLLECTION &amp; CLEANING</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DESCRIPTIVE &amp; CORRELATION ANALYSIS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PREDICTIVE MODELLING</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&amp;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982220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77B99-703D-0346-0775-F22C9D65277A}"/>
              </a:ext>
            </a:extLst>
          </p:cNvPr>
          <p:cNvSpPr/>
          <p:nvPr/>
        </p:nvSpPr>
        <p:spPr>
          <a:xfrm>
            <a:off x="4416812" y="735978"/>
            <a:ext cx="3358375" cy="669075"/>
          </a:xfrm>
          <a:prstGeom prst="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2800" u="sng" dirty="0">
                <a:solidFill>
                  <a:schemeClr val="tx1"/>
                </a:solidFill>
              </a:rPr>
              <a:t>KEY </a:t>
            </a:r>
            <a:r>
              <a:rPr lang="en-US" sz="2800" u="sng" dirty="0">
                <a:solidFill>
                  <a:schemeClr val="tx1">
                    <a:lumMod val="85000"/>
                    <a:lumOff val="15000"/>
                  </a:schemeClr>
                </a:solidFill>
              </a:rPr>
              <a:t>INSIGHT</a:t>
            </a:r>
          </a:p>
        </p:txBody>
      </p:sp>
      <p:sp>
        <p:nvSpPr>
          <p:cNvPr id="3" name="Rectangle: Diagonal Corners Rounded 2">
            <a:extLst>
              <a:ext uri="{FF2B5EF4-FFF2-40B4-BE49-F238E27FC236}">
                <a16:creationId xmlns:a16="http://schemas.microsoft.com/office/drawing/2014/main" id="{CE61B4AD-2F0F-22C9-8A7E-A00E8B978490}"/>
              </a:ext>
            </a:extLst>
          </p:cNvPr>
          <p:cNvSpPr/>
          <p:nvPr/>
        </p:nvSpPr>
        <p:spPr>
          <a:xfrm>
            <a:off x="1278673" y="1795346"/>
            <a:ext cx="9634654" cy="3769114"/>
          </a:xfrm>
          <a:prstGeom prst="round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Sprint and Agility</a:t>
            </a:r>
            <a:r>
              <a:rPr lang="en-US" dirty="0">
                <a:solidFill>
                  <a:schemeClr val="tx1"/>
                </a:solidFill>
                <a:latin typeface="Times New Roman" panose="02020603050405020304" pitchFamily="18" charset="0"/>
                <a:cs typeface="Times New Roman" panose="02020603050405020304" pitchFamily="18" charset="0"/>
              </a:rPr>
              <a:t>: The sum of sprint and agility metrics indicates performance in these areas for different players. Some players, like Jameel Warney and Anthony Bennett, appear to perform well in both.</a:t>
            </a:r>
          </a:p>
          <a:p>
            <a:pPr marL="285750" indent="-285750" algn="ctr">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Year Filter</a:t>
            </a:r>
            <a:r>
              <a:rPr lang="en-US" dirty="0">
                <a:solidFill>
                  <a:schemeClr val="tx1"/>
                </a:solidFill>
                <a:latin typeface="Times New Roman" panose="02020603050405020304" pitchFamily="18" charset="0"/>
                <a:cs typeface="Times New Roman" panose="02020603050405020304" pitchFamily="18" charset="0"/>
              </a:rPr>
              <a:t>: The dashboard is set to visualize data from the year 2009 and 2017, giving the flexibility to explore performance trends across different years.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This dashboard provides a comprehensive view of players' physical attributes and performance metrics, allowing for comparison between key characteristics like hand size, vertical reach, sprint, agility, and more.</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6F184FC-F85F-18E8-1AA4-48200FB6A742}"/>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6017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7E22E-E576-65C4-5410-FBE9807143C7}"/>
              </a:ext>
            </a:extLst>
          </p:cNvPr>
          <p:cNvSpPr/>
          <p:nvPr/>
        </p:nvSpPr>
        <p:spPr>
          <a:xfrm>
            <a:off x="3367667" y="646770"/>
            <a:ext cx="6311592" cy="591015"/>
          </a:xfrm>
          <a:prstGeom prst="roundRect">
            <a:avLst/>
          </a:prstGeom>
          <a:solidFill>
            <a:schemeClr val="accent1">
              <a:lumMod val="40000"/>
              <a:lumOff val="6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u="sng" dirty="0">
                <a:solidFill>
                  <a:schemeClr val="tx1"/>
                </a:solidFill>
              </a:rPr>
              <a:t>NBA ANALYSIS DASHBOARD </a:t>
            </a:r>
          </a:p>
        </p:txBody>
      </p:sp>
      <p:pic>
        <p:nvPicPr>
          <p:cNvPr id="7" name="Picture 6">
            <a:extLst>
              <a:ext uri="{FF2B5EF4-FFF2-40B4-BE49-F238E27FC236}">
                <a16:creationId xmlns:a16="http://schemas.microsoft.com/office/drawing/2014/main" id="{C83B9699-2CBB-320F-E92E-E5356FEAF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85" y="1438507"/>
            <a:ext cx="10593659" cy="4672362"/>
          </a:xfrm>
          <a:prstGeom prst="rect">
            <a:avLst/>
          </a:prstGeom>
        </p:spPr>
      </p:pic>
    </p:spTree>
    <p:extLst>
      <p:ext uri="{BB962C8B-B14F-4D97-AF65-F5344CB8AC3E}">
        <p14:creationId xmlns:p14="http://schemas.microsoft.com/office/powerpoint/2010/main" val="94262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866A77-DFB8-BFF9-6443-D42C1A280060}"/>
              </a:ext>
            </a:extLst>
          </p:cNvPr>
          <p:cNvSpPr/>
          <p:nvPr/>
        </p:nvSpPr>
        <p:spPr>
          <a:xfrm>
            <a:off x="4215161" y="780586"/>
            <a:ext cx="4259766" cy="6244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2400" u="sng" dirty="0">
                <a:solidFill>
                  <a:schemeClr val="tx1"/>
                </a:solidFill>
                <a:latin typeface="Times New Roman" panose="02020603050405020304" pitchFamily="18" charset="0"/>
                <a:cs typeface="Times New Roman" panose="02020603050405020304" pitchFamily="18" charset="0"/>
              </a:rPr>
              <a:t>RECOMMANDATIONS</a:t>
            </a:r>
          </a:p>
        </p:txBody>
      </p:sp>
      <p:sp>
        <p:nvSpPr>
          <p:cNvPr id="3" name="Rectangle: Single Corner Rounded 2">
            <a:extLst>
              <a:ext uri="{FF2B5EF4-FFF2-40B4-BE49-F238E27FC236}">
                <a16:creationId xmlns:a16="http://schemas.microsoft.com/office/drawing/2014/main" id="{2C5968E9-4374-5844-8B33-69DA8A6321BB}"/>
              </a:ext>
            </a:extLst>
          </p:cNvPr>
          <p:cNvSpPr/>
          <p:nvPr/>
        </p:nvSpPr>
        <p:spPr>
          <a:xfrm>
            <a:off x="1094678" y="1728439"/>
            <a:ext cx="10002644" cy="4348975"/>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Based on your NBA Draft Combine Measurements project, here are recommendations: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u="sng" dirty="0">
                <a:solidFill>
                  <a:schemeClr val="accent1">
                    <a:lumMod val="75000"/>
                  </a:schemeClr>
                </a:solidFill>
                <a:latin typeface="Times New Roman" panose="02020603050405020304" pitchFamily="18" charset="0"/>
                <a:cs typeface="Times New Roman" panose="02020603050405020304" pitchFamily="18" charset="0"/>
              </a:rPr>
              <a:t>Prioritize Key Measurements</a:t>
            </a:r>
            <a:r>
              <a:rPr lang="en-US" sz="2000" dirty="0">
                <a:solidFill>
                  <a:schemeClr val="tx1"/>
                </a:solidFill>
                <a:latin typeface="Times New Roman" panose="02020603050405020304" pitchFamily="18" charset="0"/>
                <a:cs typeface="Times New Roman" panose="02020603050405020304" pitchFamily="18" charset="0"/>
              </a:rPr>
              <a:t>: Focus on height and wingspan, as these have shown strong correlations with draft success. Emphasize these metrics in scouting reports.</a:t>
            </a:r>
          </a:p>
          <a:p>
            <a:pPr algn="ctr"/>
            <a:r>
              <a:rPr lang="en-US" sz="2000" u="sng" dirty="0">
                <a:solidFill>
                  <a:schemeClr val="accent1">
                    <a:lumMod val="75000"/>
                  </a:schemeClr>
                </a:solidFill>
                <a:latin typeface="Times New Roman" panose="02020603050405020304" pitchFamily="18" charset="0"/>
                <a:cs typeface="Times New Roman" panose="02020603050405020304" pitchFamily="18" charset="0"/>
              </a:rPr>
              <a:t>Use Predictive Modeling</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Implement your regression model to forecast draft positions, aiding in identifying high-value prospects.</a:t>
            </a:r>
          </a:p>
          <a:p>
            <a:pPr algn="ctr"/>
            <a:r>
              <a:rPr lang="en-US" sz="2000" u="sng" dirty="0">
                <a:solidFill>
                  <a:schemeClr val="accent1">
                    <a:lumMod val="75000"/>
                  </a:schemeClr>
                </a:solidFill>
                <a:latin typeface="Times New Roman" panose="02020603050405020304" pitchFamily="18" charset="0"/>
                <a:cs typeface="Times New Roman" panose="02020603050405020304" pitchFamily="18" charset="0"/>
              </a:rPr>
              <a:t>Enhance Player Development</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Develop training programs to improve critical metrics like vertical leap and agility, which impact player success.</a:t>
            </a:r>
          </a:p>
          <a:p>
            <a:pPr algn="ctr"/>
            <a:r>
              <a:rPr lang="en-US" sz="2000" u="sng" dirty="0">
                <a:solidFill>
                  <a:schemeClr val="accent1">
                    <a:lumMod val="75000"/>
                  </a:schemeClr>
                </a:solidFill>
                <a:latin typeface="Times New Roman" panose="02020603050405020304" pitchFamily="18" charset="0"/>
                <a:cs typeface="Times New Roman" panose="02020603050405020304" pitchFamily="18" charset="0"/>
              </a:rPr>
              <a:t>Standardize Evaluation</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Adopt uniform procedures for measuring combine metrics to reduce variability and ensure consistency.</a:t>
            </a:r>
          </a:p>
          <a:p>
            <a:pPr algn="ctr"/>
            <a:r>
              <a:rPr lang="en-US" sz="2000" u="sng" dirty="0">
                <a:solidFill>
                  <a:schemeClr val="accent1">
                    <a:lumMod val="75000"/>
                  </a:schemeClr>
                </a:solidFill>
                <a:latin typeface="Times New Roman" panose="02020603050405020304" pitchFamily="18" charset="0"/>
                <a:cs typeface="Times New Roman" panose="02020603050405020304" pitchFamily="18" charset="0"/>
              </a:rPr>
              <a:t>Refine Draft Strategies</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Target players within optimal measurement ranges identified in your analysis to improve draft outcomes.</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377009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4AE9A83-2025-8563-22F2-068A9B41FE9F}"/>
              </a:ext>
            </a:extLst>
          </p:cNvPr>
          <p:cNvSpPr/>
          <p:nvPr/>
        </p:nvSpPr>
        <p:spPr>
          <a:xfrm>
            <a:off x="4327603" y="702525"/>
            <a:ext cx="3536794" cy="81403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SUMMARY</a:t>
            </a:r>
          </a:p>
        </p:txBody>
      </p:sp>
      <p:sp>
        <p:nvSpPr>
          <p:cNvPr id="3" name="Rectangle 2">
            <a:extLst>
              <a:ext uri="{FF2B5EF4-FFF2-40B4-BE49-F238E27FC236}">
                <a16:creationId xmlns:a16="http://schemas.microsoft.com/office/drawing/2014/main" id="{58C48A70-7839-0015-7F82-DD69CBAC779E}"/>
              </a:ext>
            </a:extLst>
          </p:cNvPr>
          <p:cNvSpPr/>
          <p:nvPr/>
        </p:nvSpPr>
        <p:spPr>
          <a:xfrm>
            <a:off x="1351156" y="2107580"/>
            <a:ext cx="9645805" cy="376911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lumMod val="95000"/>
                    <a:lumOff val="5000"/>
                  </a:schemeClr>
                </a:solidFill>
                <a:latin typeface="Times New Roman" panose="02020603050405020304" pitchFamily="18" charset="0"/>
                <a:cs typeface="Times New Roman" panose="02020603050405020304" pitchFamily="18" charset="0"/>
              </a:rPr>
              <a:t>The NBA Draft Combine dataset (2009-2017) contains key physical measurements and performance metrics for players, including hand size, wingspan, height, body fat, and weight. It also includes performance indicators like bench press, vertical jump, sprint, and agility, essential for assessing athletic potential. The average draft pick is 21.16, and the data enables comparisons between physical attributes and draft success. With a slicer for year-wise analysis (2009-2017), it tracks trends and player performance evolution over time. Initial correlation analysis suggests that attributes like wingspan and agility are significant predictors of draft outcomes. This comprehensive dataset provides valuable insights into player potential and success factors in the NBA.</a:t>
            </a:r>
          </a:p>
        </p:txBody>
      </p:sp>
    </p:spTree>
    <p:extLst>
      <p:ext uri="{BB962C8B-B14F-4D97-AF65-F5344CB8AC3E}">
        <p14:creationId xmlns:p14="http://schemas.microsoft.com/office/powerpoint/2010/main" val="326294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74092AE-E979-186E-1B86-1CC5BD6A3181}"/>
              </a:ext>
            </a:extLst>
          </p:cNvPr>
          <p:cNvSpPr/>
          <p:nvPr/>
        </p:nvSpPr>
        <p:spPr>
          <a:xfrm>
            <a:off x="4122234" y="810174"/>
            <a:ext cx="3947531" cy="79160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
        <p:nvSpPr>
          <p:cNvPr id="15" name="Rectangle: Single Corner Rounded 14">
            <a:extLst>
              <a:ext uri="{FF2B5EF4-FFF2-40B4-BE49-F238E27FC236}">
                <a16:creationId xmlns:a16="http://schemas.microsoft.com/office/drawing/2014/main" id="{55A11AF8-F3FD-7C80-132E-921618CD8456}"/>
              </a:ext>
            </a:extLst>
          </p:cNvPr>
          <p:cNvSpPr/>
          <p:nvPr/>
        </p:nvSpPr>
        <p:spPr>
          <a:xfrm>
            <a:off x="1806497" y="2175081"/>
            <a:ext cx="8579003" cy="3568390"/>
          </a:xfrm>
          <a:prstGeom prst="round1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D8E1105-6799-EBD3-24A1-40D00635868D}"/>
              </a:ext>
            </a:extLst>
          </p:cNvPr>
          <p:cNvSpPr txBox="1"/>
          <p:nvPr/>
        </p:nvSpPr>
        <p:spPr>
          <a:xfrm>
            <a:off x="3223631" y="4196644"/>
            <a:ext cx="8021445" cy="523220"/>
          </a:xfrm>
          <a:prstGeom prst="rect">
            <a:avLst/>
          </a:prstGeom>
          <a:noFill/>
        </p:spPr>
        <p:txBody>
          <a:bodyPr wrap="square">
            <a:spAutoFit/>
          </a:bodyPr>
          <a:lstStyle/>
          <a:p>
            <a:r>
              <a:rPr lang="it-IT" sz="2800" dirty="0"/>
              <a:t>H.No.-254, Inderpuri Mohalla, ,Palwal, 121102</a:t>
            </a:r>
          </a:p>
        </p:txBody>
      </p:sp>
      <p:sp>
        <p:nvSpPr>
          <p:cNvPr id="18" name="TextBox 17">
            <a:extLst>
              <a:ext uri="{FF2B5EF4-FFF2-40B4-BE49-F238E27FC236}">
                <a16:creationId xmlns:a16="http://schemas.microsoft.com/office/drawing/2014/main" id="{DA17A53D-3B97-0739-9D3A-8FAC12825F21}"/>
              </a:ext>
            </a:extLst>
          </p:cNvPr>
          <p:cNvSpPr txBox="1"/>
          <p:nvPr/>
        </p:nvSpPr>
        <p:spPr>
          <a:xfrm>
            <a:off x="3319346" y="4986840"/>
            <a:ext cx="6094140" cy="461665"/>
          </a:xfrm>
          <a:prstGeom prst="rect">
            <a:avLst/>
          </a:prstGeom>
          <a:noFill/>
        </p:spPr>
        <p:txBody>
          <a:bodyPr wrap="square">
            <a:spAutoFit/>
          </a:bodyPr>
          <a:lstStyle/>
          <a:p>
            <a:r>
              <a:rPr lang="it-IT" sz="2400" u="sng" dirty="0">
                <a:latin typeface="Times New Roman" panose="02020603050405020304" pitchFamily="18" charset="0"/>
                <a:cs typeface="Times New Roman" panose="02020603050405020304" pitchFamily="18" charset="0"/>
              </a:rPr>
              <a:t>WWW.VERVEBRIDGE.COM</a:t>
            </a:r>
          </a:p>
        </p:txBody>
      </p:sp>
      <p:sp>
        <p:nvSpPr>
          <p:cNvPr id="21" name="TextBox 20">
            <a:extLst>
              <a:ext uri="{FF2B5EF4-FFF2-40B4-BE49-F238E27FC236}">
                <a16:creationId xmlns:a16="http://schemas.microsoft.com/office/drawing/2014/main" id="{9E8D02C8-47AD-E0E9-0226-DC53278B04F8}"/>
              </a:ext>
            </a:extLst>
          </p:cNvPr>
          <p:cNvSpPr txBox="1"/>
          <p:nvPr/>
        </p:nvSpPr>
        <p:spPr>
          <a:xfrm>
            <a:off x="3170664" y="3408583"/>
            <a:ext cx="5047785"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chhabrakhushi26@gmail.com</a:t>
            </a:r>
          </a:p>
        </p:txBody>
      </p:sp>
      <p:sp>
        <p:nvSpPr>
          <p:cNvPr id="24" name="TextBox 23">
            <a:extLst>
              <a:ext uri="{FF2B5EF4-FFF2-40B4-BE49-F238E27FC236}">
                <a16:creationId xmlns:a16="http://schemas.microsoft.com/office/drawing/2014/main" id="{E0657520-90F0-C83A-AD32-4B52E85C571E}"/>
              </a:ext>
            </a:extLst>
          </p:cNvPr>
          <p:cNvSpPr txBox="1"/>
          <p:nvPr/>
        </p:nvSpPr>
        <p:spPr>
          <a:xfrm>
            <a:off x="3223631" y="2625386"/>
            <a:ext cx="2966225" cy="523220"/>
          </a:xfrm>
          <a:prstGeom prst="rect">
            <a:avLst/>
          </a:prstGeom>
          <a:noFill/>
        </p:spPr>
        <p:txBody>
          <a:bodyPr wrap="square">
            <a:spAutoFit/>
          </a:bodyPr>
          <a:lstStyle/>
          <a:p>
            <a:r>
              <a:rPr lang="en-US" sz="2800" dirty="0"/>
              <a:t>9306247377</a:t>
            </a:r>
          </a:p>
        </p:txBody>
      </p:sp>
      <p:pic>
        <p:nvPicPr>
          <p:cNvPr id="28" name="Graphic 27" descr="Speaker phone with solid fill">
            <a:extLst>
              <a:ext uri="{FF2B5EF4-FFF2-40B4-BE49-F238E27FC236}">
                <a16:creationId xmlns:a16="http://schemas.microsoft.com/office/drawing/2014/main" id="{A0AE674B-DBAF-0D2A-1A56-AFD627135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0702" y="2624627"/>
            <a:ext cx="765716" cy="523220"/>
          </a:xfrm>
          <a:prstGeom prst="rect">
            <a:avLst/>
          </a:prstGeom>
        </p:spPr>
      </p:pic>
      <p:pic>
        <p:nvPicPr>
          <p:cNvPr id="30" name="Graphic 29" descr="Envelope with solid fill">
            <a:extLst>
              <a:ext uri="{FF2B5EF4-FFF2-40B4-BE49-F238E27FC236}">
                <a16:creationId xmlns:a16="http://schemas.microsoft.com/office/drawing/2014/main" id="{968BD54D-AA5D-FC43-34A1-949F3F0BF3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4759" y="3419010"/>
            <a:ext cx="480431" cy="540266"/>
          </a:xfrm>
          <a:prstGeom prst="rect">
            <a:avLst/>
          </a:prstGeom>
        </p:spPr>
      </p:pic>
      <p:pic>
        <p:nvPicPr>
          <p:cNvPr id="34" name="Graphic 33" descr="Internet with solid fill">
            <a:extLst>
              <a:ext uri="{FF2B5EF4-FFF2-40B4-BE49-F238E27FC236}">
                <a16:creationId xmlns:a16="http://schemas.microsoft.com/office/drawing/2014/main" id="{5B88A808-5F34-1DD8-A698-38B065AFEF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42114" y="4970167"/>
            <a:ext cx="765719" cy="523221"/>
          </a:xfrm>
          <a:prstGeom prst="rect">
            <a:avLst/>
          </a:prstGeom>
        </p:spPr>
      </p:pic>
      <p:pic>
        <p:nvPicPr>
          <p:cNvPr id="35" name="Graphic 34" descr="Marker with solid fill">
            <a:extLst>
              <a:ext uri="{FF2B5EF4-FFF2-40B4-BE49-F238E27FC236}">
                <a16:creationId xmlns:a16="http://schemas.microsoft.com/office/drawing/2014/main" id="{416BF0EC-5558-C30F-798B-D88CC12FD5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6457" y="4165277"/>
            <a:ext cx="654207" cy="571416"/>
          </a:xfrm>
          <a:prstGeom prst="rect">
            <a:avLst/>
          </a:prstGeom>
        </p:spPr>
      </p:pic>
    </p:spTree>
    <p:extLst>
      <p:ext uri="{BB962C8B-B14F-4D97-AF65-F5344CB8AC3E}">
        <p14:creationId xmlns:p14="http://schemas.microsoft.com/office/powerpoint/2010/main" val="419487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9E5302D-8A3C-B6D9-99AC-9080AD1B1095}"/>
              </a:ext>
            </a:extLst>
          </p:cNvPr>
          <p:cNvSpPr/>
          <p:nvPr/>
        </p:nvSpPr>
        <p:spPr>
          <a:xfrm>
            <a:off x="3233852" y="719253"/>
            <a:ext cx="6311591" cy="1444084"/>
          </a:xfrm>
          <a:prstGeom prst="ellipse">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u="sng" dirty="0">
                <a:solidFill>
                  <a:schemeClr val="tx1"/>
                </a:solidFill>
                <a:latin typeface="Times New Roman" panose="02020603050405020304" pitchFamily="18" charset="0"/>
                <a:cs typeface="Times New Roman" panose="02020603050405020304" pitchFamily="18" charset="0"/>
              </a:rPr>
              <a:t>Introduction</a:t>
            </a:r>
            <a:endParaRPr lang="en-US" sz="5400" u="sng"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E5EFCFD-5D41-94C1-B0A0-31133B6DD027}"/>
              </a:ext>
            </a:extLst>
          </p:cNvPr>
          <p:cNvSpPr/>
          <p:nvPr/>
        </p:nvSpPr>
        <p:spPr>
          <a:xfrm>
            <a:off x="1111405" y="2642839"/>
            <a:ext cx="9969190" cy="2943922"/>
          </a:xfrm>
          <a:prstGeom prst="rect">
            <a:avLst/>
          </a:prstGeom>
          <a:solidFill>
            <a:schemeClr val="accent2">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NBA Draft Combine is a crucial event where draft-eligible players undergo various physical and skill tests. These measurements, including height, weight, vertical leap, and agility, offer valuable insights into a player's athleticism and potential. This analysis aims to uncover patterns and trends in the combine data to predict player success in the NBA. By examining these measurements, we can better understand their impact on a player's performance and assist teams in making informed draft decisions.</a:t>
            </a:r>
          </a:p>
          <a:p>
            <a:pPr algn="ctr"/>
            <a:endParaRPr lang="en-US" dirty="0"/>
          </a:p>
        </p:txBody>
      </p:sp>
    </p:spTree>
    <p:extLst>
      <p:ext uri="{BB962C8B-B14F-4D97-AF65-F5344CB8AC3E}">
        <p14:creationId xmlns:p14="http://schemas.microsoft.com/office/powerpoint/2010/main" val="268322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A2C9860A-6437-5373-9195-E0859162AC81}"/>
              </a:ext>
            </a:extLst>
          </p:cNvPr>
          <p:cNvSpPr/>
          <p:nvPr/>
        </p:nvSpPr>
        <p:spPr>
          <a:xfrm>
            <a:off x="3624146" y="1070514"/>
            <a:ext cx="5887845" cy="981307"/>
          </a:xfrm>
          <a:prstGeom prst="homePlate">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Times New Roman" panose="02020603050405020304" pitchFamily="18" charset="0"/>
                <a:cs typeface="Times New Roman" panose="02020603050405020304" pitchFamily="18" charset="0"/>
              </a:rPr>
              <a:t>OBJECTIVE</a:t>
            </a:r>
          </a:p>
        </p:txBody>
      </p:sp>
      <p:sp>
        <p:nvSpPr>
          <p:cNvPr id="4" name="Rectangle: Diagonal Corners Rounded 3">
            <a:extLst>
              <a:ext uri="{FF2B5EF4-FFF2-40B4-BE49-F238E27FC236}">
                <a16:creationId xmlns:a16="http://schemas.microsoft.com/office/drawing/2014/main" id="{B8B9429F-5598-B344-2996-F8897A8ADA49}"/>
              </a:ext>
            </a:extLst>
          </p:cNvPr>
          <p:cNvSpPr/>
          <p:nvPr/>
        </p:nvSpPr>
        <p:spPr>
          <a:xfrm>
            <a:off x="1267522" y="2676296"/>
            <a:ext cx="9656956" cy="2620536"/>
          </a:xfrm>
          <a:prstGeom prst="round2DiagRect">
            <a:avLst/>
          </a:prstGeom>
          <a:solidFill>
            <a:schemeClr val="accent2">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The objective of this analysis is to identify and interpret patterns and insights from NBA Draft Combine measurements. By examining these metrics, we aim to assess their predictive value for player success in the NBA, helping teams make more informed decisions during the draft process.</a:t>
            </a:r>
          </a:p>
        </p:txBody>
      </p:sp>
    </p:spTree>
    <p:extLst>
      <p:ext uri="{BB962C8B-B14F-4D97-AF65-F5344CB8AC3E}">
        <p14:creationId xmlns:p14="http://schemas.microsoft.com/office/powerpoint/2010/main" val="343086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1AFDFB2-CF83-E4AD-7F91-477BD3EB3F77}"/>
              </a:ext>
            </a:extLst>
          </p:cNvPr>
          <p:cNvSpPr/>
          <p:nvPr/>
        </p:nvSpPr>
        <p:spPr>
          <a:xfrm>
            <a:off x="2597282" y="747031"/>
            <a:ext cx="6341307" cy="757248"/>
          </a:xfrm>
          <a:prstGeom prst="round2DiagRect">
            <a:avLst/>
          </a:prstGeom>
          <a:solidFill>
            <a:schemeClr val="accent2">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u="sng" dirty="0">
                <a:solidFill>
                  <a:schemeClr val="tx1"/>
                </a:solidFill>
                <a:latin typeface="Times New Roman" panose="02020603050405020304" pitchFamily="18" charset="0"/>
                <a:cs typeface="Times New Roman" panose="02020603050405020304" pitchFamily="18" charset="0"/>
              </a:rPr>
              <a:t>TOOLS &amp; TECHNOLOGIES</a:t>
            </a:r>
          </a:p>
        </p:txBody>
      </p:sp>
      <p:sp>
        <p:nvSpPr>
          <p:cNvPr id="11" name="Flowchart: Terminator 10">
            <a:extLst>
              <a:ext uri="{FF2B5EF4-FFF2-40B4-BE49-F238E27FC236}">
                <a16:creationId xmlns:a16="http://schemas.microsoft.com/office/drawing/2014/main" id="{25D76171-DB2D-74E1-BF94-C3B97650DCAD}"/>
              </a:ext>
            </a:extLst>
          </p:cNvPr>
          <p:cNvSpPr/>
          <p:nvPr/>
        </p:nvSpPr>
        <p:spPr>
          <a:xfrm>
            <a:off x="2597284" y="1672407"/>
            <a:ext cx="3396496" cy="889522"/>
          </a:xfrm>
          <a:prstGeom prst="flowChartTerminator">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POWER BI</a:t>
            </a:r>
          </a:p>
        </p:txBody>
      </p:sp>
      <p:sp>
        <p:nvSpPr>
          <p:cNvPr id="12" name="Flowchart: Terminator 11">
            <a:extLst>
              <a:ext uri="{FF2B5EF4-FFF2-40B4-BE49-F238E27FC236}">
                <a16:creationId xmlns:a16="http://schemas.microsoft.com/office/drawing/2014/main" id="{903F4F4C-7A67-2B3B-6D0E-38013E1FC91A}"/>
              </a:ext>
            </a:extLst>
          </p:cNvPr>
          <p:cNvSpPr/>
          <p:nvPr/>
        </p:nvSpPr>
        <p:spPr>
          <a:xfrm>
            <a:off x="7486187" y="2399446"/>
            <a:ext cx="3396494" cy="980717"/>
          </a:xfrm>
          <a:prstGeom prst="flowChartTerminator">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EXCEL</a:t>
            </a:r>
          </a:p>
        </p:txBody>
      </p:sp>
      <p:sp>
        <p:nvSpPr>
          <p:cNvPr id="13" name="Flowchart: Terminator 12">
            <a:extLst>
              <a:ext uri="{FF2B5EF4-FFF2-40B4-BE49-F238E27FC236}">
                <a16:creationId xmlns:a16="http://schemas.microsoft.com/office/drawing/2014/main" id="{1780F42D-DC67-ADDB-C2C6-23BB053DB4B3}"/>
              </a:ext>
            </a:extLst>
          </p:cNvPr>
          <p:cNvSpPr/>
          <p:nvPr/>
        </p:nvSpPr>
        <p:spPr>
          <a:xfrm>
            <a:off x="2597283" y="3429000"/>
            <a:ext cx="3396497" cy="980717"/>
          </a:xfrm>
          <a:prstGeom prst="flowChartTerminator">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MYSQL</a:t>
            </a:r>
          </a:p>
        </p:txBody>
      </p:sp>
      <p:sp>
        <p:nvSpPr>
          <p:cNvPr id="14" name="Flowchart: Terminator 13">
            <a:extLst>
              <a:ext uri="{FF2B5EF4-FFF2-40B4-BE49-F238E27FC236}">
                <a16:creationId xmlns:a16="http://schemas.microsoft.com/office/drawing/2014/main" id="{89C48D1E-A599-E335-D167-0F8BBD5B13C5}"/>
              </a:ext>
            </a:extLst>
          </p:cNvPr>
          <p:cNvSpPr/>
          <p:nvPr/>
        </p:nvSpPr>
        <p:spPr>
          <a:xfrm>
            <a:off x="7486187" y="4275906"/>
            <a:ext cx="3396494" cy="980717"/>
          </a:xfrm>
          <a:prstGeom prst="flowChartTerminator">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IBM SPSS</a:t>
            </a:r>
          </a:p>
        </p:txBody>
      </p:sp>
      <p:sp>
        <p:nvSpPr>
          <p:cNvPr id="15" name="Flowchart: Terminator 14">
            <a:extLst>
              <a:ext uri="{FF2B5EF4-FFF2-40B4-BE49-F238E27FC236}">
                <a16:creationId xmlns:a16="http://schemas.microsoft.com/office/drawing/2014/main" id="{2E6D92FC-20D1-0505-668A-1DBB9BBE6986}"/>
              </a:ext>
            </a:extLst>
          </p:cNvPr>
          <p:cNvSpPr/>
          <p:nvPr/>
        </p:nvSpPr>
        <p:spPr>
          <a:xfrm>
            <a:off x="2597282" y="5185593"/>
            <a:ext cx="3396497" cy="980717"/>
          </a:xfrm>
          <a:prstGeom prst="flowChartTerminator">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CHATGPT</a:t>
            </a:r>
          </a:p>
        </p:txBody>
      </p:sp>
      <p:sp>
        <p:nvSpPr>
          <p:cNvPr id="16" name="Arrow: Left-Right 15">
            <a:extLst>
              <a:ext uri="{FF2B5EF4-FFF2-40B4-BE49-F238E27FC236}">
                <a16:creationId xmlns:a16="http://schemas.microsoft.com/office/drawing/2014/main" id="{39F9FF30-87CE-7D2D-A1A2-1D5C861968FB}"/>
              </a:ext>
            </a:extLst>
          </p:cNvPr>
          <p:cNvSpPr/>
          <p:nvPr/>
        </p:nvSpPr>
        <p:spPr>
          <a:xfrm>
            <a:off x="1566746" y="1834890"/>
            <a:ext cx="869788" cy="5645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Right 17">
            <a:extLst>
              <a:ext uri="{FF2B5EF4-FFF2-40B4-BE49-F238E27FC236}">
                <a16:creationId xmlns:a16="http://schemas.microsoft.com/office/drawing/2014/main" id="{BFE4902C-9652-95EE-C235-685F30B0BEFF}"/>
              </a:ext>
            </a:extLst>
          </p:cNvPr>
          <p:cNvSpPr/>
          <p:nvPr/>
        </p:nvSpPr>
        <p:spPr>
          <a:xfrm>
            <a:off x="1566746" y="3650290"/>
            <a:ext cx="869788" cy="5645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0BD2654B-67F7-9F7A-BD57-F017B6D6D6BE}"/>
              </a:ext>
            </a:extLst>
          </p:cNvPr>
          <p:cNvSpPr/>
          <p:nvPr/>
        </p:nvSpPr>
        <p:spPr>
          <a:xfrm>
            <a:off x="6404524" y="4483986"/>
            <a:ext cx="869788" cy="5645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Right 19">
            <a:extLst>
              <a:ext uri="{FF2B5EF4-FFF2-40B4-BE49-F238E27FC236}">
                <a16:creationId xmlns:a16="http://schemas.microsoft.com/office/drawing/2014/main" id="{26AB51F2-A6B5-40CD-0776-D83183F140EA}"/>
              </a:ext>
            </a:extLst>
          </p:cNvPr>
          <p:cNvSpPr/>
          <p:nvPr/>
        </p:nvSpPr>
        <p:spPr>
          <a:xfrm>
            <a:off x="1566746" y="5465691"/>
            <a:ext cx="869788" cy="5645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Right 20">
            <a:extLst>
              <a:ext uri="{FF2B5EF4-FFF2-40B4-BE49-F238E27FC236}">
                <a16:creationId xmlns:a16="http://schemas.microsoft.com/office/drawing/2014/main" id="{ED6BA977-C472-F62A-69F6-F09F314EAEFC}"/>
              </a:ext>
            </a:extLst>
          </p:cNvPr>
          <p:cNvSpPr/>
          <p:nvPr/>
        </p:nvSpPr>
        <p:spPr>
          <a:xfrm>
            <a:off x="6404524" y="2561929"/>
            <a:ext cx="869788" cy="56455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21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148195" y="752707"/>
            <a:ext cx="6051562" cy="975733"/>
          </a:xfrm>
          <a:prstGeom prst="flowChartTerminator">
            <a:avLst/>
          </a:prstGeom>
          <a:solidFill>
            <a:schemeClr val="accent2">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v"/>
            </a:pPr>
            <a:r>
              <a:rPr lang="en-US" sz="44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Hexagon 4">
            <a:extLst>
              <a:ext uri="{FF2B5EF4-FFF2-40B4-BE49-F238E27FC236}">
                <a16:creationId xmlns:a16="http://schemas.microsoft.com/office/drawing/2014/main" id="{90F59F06-C069-EE48-7504-971478A845C2}"/>
              </a:ext>
            </a:extLst>
          </p:cNvPr>
          <p:cNvSpPr/>
          <p:nvPr/>
        </p:nvSpPr>
        <p:spPr>
          <a:xfrm>
            <a:off x="686038" y="4282064"/>
            <a:ext cx="2216829"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 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2293601" y="2372421"/>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 Cleaning</a:t>
            </a:r>
          </a:p>
        </p:txBody>
      </p:sp>
      <p:sp>
        <p:nvSpPr>
          <p:cNvPr id="7" name="Hexagon 6">
            <a:extLst>
              <a:ext uri="{FF2B5EF4-FFF2-40B4-BE49-F238E27FC236}">
                <a16:creationId xmlns:a16="http://schemas.microsoft.com/office/drawing/2014/main" id="{742F732B-8ED7-56D1-41CB-A2FA9A0E4C33}"/>
              </a:ext>
            </a:extLst>
          </p:cNvPr>
          <p:cNvSpPr/>
          <p:nvPr/>
        </p:nvSpPr>
        <p:spPr>
          <a:xfrm>
            <a:off x="6557267" y="4321097"/>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Modeling</a:t>
            </a:r>
          </a:p>
        </p:txBody>
      </p:sp>
      <p:sp>
        <p:nvSpPr>
          <p:cNvPr id="8" name="Hexagon 7">
            <a:extLst>
              <a:ext uri="{FF2B5EF4-FFF2-40B4-BE49-F238E27FC236}">
                <a16:creationId xmlns:a16="http://schemas.microsoft.com/office/drawing/2014/main" id="{D0060B09-746B-3A82-55C3-578F98FF6F79}"/>
              </a:ext>
            </a:extLst>
          </p:cNvPr>
          <p:cNvSpPr/>
          <p:nvPr/>
        </p:nvSpPr>
        <p:spPr>
          <a:xfrm>
            <a:off x="5128183" y="2372421"/>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Statistical Analysis</a:t>
            </a:r>
          </a:p>
        </p:txBody>
      </p:sp>
      <p:sp>
        <p:nvSpPr>
          <p:cNvPr id="9" name="Hexagon 8">
            <a:extLst>
              <a:ext uri="{FF2B5EF4-FFF2-40B4-BE49-F238E27FC236}">
                <a16:creationId xmlns:a16="http://schemas.microsoft.com/office/drawing/2014/main" id="{FE676D70-D31E-4AA4-DA7D-A278AA22D765}"/>
              </a:ext>
            </a:extLst>
          </p:cNvPr>
          <p:cNvSpPr/>
          <p:nvPr/>
        </p:nvSpPr>
        <p:spPr>
          <a:xfrm>
            <a:off x="3652319" y="4321098"/>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Exploratory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8047538" y="2352904"/>
            <a:ext cx="2216828" cy="178419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Visualization</a:t>
            </a:r>
          </a:p>
        </p:txBody>
      </p:sp>
      <p:sp>
        <p:nvSpPr>
          <p:cNvPr id="11" name="Hexagon 10">
            <a:extLst>
              <a:ext uri="{FF2B5EF4-FFF2-40B4-BE49-F238E27FC236}">
                <a16:creationId xmlns:a16="http://schemas.microsoft.com/office/drawing/2014/main" id="{8B599CB9-6D6A-ECA7-49DE-BBC9542B7BE6}"/>
              </a:ext>
            </a:extLst>
          </p:cNvPr>
          <p:cNvSpPr/>
          <p:nvPr/>
        </p:nvSpPr>
        <p:spPr>
          <a:xfrm>
            <a:off x="9390138" y="4276488"/>
            <a:ext cx="2216828" cy="1784195"/>
          </a:xfrm>
          <a:prstGeom prst="hexag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Reporting</a:t>
            </a:r>
          </a:p>
        </p:txBody>
      </p:sp>
    </p:spTree>
    <p:extLst>
      <p:ext uri="{BB962C8B-B14F-4D97-AF65-F5344CB8AC3E}">
        <p14:creationId xmlns:p14="http://schemas.microsoft.com/office/powerpoint/2010/main" val="398434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051F085-4365-C289-6937-CFA8C3D62A2F}"/>
              </a:ext>
            </a:extLst>
          </p:cNvPr>
          <p:cNvSpPr/>
          <p:nvPr/>
        </p:nvSpPr>
        <p:spPr>
          <a:xfrm>
            <a:off x="3323063" y="992459"/>
            <a:ext cx="6110867" cy="1025912"/>
          </a:xfrm>
          <a:prstGeom prst="round2Diag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v"/>
            </a:pPr>
            <a:r>
              <a:rPr lang="en-US" sz="3600"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Rectangle 2">
            <a:extLst>
              <a:ext uri="{FF2B5EF4-FFF2-40B4-BE49-F238E27FC236}">
                <a16:creationId xmlns:a16="http://schemas.microsoft.com/office/drawing/2014/main" id="{CE0A1A5E-57EB-24C5-11CB-6D8AC11260B7}"/>
              </a:ext>
            </a:extLst>
          </p:cNvPr>
          <p:cNvSpPr/>
          <p:nvPr/>
        </p:nvSpPr>
        <p:spPr>
          <a:xfrm>
            <a:off x="1423639" y="2486722"/>
            <a:ext cx="9344722" cy="312234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NBA Draft Combine provides crucial measurements of prospective players, such as height, weight, and agility. However, teams often struggle to interpret these metrics in the context of predicting future NBA success. This project aims to analyze combine measurement data to identify key patterns and correlations that can improve the accuracy of player evaluations and assist teams in making more informed draft decisions.</a:t>
            </a:r>
          </a:p>
        </p:txBody>
      </p:sp>
    </p:spTree>
    <p:extLst>
      <p:ext uri="{BB962C8B-B14F-4D97-AF65-F5344CB8AC3E}">
        <p14:creationId xmlns:p14="http://schemas.microsoft.com/office/powerpoint/2010/main" val="165957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DF0F5-4219-74F4-9897-67BE892B9B86}"/>
              </a:ext>
            </a:extLst>
          </p:cNvPr>
          <p:cNvSpPr/>
          <p:nvPr/>
        </p:nvSpPr>
        <p:spPr>
          <a:xfrm>
            <a:off x="3122339" y="981307"/>
            <a:ext cx="6172200" cy="880947"/>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v"/>
            </a:pPr>
            <a:r>
              <a:rPr lang="en-US" sz="4000" u="sng" dirty="0">
                <a:solidFill>
                  <a:schemeClr val="tx1"/>
                </a:solidFill>
                <a:latin typeface="Times New Roman" panose="02020603050405020304" pitchFamily="18" charset="0"/>
                <a:cs typeface="Times New Roman" panose="02020603050405020304" pitchFamily="18" charset="0"/>
              </a:rPr>
              <a:t>DATA COLLECTION</a:t>
            </a:r>
          </a:p>
        </p:txBody>
      </p:sp>
      <p:sp>
        <p:nvSpPr>
          <p:cNvPr id="10" name="Rectangle: Rounded Corners 9">
            <a:extLst>
              <a:ext uri="{FF2B5EF4-FFF2-40B4-BE49-F238E27FC236}">
                <a16:creationId xmlns:a16="http://schemas.microsoft.com/office/drawing/2014/main" id="{9D494307-28AE-9969-8FF8-0933BA0DB44D}"/>
              </a:ext>
            </a:extLst>
          </p:cNvPr>
          <p:cNvSpPr/>
          <p:nvPr/>
        </p:nvSpPr>
        <p:spPr>
          <a:xfrm>
            <a:off x="1777224" y="2587083"/>
            <a:ext cx="8862430" cy="298852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Data was collected from Kaggle by logging in and searching for NBA Draft Combine datasets. After selecting and downloading the relevant data, it was reviewed for completeness. The dataset was then cleaned and preprocessed to ensure accuracy and consistency before analysis.</a:t>
            </a:r>
          </a:p>
        </p:txBody>
      </p:sp>
    </p:spTree>
    <p:extLst>
      <p:ext uri="{BB962C8B-B14F-4D97-AF65-F5344CB8AC3E}">
        <p14:creationId xmlns:p14="http://schemas.microsoft.com/office/powerpoint/2010/main" val="426717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DF0F5-4219-74F4-9897-67BE892B9B86}"/>
              </a:ext>
            </a:extLst>
          </p:cNvPr>
          <p:cNvSpPr/>
          <p:nvPr/>
        </p:nvSpPr>
        <p:spPr>
          <a:xfrm>
            <a:off x="4083668" y="892097"/>
            <a:ext cx="4917687" cy="702527"/>
          </a:xfrm>
          <a:prstGeom prst="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v"/>
            </a:pPr>
            <a:r>
              <a:rPr lang="en-US" sz="4000" u="sng" dirty="0">
                <a:solidFill>
                  <a:schemeClr val="tx1"/>
                </a:solidFill>
                <a:latin typeface="Times New Roman" panose="02020603050405020304" pitchFamily="18" charset="0"/>
                <a:cs typeface="Times New Roman" panose="02020603050405020304" pitchFamily="18" charset="0"/>
              </a:rPr>
              <a:t>DATA CLEANING</a:t>
            </a:r>
          </a:p>
        </p:txBody>
      </p:sp>
      <p:sp>
        <p:nvSpPr>
          <p:cNvPr id="10" name="Rectangle: Rounded Corners 9">
            <a:extLst>
              <a:ext uri="{FF2B5EF4-FFF2-40B4-BE49-F238E27FC236}">
                <a16:creationId xmlns:a16="http://schemas.microsoft.com/office/drawing/2014/main" id="{9D494307-28AE-9969-8FF8-0933BA0DB44D}"/>
              </a:ext>
            </a:extLst>
          </p:cNvPr>
          <p:cNvSpPr/>
          <p:nvPr/>
        </p:nvSpPr>
        <p:spPr>
          <a:xfrm>
            <a:off x="3423656" y="1839952"/>
            <a:ext cx="6237712" cy="420401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2400" dirty="0">
                <a:solidFill>
                  <a:schemeClr val="tx1"/>
                </a:solidFill>
                <a:latin typeface="Times New Roman" panose="02020603050405020304" pitchFamily="18" charset="0"/>
                <a:cs typeface="Times New Roman" panose="02020603050405020304" pitchFamily="18" charset="0"/>
              </a:rPr>
              <a:t>The steps are taken to clean the data :</a:t>
            </a:r>
          </a:p>
          <a:p>
            <a:pPr algn="ctr"/>
            <a:endParaRPr lang="en-US" alt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altLang="en-US" sz="2400" dirty="0">
                <a:solidFill>
                  <a:schemeClr val="tx1"/>
                </a:solidFill>
                <a:latin typeface="Times New Roman" panose="02020603050405020304" pitchFamily="18" charset="0"/>
                <a:cs typeface="Times New Roman" panose="02020603050405020304" pitchFamily="18" charset="0"/>
              </a:rPr>
              <a:t>Remove duplicates</a:t>
            </a:r>
          </a:p>
          <a:p>
            <a:pPr marL="342900" indent="-342900">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missing values </a:t>
            </a:r>
          </a:p>
          <a:p>
            <a:pPr marL="342900" indent="-342900">
              <a:buFont typeface="Wingdings" panose="05000000000000000000" pitchFamily="2" charset="2"/>
              <a:buChar char="§"/>
            </a:pPr>
            <a:r>
              <a:rPr lang="en-US" altLang="en-US" sz="2400" dirty="0">
                <a:solidFill>
                  <a:schemeClr val="tx1"/>
                </a:solidFill>
                <a:latin typeface="Times New Roman" panose="02020603050405020304" pitchFamily="18" charset="0"/>
                <a:cs typeface="Times New Roman" panose="02020603050405020304" pitchFamily="18" charset="0"/>
              </a:rPr>
              <a:t>Correct errors </a:t>
            </a:r>
          </a:p>
          <a:p>
            <a:pPr marL="342900" indent="-342900">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lang="en-US" altLang="en-US" sz="2400" dirty="0">
                <a:solidFill>
                  <a:schemeClr val="tx1"/>
                </a:solidFill>
                <a:latin typeface="Times New Roman" panose="02020603050405020304" pitchFamily="18" charset="0"/>
                <a:cs typeface="Times New Roman" panose="02020603050405020304" pitchFamily="18" charset="0"/>
              </a:rPr>
              <a:t>ormalize data </a:t>
            </a:r>
          </a:p>
          <a:p>
            <a:pPr marL="342900" indent="-342900">
              <a:buFont typeface="Wingdings" panose="05000000000000000000" pitchFamily="2" charset="2"/>
              <a:buChar char="§"/>
            </a:pPr>
            <a:r>
              <a:rPr lang="en-US" altLang="en-US" sz="2400" dirty="0">
                <a:solidFill>
                  <a:schemeClr val="tx1"/>
                </a:solidFill>
                <a:latin typeface="Times New Roman" panose="02020603050405020304" pitchFamily="18" charset="0"/>
                <a:cs typeface="Times New Roman" panose="02020603050405020304" pitchFamily="18" charset="0"/>
              </a:rPr>
              <a:t>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utlier D</a:t>
            </a:r>
            <a:r>
              <a:rPr lang="en-US" altLang="en-US" sz="2400" dirty="0">
                <a:solidFill>
                  <a:schemeClr val="tx1"/>
                </a:solidFill>
                <a:latin typeface="Times New Roman" panose="02020603050405020304" pitchFamily="18" charset="0"/>
                <a:cs typeface="Times New Roman" panose="02020603050405020304" pitchFamily="18" charset="0"/>
              </a:rPr>
              <a:t>etection </a:t>
            </a:r>
          </a:p>
          <a:p>
            <a:pPr marL="342900" indent="-342900">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a:t>
            </a:r>
            <a:r>
              <a:rPr lang="en-US" altLang="en-US" sz="2400" dirty="0">
                <a:solidFill>
                  <a:schemeClr val="tx1"/>
                </a:solidFill>
                <a:latin typeface="Times New Roman" panose="02020603050405020304" pitchFamily="18" charset="0"/>
                <a:cs typeface="Times New Roman" panose="02020603050405020304" pitchFamily="18" charset="0"/>
              </a:rPr>
              <a:t>ransformation</a:t>
            </a:r>
          </a:p>
          <a:p>
            <a:pPr algn="ct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r>
              <a:rPr lang="en-US" altLang="en-US" sz="2400" dirty="0">
                <a:solidFill>
                  <a:schemeClr val="tx1"/>
                </a:solidFill>
                <a:latin typeface="Times New Roman" panose="02020603050405020304" pitchFamily="18" charset="0"/>
                <a:cs typeface="Times New Roman" panose="02020603050405020304" pitchFamily="18" charset="0"/>
              </a:rPr>
              <a:t>I USED EXCEL TO CLEAN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r>
              <a:rPr lang="en-US" dirty="0"/>
              <a:t> </a:t>
            </a:r>
          </a:p>
        </p:txBody>
      </p:sp>
    </p:spTree>
    <p:extLst>
      <p:ext uri="{BB962C8B-B14F-4D97-AF65-F5344CB8AC3E}">
        <p14:creationId xmlns:p14="http://schemas.microsoft.com/office/powerpoint/2010/main" val="14943292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772</TotalTime>
  <Words>1317</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Garamond</vt:lpstr>
      <vt:lpstr>Segoe UI</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12</cp:revision>
  <dcterms:created xsi:type="dcterms:W3CDTF">2024-09-03T19:37:38Z</dcterms:created>
  <dcterms:modified xsi:type="dcterms:W3CDTF">2024-09-10T19:32:00Z</dcterms:modified>
</cp:coreProperties>
</file>