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9" r:id="rId1"/>
  </p:sldMasterIdLst>
  <p:notesMasterIdLst>
    <p:notesMasterId r:id="rId15"/>
  </p:notesMasterIdLst>
  <p:sldIdLst>
    <p:sldId id="258" r:id="rId2"/>
    <p:sldId id="264" r:id="rId3"/>
    <p:sldId id="256" r:id="rId4"/>
    <p:sldId id="257" r:id="rId5"/>
    <p:sldId id="263" r:id="rId6"/>
    <p:sldId id="269" r:id="rId7"/>
    <p:sldId id="268" r:id="rId8"/>
    <p:sldId id="271" r:id="rId9"/>
    <p:sldId id="267" r:id="rId10"/>
    <p:sldId id="260"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05CB-1BFD-4A0D-B987-58288DA1A33E}"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A192-4F2B-4D63-B328-C45AE9D36DBC}" type="slidenum">
              <a:rPr lang="en-US" smtClean="0"/>
              <a:t>‹#›</a:t>
            </a:fld>
            <a:endParaRPr lang="en-US"/>
          </a:p>
        </p:txBody>
      </p:sp>
    </p:spTree>
    <p:extLst>
      <p:ext uri="{BB962C8B-B14F-4D97-AF65-F5344CB8AC3E}">
        <p14:creationId xmlns:p14="http://schemas.microsoft.com/office/powerpoint/2010/main" val="238496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A1489-46DB-400F-A510-78C88FC69BDD}" type="slidenum">
              <a:rPr lang="en-US" smtClean="0"/>
              <a:t>1</a:t>
            </a:fld>
            <a:endParaRPr lang="en-US"/>
          </a:p>
        </p:txBody>
      </p:sp>
    </p:spTree>
    <p:extLst>
      <p:ext uri="{BB962C8B-B14F-4D97-AF65-F5344CB8AC3E}">
        <p14:creationId xmlns:p14="http://schemas.microsoft.com/office/powerpoint/2010/main" val="2778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B917E97-D4D5-4335-A0AD-2A1C0BD84EFC}" type="datetimeFigureOut">
              <a:rPr lang="en-US" smtClean="0"/>
              <a:t>10/21/2024</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01DB94BC-87B8-4EEF-839D-D6D406F97CB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7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98679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8399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29194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17E97-D4D5-4335-A0AD-2A1C0BD84EFC}"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17E97-D4D5-4335-A0AD-2A1C0BD84EFC}"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7027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17E97-D4D5-4335-A0AD-2A1C0BD84EFC}"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954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17E97-D4D5-4335-A0AD-2A1C0BD84EFC}"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883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17E97-D4D5-4335-A0AD-2A1C0BD84EFC}"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62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751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167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B917E97-D4D5-4335-A0AD-2A1C0BD84EFC}" type="datetimeFigureOut">
              <a:rPr lang="en-US" smtClean="0"/>
              <a:t>10/21/2024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DB94BC-87B8-4EEF-839D-D6D406F97CBB}" type="slidenum">
              <a:rPr lang="en-US" smtClean="0"/>
              <a:t>‹#›</a:t>
            </a:fld>
            <a:endParaRPr lang="en-US"/>
          </a:p>
        </p:txBody>
      </p:sp>
    </p:spTree>
    <p:extLst>
      <p:ext uri="{BB962C8B-B14F-4D97-AF65-F5344CB8AC3E}">
        <p14:creationId xmlns:p14="http://schemas.microsoft.com/office/powerpoint/2010/main" val="2557108643"/>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AD9B8-37E1-F578-EE1A-C5C4935FB5D4}"/>
              </a:ext>
            </a:extLst>
          </p:cNvPr>
          <p:cNvSpPr/>
          <p:nvPr/>
        </p:nvSpPr>
        <p:spPr>
          <a:xfrm flipH="1">
            <a:off x="9021339" y="5742879"/>
            <a:ext cx="2340642" cy="724829"/>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KHUSHI</a:t>
            </a:r>
          </a:p>
        </p:txBody>
      </p:sp>
      <p:sp>
        <p:nvSpPr>
          <p:cNvPr id="2" name="Rectangle 1">
            <a:extLst>
              <a:ext uri="{FF2B5EF4-FFF2-40B4-BE49-F238E27FC236}">
                <a16:creationId xmlns:a16="http://schemas.microsoft.com/office/drawing/2014/main" id="{8FD663A1-F0ED-18AD-FC6B-9AE982068F6B}"/>
              </a:ext>
            </a:extLst>
          </p:cNvPr>
          <p:cNvSpPr/>
          <p:nvPr/>
        </p:nvSpPr>
        <p:spPr>
          <a:xfrm>
            <a:off x="1371601" y="904176"/>
            <a:ext cx="8014008" cy="4414956"/>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Hi Everyone, Here is My</a:t>
            </a:r>
          </a:p>
          <a:p>
            <a:pPr algn="ctr"/>
            <a:r>
              <a:rPr lang="en-US" sz="3200" dirty="0">
                <a:solidFill>
                  <a:schemeClr val="tx1"/>
                </a:solidFill>
                <a:latin typeface="Times New Roman" panose="02020603050405020304" pitchFamily="18" charset="0"/>
                <a:cs typeface="Times New Roman" panose="02020603050405020304" pitchFamily="18" charset="0"/>
              </a:rPr>
              <a:t>Projects on </a:t>
            </a:r>
          </a:p>
          <a:p>
            <a:pPr algn="ctr"/>
            <a:r>
              <a:rPr lang="en-US" sz="3200" dirty="0">
                <a:solidFill>
                  <a:schemeClr val="tx1"/>
                </a:solidFill>
                <a:latin typeface="Times New Roman" panose="02020603050405020304" pitchFamily="18" charset="0"/>
                <a:cs typeface="Times New Roman" panose="02020603050405020304" pitchFamily="18" charset="0"/>
              </a:rPr>
              <a:t>VERVE BRIDGE </a:t>
            </a: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TOPIC-Predictive Management for Industrial Equipment Using IoT Data</a:t>
            </a:r>
          </a:p>
        </p:txBody>
      </p:sp>
      <p:sp>
        <p:nvSpPr>
          <p:cNvPr id="3" name="Rectangle 2">
            <a:extLst>
              <a:ext uri="{FF2B5EF4-FFF2-40B4-BE49-F238E27FC236}">
                <a16:creationId xmlns:a16="http://schemas.microsoft.com/office/drawing/2014/main" id="{BC43F94A-E0D5-C0C4-DBB9-27B263A626DA}"/>
              </a:ext>
            </a:extLst>
          </p:cNvPr>
          <p:cNvSpPr/>
          <p:nvPr/>
        </p:nvSpPr>
        <p:spPr>
          <a:xfrm>
            <a:off x="2170772" y="2614961"/>
            <a:ext cx="1566746" cy="8140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D89080-190D-5801-3977-CED7C93D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72" y="2614961"/>
            <a:ext cx="1566746" cy="825191"/>
          </a:xfrm>
          <a:prstGeom prst="rect">
            <a:avLst/>
          </a:prstGeom>
        </p:spPr>
      </p:pic>
    </p:spTree>
    <p:extLst>
      <p:ext uri="{BB962C8B-B14F-4D97-AF65-F5344CB8AC3E}">
        <p14:creationId xmlns:p14="http://schemas.microsoft.com/office/powerpoint/2010/main" val="30483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2486722" y="479360"/>
            <a:ext cx="6786351"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KEY INSIGHTS (POWER BI)</a:t>
            </a:r>
          </a:p>
        </p:txBody>
      </p:sp>
      <p:sp>
        <p:nvSpPr>
          <p:cNvPr id="3" name="Rectangle 2">
            <a:extLst>
              <a:ext uri="{FF2B5EF4-FFF2-40B4-BE49-F238E27FC236}">
                <a16:creationId xmlns:a16="http://schemas.microsoft.com/office/drawing/2014/main" id="{F4226E05-5824-6508-92DF-A03060EF4F6B}"/>
              </a:ext>
            </a:extLst>
          </p:cNvPr>
          <p:cNvSpPr/>
          <p:nvPr/>
        </p:nvSpPr>
        <p:spPr>
          <a:xfrm>
            <a:off x="1131849" y="1799547"/>
            <a:ext cx="9928302" cy="4233264"/>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and Maintenance</a:t>
            </a:r>
            <a:r>
              <a:rPr lang="en-US" sz="2000" dirty="0">
                <a:solidFill>
                  <a:schemeClr val="tx1"/>
                </a:solidFill>
                <a:latin typeface="Times New Roman" panose="02020603050405020304" pitchFamily="18" charset="0"/>
                <a:cs typeface="Times New Roman" panose="02020603050405020304" pitchFamily="18" charset="0"/>
              </a:rPr>
              <a:t>: Higher vibration levels (43.80K mm/s) correlate strongly with maintenance needs, suggesting it as an early predictor for issues.</a:t>
            </a:r>
            <a:r>
              <a:rPr lang="en-US" sz="2000" b="1"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Pressure Trends</a:t>
            </a:r>
            <a:r>
              <a:rPr lang="en-US" sz="2000" dirty="0">
                <a:solidFill>
                  <a:schemeClr val="tx1"/>
                </a:solidFill>
                <a:latin typeface="Times New Roman" panose="02020603050405020304" pitchFamily="18" charset="0"/>
                <a:cs typeface="Times New Roman" panose="02020603050405020304" pitchFamily="18" charset="0"/>
              </a:rPr>
              <a:t>: Pressure increases steadily through the year, especially in Q3 and Q4, aligning with maintenance requirements.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RPM and Maintenance</a:t>
            </a:r>
            <a:r>
              <a:rPr lang="en-US" sz="2000" dirty="0">
                <a:solidFill>
                  <a:schemeClr val="tx1"/>
                </a:solidFill>
                <a:latin typeface="Times New Roman" panose="02020603050405020304" pitchFamily="18" charset="0"/>
                <a:cs typeface="Times New Roman" panose="02020603050405020304" pitchFamily="18" charset="0"/>
              </a:rPr>
              <a:t>: Higher RPM readings (21.93K) are linked to more frequent maintenance, indicating stress on equipment at higher speeds.</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vs. Temperature</a:t>
            </a:r>
            <a:r>
              <a:rPr lang="en-US" sz="2000" dirty="0">
                <a:solidFill>
                  <a:schemeClr val="tx1"/>
                </a:solidFill>
                <a:latin typeface="Times New Roman" panose="02020603050405020304" pitchFamily="18" charset="0"/>
                <a:cs typeface="Times New Roman" panose="02020603050405020304" pitchFamily="18" charset="0"/>
              </a:rPr>
              <a:t>: Vibration fluctuates more than temperature, showing vibration as a more critical indicator of equipment health.</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Seasonal Pressure Spikes</a:t>
            </a:r>
            <a:r>
              <a:rPr lang="en-US" sz="2000" dirty="0">
                <a:solidFill>
                  <a:schemeClr val="tx1"/>
                </a:solidFill>
                <a:latin typeface="Times New Roman" panose="02020603050405020304" pitchFamily="18" charset="0"/>
                <a:cs typeface="Times New Roman" panose="02020603050405020304" pitchFamily="18" charset="0"/>
              </a:rPr>
              <a:t>: Pressure spikes during certain months suggest opportunities for preemptive maintenance.</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Performance Outliers</a:t>
            </a:r>
            <a:r>
              <a:rPr lang="en-US" sz="2000" dirty="0">
                <a:solidFill>
                  <a:schemeClr val="tx1"/>
                </a:solidFill>
                <a:latin typeface="Times New Roman" panose="02020603050405020304" pitchFamily="18" charset="0"/>
                <a:cs typeface="Times New Roman" panose="02020603050405020304" pitchFamily="18" charset="0"/>
              </a:rPr>
              <a:t>: Significant spikes in vibration, especially around 2020-2021, could indicate potential equipment issues needing further analysis.</a:t>
            </a:r>
          </a:p>
        </p:txBody>
      </p:sp>
      <p:sp>
        <p:nvSpPr>
          <p:cNvPr id="5" name="Rectangle 2">
            <a:extLst>
              <a:ext uri="{FF2B5EF4-FFF2-40B4-BE49-F238E27FC236}">
                <a16:creationId xmlns:a16="http://schemas.microsoft.com/office/drawing/2014/main" id="{3807B70F-9B28-CFB9-6885-6A9863F9D8D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0CDC710-EEC1-333C-6C12-80E08686D5D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24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3067050" y="825193"/>
            <a:ext cx="5652740"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RECOMMANDATION</a:t>
            </a:r>
          </a:p>
        </p:txBody>
      </p:sp>
      <p:sp>
        <p:nvSpPr>
          <p:cNvPr id="3" name="Rectangle: Single Corner Rounded 2">
            <a:extLst>
              <a:ext uri="{FF2B5EF4-FFF2-40B4-BE49-F238E27FC236}">
                <a16:creationId xmlns:a16="http://schemas.microsoft.com/office/drawing/2014/main" id="{9D27B131-352E-2EF6-520E-4D208010B817}"/>
              </a:ext>
            </a:extLst>
          </p:cNvPr>
          <p:cNvSpPr/>
          <p:nvPr/>
        </p:nvSpPr>
        <p:spPr>
          <a:xfrm>
            <a:off x="1501697" y="2185639"/>
            <a:ext cx="9188605" cy="3679902"/>
          </a:xfrm>
          <a:prstGeom prst="round1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To enhance maintenance processes, it is recommended to implement real-time alerts for critical metrics such as temperature and vibration, using the thresholds identified in the analysis. This approach will allow for proactive interventions to address potential failures before they occur. By optimizing the maintenance schedule with these predictive insights, downtime can be minimized, and overall operational efficiency will improve. Additionally, integrating external environmental factors like humidity could further improve the accuracy and reliability of failure predictions.</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658065" y="713679"/>
            <a:ext cx="4184495" cy="71367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634E4B13-20B1-0468-F88D-FA3E316367D1}"/>
              </a:ext>
            </a:extLst>
          </p:cNvPr>
          <p:cNvSpPr/>
          <p:nvPr/>
        </p:nvSpPr>
        <p:spPr>
          <a:xfrm>
            <a:off x="1194109" y="2185638"/>
            <a:ext cx="9803781" cy="353493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Predictive maintenance using IoT data is a cost-effective solution that can significantly reduce unplanned equipment downtime. By monitoring sensor data in real time and identifying failure patterns, industries can make informed maintenance decisions, improve operational efficiency, and lower maintenance costs. The predictive models and dashboards developed in this project provide valuable tools for anticipating maintenance needs and improving overall equipment performance.</a:t>
            </a:r>
          </a:p>
        </p:txBody>
      </p:sp>
    </p:spTree>
    <p:extLst>
      <p:ext uri="{BB962C8B-B14F-4D97-AF65-F5344CB8AC3E}">
        <p14:creationId xmlns:p14="http://schemas.microsoft.com/office/powerpoint/2010/main" val="351826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F9BAE99D-732D-02DD-5028-79796BA9E8C3}"/>
              </a:ext>
            </a:extLst>
          </p:cNvPr>
          <p:cNvSpPr/>
          <p:nvPr/>
        </p:nvSpPr>
        <p:spPr>
          <a:xfrm>
            <a:off x="2282282" y="1405052"/>
            <a:ext cx="7627435" cy="3836019"/>
          </a:xfrm>
          <a:prstGeom prst="flowChartProcess">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a:t>
            </a:r>
          </a:p>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9281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100039" y="635620"/>
            <a:ext cx="5666678" cy="867007"/>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793952" y="2207941"/>
            <a:ext cx="8604096" cy="36352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TECHNOLOGIES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CONCUSION</a:t>
            </a: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EB7A9-062C-3E2B-2553-300F983DBABF}"/>
              </a:ext>
            </a:extLst>
          </p:cNvPr>
          <p:cNvSpPr/>
          <p:nvPr/>
        </p:nvSpPr>
        <p:spPr>
          <a:xfrm>
            <a:off x="951571" y="2163336"/>
            <a:ext cx="10288858" cy="381371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Predictive Maintenance using IoT leverages real-time sensor data to monitor equipment health and predict potential failures before they occur. By collecting data on parameters like temperature, vibration, and pressure, IoT devices enable proactive maintenance, reducing downtime and optimizing asset performance. This approach uses machine learning to analyze patterns and provide timely alerts for maintenance needs, ultimately cutting costs and improving operational efficiency. The project focuses on enhancing maintenance strategies through continuous monitoring, predictive analytics, and actionable insights to extend equipment lifespan.</a:t>
            </a:r>
          </a:p>
        </p:txBody>
      </p:sp>
      <p:sp>
        <p:nvSpPr>
          <p:cNvPr id="2" name="Rectangle: Rounded Corners 1">
            <a:extLst>
              <a:ext uri="{FF2B5EF4-FFF2-40B4-BE49-F238E27FC236}">
                <a16:creationId xmlns:a16="http://schemas.microsoft.com/office/drawing/2014/main" id="{6AD51969-9B09-F6CB-77B8-972D2DF54865}"/>
              </a:ext>
            </a:extLst>
          </p:cNvPr>
          <p:cNvSpPr/>
          <p:nvPr/>
        </p:nvSpPr>
        <p:spPr>
          <a:xfrm>
            <a:off x="3520068" y="663494"/>
            <a:ext cx="4951142" cy="97573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5336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F93E0-5FAA-B8E4-33A3-7C79A4305625}"/>
              </a:ext>
            </a:extLst>
          </p:cNvPr>
          <p:cNvSpPr/>
          <p:nvPr/>
        </p:nvSpPr>
        <p:spPr>
          <a:xfrm>
            <a:off x="3949390" y="733191"/>
            <a:ext cx="4111083"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OBJECTIVE</a:t>
            </a:r>
          </a:p>
        </p:txBody>
      </p:sp>
      <p:sp>
        <p:nvSpPr>
          <p:cNvPr id="3" name="Rectangle 2">
            <a:extLst>
              <a:ext uri="{FF2B5EF4-FFF2-40B4-BE49-F238E27FC236}">
                <a16:creationId xmlns:a16="http://schemas.microsoft.com/office/drawing/2014/main" id="{EA149D21-B59B-A5D2-3E91-92146520ECF3}"/>
              </a:ext>
            </a:extLst>
          </p:cNvPr>
          <p:cNvSpPr/>
          <p:nvPr/>
        </p:nvSpPr>
        <p:spPr>
          <a:xfrm>
            <a:off x="1115122" y="2007218"/>
            <a:ext cx="9779620"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objective of the Predictive Maintenance IoT project is to proactively monitor equipment health using IoT sensors and prevent unexpected failures. By collecting real-time data, the project aims to analyze machine performance, predict maintenance needs, and optimize the maintenance schedule. This approach seeks to reduce operational downtime, minimize maintenance costs, and extend the lifespan of assets while improving overall efficiency and reliability in industrial operations.</a:t>
            </a:r>
          </a:p>
        </p:txBody>
      </p:sp>
    </p:spTree>
    <p:extLst>
      <p:ext uri="{BB962C8B-B14F-4D97-AF65-F5344CB8AC3E}">
        <p14:creationId xmlns:p14="http://schemas.microsoft.com/office/powerpoint/2010/main" val="26526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211550" y="568712"/>
            <a:ext cx="6048733" cy="1087220"/>
          </a:xfrm>
          <a:prstGeom prst="flowChartTerminator">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r>
              <a:rPr lang="en-US" sz="2000" dirty="0"/>
              <a:t> </a:t>
            </a:r>
            <a:endPar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90F59F06-C069-EE48-7504-971478A845C2}"/>
              </a:ext>
            </a:extLst>
          </p:cNvPr>
          <p:cNvSpPr/>
          <p:nvPr/>
        </p:nvSpPr>
        <p:spPr>
          <a:xfrm>
            <a:off x="432618" y="3752363"/>
            <a:ext cx="1762016" cy="134928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1541978" y="2375202"/>
            <a:ext cx="1883610" cy="134928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Preprocessing</a:t>
            </a:r>
          </a:p>
        </p:txBody>
      </p:sp>
      <p:sp>
        <p:nvSpPr>
          <p:cNvPr id="7" name="Hexagon 6">
            <a:extLst>
              <a:ext uri="{FF2B5EF4-FFF2-40B4-BE49-F238E27FC236}">
                <a16:creationId xmlns:a16="http://schemas.microsoft.com/office/drawing/2014/main" id="{742F732B-8ED7-56D1-41CB-A2FA9A0E4C33}"/>
              </a:ext>
            </a:extLst>
          </p:cNvPr>
          <p:cNvSpPr/>
          <p:nvPr/>
        </p:nvSpPr>
        <p:spPr>
          <a:xfrm>
            <a:off x="4949722" y="3741219"/>
            <a:ext cx="1883610"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Anomaly Detection</a:t>
            </a:r>
          </a:p>
        </p:txBody>
      </p:sp>
      <p:sp>
        <p:nvSpPr>
          <p:cNvPr id="8" name="Hexagon 7">
            <a:extLst>
              <a:ext uri="{FF2B5EF4-FFF2-40B4-BE49-F238E27FC236}">
                <a16:creationId xmlns:a16="http://schemas.microsoft.com/office/drawing/2014/main" id="{D0060B09-746B-3A82-55C3-578F98FF6F79}"/>
              </a:ext>
            </a:extLst>
          </p:cNvPr>
          <p:cNvSpPr/>
          <p:nvPr/>
        </p:nvSpPr>
        <p:spPr>
          <a:xfrm>
            <a:off x="3879180" y="2375202"/>
            <a:ext cx="1762016"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Predictive Modeling</a:t>
            </a:r>
          </a:p>
        </p:txBody>
      </p:sp>
      <p:sp>
        <p:nvSpPr>
          <p:cNvPr id="9" name="Hexagon 8">
            <a:extLst>
              <a:ext uri="{FF2B5EF4-FFF2-40B4-BE49-F238E27FC236}">
                <a16:creationId xmlns:a16="http://schemas.microsoft.com/office/drawing/2014/main" id="{FE676D70-D31E-4AA4-DA7D-A278AA22D765}"/>
              </a:ext>
            </a:extLst>
          </p:cNvPr>
          <p:cNvSpPr/>
          <p:nvPr/>
        </p:nvSpPr>
        <p:spPr>
          <a:xfrm>
            <a:off x="2775580" y="3724489"/>
            <a:ext cx="1762017" cy="132140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Exploratory</a:t>
            </a:r>
          </a:p>
          <a:p>
            <a:pPr algn="ctr"/>
            <a:r>
              <a:rPr lang="en-US" sz="1600" dirty="0">
                <a:solidFill>
                  <a:schemeClr val="tx1"/>
                </a:solidFill>
                <a:latin typeface="Times New Roman" panose="02020603050405020304" pitchFamily="18" charset="0"/>
                <a:cs typeface="Times New Roman" panose="02020603050405020304" pitchFamily="18" charset="0"/>
              </a:rPr>
              <a:t>Data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6183324" y="2391932"/>
            <a:ext cx="1883610"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Visualization &amp; Dashboard</a:t>
            </a:r>
          </a:p>
        </p:txBody>
      </p:sp>
      <p:sp>
        <p:nvSpPr>
          <p:cNvPr id="11" name="Hexagon 10">
            <a:extLst>
              <a:ext uri="{FF2B5EF4-FFF2-40B4-BE49-F238E27FC236}">
                <a16:creationId xmlns:a16="http://schemas.microsoft.com/office/drawing/2014/main" id="{8B599CB9-6D6A-ECA7-49DE-BBC9542B7BE6}"/>
              </a:ext>
            </a:extLst>
          </p:cNvPr>
          <p:cNvSpPr/>
          <p:nvPr/>
        </p:nvSpPr>
        <p:spPr>
          <a:xfrm>
            <a:off x="7375555" y="3757948"/>
            <a:ext cx="1762016" cy="1444120"/>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Hexagon 2">
            <a:extLst>
              <a:ext uri="{FF2B5EF4-FFF2-40B4-BE49-F238E27FC236}">
                <a16:creationId xmlns:a16="http://schemas.microsoft.com/office/drawing/2014/main" id="{E302B5FE-BFAA-FACF-1EEB-9440F73FA9D9}"/>
              </a:ext>
            </a:extLst>
          </p:cNvPr>
          <p:cNvSpPr/>
          <p:nvPr/>
        </p:nvSpPr>
        <p:spPr>
          <a:xfrm>
            <a:off x="8459812" y="2375202"/>
            <a:ext cx="1762016" cy="138274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Cost-Benefit Analysis</a:t>
            </a:r>
          </a:p>
        </p:txBody>
      </p:sp>
      <p:sp>
        <p:nvSpPr>
          <p:cNvPr id="4" name="Hexagon 3">
            <a:extLst>
              <a:ext uri="{FF2B5EF4-FFF2-40B4-BE49-F238E27FC236}">
                <a16:creationId xmlns:a16="http://schemas.microsoft.com/office/drawing/2014/main" id="{71C0DFC6-273C-5CDA-B3B5-3F96F12637D6}"/>
              </a:ext>
            </a:extLst>
          </p:cNvPr>
          <p:cNvSpPr/>
          <p:nvPr/>
        </p:nvSpPr>
        <p:spPr>
          <a:xfrm>
            <a:off x="9575059" y="3771888"/>
            <a:ext cx="2356495"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Conclusion &amp; Recommendations</a:t>
            </a:r>
          </a:p>
        </p:txBody>
      </p:sp>
    </p:spTree>
    <p:extLst>
      <p:ext uri="{BB962C8B-B14F-4D97-AF65-F5344CB8AC3E}">
        <p14:creationId xmlns:p14="http://schemas.microsoft.com/office/powerpoint/2010/main" val="39843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066585" y="512962"/>
            <a:ext cx="6311588" cy="7471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TOOLS &amp; TECHNOLOGIES</a:t>
            </a:r>
          </a:p>
        </p:txBody>
      </p:sp>
      <p:sp>
        <p:nvSpPr>
          <p:cNvPr id="3" name="Rectangle 2">
            <a:extLst>
              <a:ext uri="{FF2B5EF4-FFF2-40B4-BE49-F238E27FC236}">
                <a16:creationId xmlns:a16="http://schemas.microsoft.com/office/drawing/2014/main" id="{F4226E05-5824-6508-92DF-A03060EF4F6B}"/>
              </a:ext>
            </a:extLst>
          </p:cNvPr>
          <p:cNvSpPr/>
          <p:nvPr/>
        </p:nvSpPr>
        <p:spPr>
          <a:xfrm>
            <a:off x="1059365" y="1628077"/>
            <a:ext cx="10504448" cy="4538542"/>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1.Python:-</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versatile programming language for data analysis, modeling, and automation.</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Key Libraries: </a:t>
            </a:r>
          </a:p>
          <a:p>
            <a:r>
              <a:rPr lang="en-US" sz="2000" b="1" dirty="0">
                <a:solidFill>
                  <a:schemeClr val="tx1"/>
                </a:solidFill>
                <a:latin typeface="Times New Roman" panose="02020603050405020304" pitchFamily="18" charset="0"/>
                <a:cs typeface="Times New Roman" panose="02020603050405020304" pitchFamily="18" charset="0"/>
              </a:rPr>
              <a:t>NumPy:</a:t>
            </a:r>
            <a:r>
              <a:rPr lang="en-US" sz="2000" dirty="0">
                <a:solidFill>
                  <a:schemeClr val="tx1"/>
                </a:solidFill>
                <a:latin typeface="Times New Roman" panose="02020603050405020304" pitchFamily="18" charset="0"/>
                <a:cs typeface="Times New Roman" panose="02020603050405020304" pitchFamily="18" charset="0"/>
              </a:rPr>
              <a:t> Efficient handling of large multidimensional arrays and mathematical operations.</a:t>
            </a:r>
          </a:p>
          <a:p>
            <a:r>
              <a:rPr lang="en-US" sz="2000" b="1" dirty="0">
                <a:solidFill>
                  <a:schemeClr val="tx1"/>
                </a:solidFill>
                <a:latin typeface="Times New Roman" panose="02020603050405020304" pitchFamily="18" charset="0"/>
                <a:cs typeface="Times New Roman" panose="02020603050405020304" pitchFamily="18" charset="0"/>
              </a:rPr>
              <a:t>Pandas:</a:t>
            </a:r>
            <a:r>
              <a:rPr lang="en-US" sz="2000" dirty="0">
                <a:solidFill>
                  <a:schemeClr val="tx1"/>
                </a:solidFill>
                <a:latin typeface="Times New Roman" panose="02020603050405020304" pitchFamily="18" charset="0"/>
                <a:cs typeface="Times New Roman" panose="02020603050405020304" pitchFamily="18" charset="0"/>
              </a:rPr>
              <a:t> Data manipulation and analysis with easy data cleaning and exploratory data analysis (EDA) using </a:t>
            </a:r>
            <a:r>
              <a:rPr lang="en-US" sz="2000" dirty="0" err="1">
                <a:solidFill>
                  <a:schemeClr val="tx1"/>
                </a:solidFill>
                <a:latin typeface="Times New Roman" panose="02020603050405020304" pitchFamily="18" charset="0"/>
                <a:cs typeface="Times New Roman" panose="02020603050405020304" pitchFamily="18" charset="0"/>
              </a:rPr>
              <a:t>DataFrames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Scikit-learn:</a:t>
            </a:r>
            <a:r>
              <a:rPr lang="en-US" sz="2000" dirty="0">
                <a:solidFill>
                  <a:schemeClr val="tx1"/>
                </a:solidFill>
                <a:latin typeface="Times New Roman" panose="02020603050405020304" pitchFamily="18" charset="0"/>
                <a:cs typeface="Times New Roman" panose="02020603050405020304" pitchFamily="18" charset="0"/>
              </a:rPr>
              <a:t> Machine learning library used for training models, evaluation, and performance metrics.</a:t>
            </a: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4</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Power BI:-</a:t>
            </a:r>
            <a:endParaRPr lang="en-US" sz="24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visualization and reporting. </a:t>
            </a: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Created interactive dashboards to display predictive maintenance insights, machine health status, and potential failure trends.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6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211767" y="1895708"/>
            <a:ext cx="9768466" cy="4159403"/>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Data Manipulation and Cleaning </a:t>
            </a:r>
            <a:r>
              <a:rPr lang="en-US" sz="2000" dirty="0">
                <a:solidFill>
                  <a:schemeClr val="tx1"/>
                </a:solidFill>
                <a:latin typeface="Times New Roman" panose="02020603050405020304" pitchFamily="18" charset="0"/>
                <a:cs typeface="Times New Roman" panose="02020603050405020304" pitchFamily="18" charset="0"/>
              </a:rPr>
              <a:t>: Python, along with libraries like Pandas, facilitated efficient data cleaning and preprocessing, ensuring high-quality data for analysis. This step significantly reduced noise and errors in the dataset, leading to more accurate modeling outcomes.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Exploratory Data Analysis (EDA) </a:t>
            </a:r>
            <a:r>
              <a:rPr lang="en-US" sz="2000" dirty="0">
                <a:solidFill>
                  <a:schemeClr val="tx1"/>
                </a:solidFill>
                <a:latin typeface="Times New Roman" panose="02020603050405020304" pitchFamily="18" charset="0"/>
                <a:cs typeface="Times New Roman" panose="02020603050405020304" pitchFamily="18" charset="0"/>
              </a:rPr>
              <a:t>: Python’s data visualization libraries, such as Matplotlib and Seaborn, enabled comprehensive EDA. This helped uncover patterns and relationships in the data, guiding the feature selection process and informing subsequent modeling strategies.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Predictive Modeling </a:t>
            </a:r>
            <a:r>
              <a:rPr lang="en-US" sz="2000" dirty="0">
                <a:solidFill>
                  <a:schemeClr val="tx1"/>
                </a:solidFill>
                <a:latin typeface="Times New Roman" panose="02020603050405020304" pitchFamily="18" charset="0"/>
                <a:cs typeface="Times New Roman" panose="02020603050405020304" pitchFamily="18" charset="0"/>
              </a:rPr>
              <a:t>:  The integration of Scikit-learn allowed for the development of robust predictive models. Various algorithms were easily implemented, enabling quick experimentation and optimization for forecasting equipment failures.</a:t>
            </a:r>
          </a:p>
        </p:txBody>
      </p:sp>
      <p:sp>
        <p:nvSpPr>
          <p:cNvPr id="4" name="Rectangle: Rounded Corners 3">
            <a:extLst>
              <a:ext uri="{FF2B5EF4-FFF2-40B4-BE49-F238E27FC236}">
                <a16:creationId xmlns:a16="http://schemas.microsoft.com/office/drawing/2014/main" id="{69738B86-0630-D047-B741-79D5A30DB97E}"/>
              </a:ext>
            </a:extLst>
          </p:cNvPr>
          <p:cNvSpPr/>
          <p:nvPr/>
        </p:nvSpPr>
        <p:spPr>
          <a:xfrm>
            <a:off x="2631687" y="646771"/>
            <a:ext cx="6690733" cy="76942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INSIGHTS (</a:t>
            </a:r>
            <a:r>
              <a:rPr lang="en-US" sz="3200" b="1" u="sng" dirty="0">
                <a:solidFill>
                  <a:schemeClr val="tx1"/>
                </a:solidFill>
                <a:latin typeface="Times New Roman" panose="02020603050405020304" pitchFamily="18" charset="0"/>
                <a:cs typeface="Times New Roman" panose="02020603050405020304" pitchFamily="18" charset="0"/>
              </a:rPr>
              <a:t>PYTHON) </a:t>
            </a:r>
          </a:p>
        </p:txBody>
      </p:sp>
    </p:spTree>
    <p:extLst>
      <p:ext uri="{BB962C8B-B14F-4D97-AF65-F5344CB8AC3E}">
        <p14:creationId xmlns:p14="http://schemas.microsoft.com/office/powerpoint/2010/main" val="32966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2865863" y="646776"/>
            <a:ext cx="6713034" cy="7136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INSIGHTS (</a:t>
            </a:r>
            <a:r>
              <a:rPr lang="en-US" sz="3200" b="1" u="sng" dirty="0">
                <a:solidFill>
                  <a:schemeClr val="tx1"/>
                </a:solidFill>
                <a:latin typeface="Times New Roman" panose="02020603050405020304" pitchFamily="18" charset="0"/>
                <a:cs typeface="Times New Roman" panose="02020603050405020304" pitchFamily="18" charset="0"/>
              </a:rPr>
              <a:t>PYTHON) </a:t>
            </a:r>
          </a:p>
        </p:txBody>
      </p:sp>
      <p:sp>
        <p:nvSpPr>
          <p:cNvPr id="3" name="Rectangle 2">
            <a:extLst>
              <a:ext uri="{FF2B5EF4-FFF2-40B4-BE49-F238E27FC236}">
                <a16:creationId xmlns:a16="http://schemas.microsoft.com/office/drawing/2014/main" id="{94A1C15E-CBC6-A3DD-CC4C-48DBE2FB8876}"/>
              </a:ext>
            </a:extLst>
          </p:cNvPr>
          <p:cNvSpPr/>
          <p:nvPr/>
        </p:nvSpPr>
        <p:spPr>
          <a:xfrm>
            <a:off x="1105830" y="1984917"/>
            <a:ext cx="9980340" cy="401444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Automation and Efficiency</a:t>
            </a:r>
            <a:r>
              <a:rPr lang="en-US" sz="2000" dirty="0">
                <a:solidFill>
                  <a:schemeClr val="tx1"/>
                </a:solidFill>
                <a:latin typeface="Times New Roman" panose="02020603050405020304" pitchFamily="18" charset="0"/>
                <a:cs typeface="Times New Roman" panose="02020603050405020304" pitchFamily="18" charset="0"/>
              </a:rPr>
              <a:t>: Python scripts automated repetitive tasks, such as data loading, preprocessing, and analysis, which enhanced workflow efficiency. This automation not only saved time but also minimized the risk of human error during data handling.</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Scalability</a:t>
            </a:r>
            <a:r>
              <a:rPr lang="en-US" sz="2000" dirty="0">
                <a:solidFill>
                  <a:schemeClr val="tx1"/>
                </a:solidFill>
                <a:latin typeface="Times New Roman" panose="02020603050405020304" pitchFamily="18" charset="0"/>
                <a:cs typeface="Times New Roman" panose="02020603050405020304" pitchFamily="18" charset="0"/>
              </a:rPr>
              <a:t> : Python’s libraries efficiently handled large datasets, making it suitable for scaling analyses as data volume increased. This scalability ensured that the methods employed could be applied to future datasets with similar structures.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Integration Capabilities</a:t>
            </a:r>
            <a:r>
              <a:rPr lang="en-US" sz="2000" dirty="0">
                <a:solidFill>
                  <a:schemeClr val="tx1"/>
                </a:solidFill>
                <a:latin typeface="Times New Roman" panose="02020603050405020304" pitchFamily="18" charset="0"/>
                <a:cs typeface="Times New Roman" panose="02020603050405020304" pitchFamily="18" charset="0"/>
              </a:rPr>
              <a:t> : Python's flexibility allowed for easy integration with other tools and technologies, such as Power BI, enhancing the overall analytics workflow and facilitating the creation of interactive dashboards.</a:t>
            </a:r>
          </a:p>
        </p:txBody>
      </p:sp>
    </p:spTree>
    <p:extLst>
      <p:ext uri="{BB962C8B-B14F-4D97-AF65-F5344CB8AC3E}">
        <p14:creationId xmlns:p14="http://schemas.microsoft.com/office/powerpoint/2010/main" val="16769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B3F0CA-C568-56CE-4F47-E73B83BE044A}"/>
              </a:ext>
            </a:extLst>
          </p:cNvPr>
          <p:cNvSpPr/>
          <p:nvPr/>
        </p:nvSpPr>
        <p:spPr>
          <a:xfrm>
            <a:off x="2676293" y="401448"/>
            <a:ext cx="6346437" cy="724826"/>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DASHBOARD in POWER BI</a:t>
            </a:r>
          </a:p>
        </p:txBody>
      </p:sp>
      <p:pic>
        <p:nvPicPr>
          <p:cNvPr id="4" name="Picture 3">
            <a:extLst>
              <a:ext uri="{FF2B5EF4-FFF2-40B4-BE49-F238E27FC236}">
                <a16:creationId xmlns:a16="http://schemas.microsoft.com/office/drawing/2014/main" id="{20E1ED38-00CD-E5E3-558C-03D95766983C}"/>
              </a:ext>
            </a:extLst>
          </p:cNvPr>
          <p:cNvPicPr>
            <a:picLocks noChangeAspect="1"/>
          </p:cNvPicPr>
          <p:nvPr/>
        </p:nvPicPr>
        <p:blipFill>
          <a:blip r:embed="rId2"/>
          <a:stretch>
            <a:fillRect/>
          </a:stretch>
        </p:blipFill>
        <p:spPr>
          <a:xfrm>
            <a:off x="269488" y="1247663"/>
            <a:ext cx="11653024" cy="5208889"/>
          </a:xfrm>
          <a:prstGeom prst="rect">
            <a:avLst/>
          </a:prstGeom>
        </p:spPr>
      </p:pic>
    </p:spTree>
    <p:extLst>
      <p:ext uri="{BB962C8B-B14F-4D97-AF65-F5344CB8AC3E}">
        <p14:creationId xmlns:p14="http://schemas.microsoft.com/office/powerpoint/2010/main" val="896605602"/>
      </p:ext>
    </p:extLst>
  </p:cSld>
  <p:clrMapOvr>
    <a:masterClrMapping/>
  </p:clrMapOvr>
</p:sld>
</file>

<file path=ppt/theme/theme1.xml><?xml version="1.0" encoding="utf-8"?>
<a:theme xmlns:a="http://schemas.openxmlformats.org/drawingml/2006/main" name="Bas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639</TotalTime>
  <Words>864</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11</cp:revision>
  <dcterms:created xsi:type="dcterms:W3CDTF">2024-10-14T21:12:27Z</dcterms:created>
  <dcterms:modified xsi:type="dcterms:W3CDTF">2024-10-21T20:11:01Z</dcterms:modified>
</cp:coreProperties>
</file>