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7" r:id="rId1"/>
  </p:sldMasterIdLst>
  <p:notesMasterIdLst>
    <p:notesMasterId r:id="rId16"/>
  </p:notesMasterIdLst>
  <p:sldIdLst>
    <p:sldId id="258" r:id="rId2"/>
    <p:sldId id="264" r:id="rId3"/>
    <p:sldId id="265" r:id="rId4"/>
    <p:sldId id="257" r:id="rId5"/>
    <p:sldId id="266" r:id="rId6"/>
    <p:sldId id="263" r:id="rId7"/>
    <p:sldId id="269" r:id="rId8"/>
    <p:sldId id="268" r:id="rId9"/>
    <p:sldId id="270" r:id="rId10"/>
    <p:sldId id="256" r:id="rId11"/>
    <p:sldId id="260" r:id="rId12"/>
    <p:sldId id="272" r:id="rId13"/>
    <p:sldId id="261" r:id="rId14"/>
    <p:sldId id="26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7" d="100"/>
          <a:sy n="57" d="100"/>
        </p:scale>
        <p:origin x="94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BE351C-F3D7-4448-87EB-5633A7D27481}" type="datetimeFigureOut">
              <a:rPr lang="en-US" smtClean="0"/>
              <a:t>11/10/2024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AE5FCB-64CB-4F95-883A-341531E2ACD8}" type="slidenum">
              <a:rPr lang="en-US" smtClean="0"/>
              <a:t>‹#›</a:t>
            </a:fld>
            <a:endParaRPr lang="en-US"/>
          </a:p>
        </p:txBody>
      </p:sp>
    </p:spTree>
    <p:extLst>
      <p:ext uri="{BB962C8B-B14F-4D97-AF65-F5344CB8AC3E}">
        <p14:creationId xmlns:p14="http://schemas.microsoft.com/office/powerpoint/2010/main" val="29389505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4A1489-46DB-400F-A510-78C88FC69BDD}" type="slidenum">
              <a:rPr lang="en-US" smtClean="0"/>
              <a:t>1</a:t>
            </a:fld>
            <a:endParaRPr lang="en-US"/>
          </a:p>
        </p:txBody>
      </p:sp>
    </p:spTree>
    <p:extLst>
      <p:ext uri="{BB962C8B-B14F-4D97-AF65-F5344CB8AC3E}">
        <p14:creationId xmlns:p14="http://schemas.microsoft.com/office/powerpoint/2010/main" val="27786485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5780FEE0-F8C8-405C-A610-023E516E56AC}" type="datetimeFigureOut">
              <a:rPr lang="en-US" smtClean="0"/>
              <a:t>11/10/2024</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99DB595C-A125-4259-ABD6-D7171DFAC098}"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190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80FEE0-F8C8-405C-A610-023E516E56AC}" type="datetimeFigureOut">
              <a:rPr lang="en-US" smtClean="0"/>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DB595C-A125-4259-ABD6-D7171DFAC098}" type="slidenum">
              <a:rPr lang="en-US" smtClean="0"/>
              <a:t>‹#›</a:t>
            </a:fld>
            <a:endParaRPr lang="en-US"/>
          </a:p>
        </p:txBody>
      </p:sp>
    </p:spTree>
    <p:extLst>
      <p:ext uri="{BB962C8B-B14F-4D97-AF65-F5344CB8AC3E}">
        <p14:creationId xmlns:p14="http://schemas.microsoft.com/office/powerpoint/2010/main" val="1299943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80FEE0-F8C8-405C-A610-023E516E56AC}" type="datetimeFigureOut">
              <a:rPr lang="en-US" smtClean="0"/>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DB595C-A125-4259-ABD6-D7171DFAC098}" type="slidenum">
              <a:rPr lang="en-US" smtClean="0"/>
              <a:t>‹#›</a:t>
            </a:fld>
            <a:endParaRPr lang="en-US"/>
          </a:p>
        </p:txBody>
      </p:sp>
    </p:spTree>
    <p:extLst>
      <p:ext uri="{BB962C8B-B14F-4D97-AF65-F5344CB8AC3E}">
        <p14:creationId xmlns:p14="http://schemas.microsoft.com/office/powerpoint/2010/main" val="40692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80FEE0-F8C8-405C-A610-023E516E56AC}" type="datetimeFigureOut">
              <a:rPr lang="en-US" smtClean="0"/>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DB595C-A125-4259-ABD6-D7171DFAC098}" type="slidenum">
              <a:rPr lang="en-US" smtClean="0"/>
              <a:t>‹#›</a:t>
            </a:fld>
            <a:endParaRPr lang="en-US"/>
          </a:p>
        </p:txBody>
      </p:sp>
    </p:spTree>
    <p:extLst>
      <p:ext uri="{BB962C8B-B14F-4D97-AF65-F5344CB8AC3E}">
        <p14:creationId xmlns:p14="http://schemas.microsoft.com/office/powerpoint/2010/main" val="1924082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80FEE0-F8C8-405C-A610-023E516E56AC}" type="datetimeFigureOut">
              <a:rPr lang="en-US" smtClean="0"/>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DB595C-A125-4259-ABD6-D7171DFAC098}"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606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80FEE0-F8C8-405C-A610-023E516E56AC}" type="datetimeFigureOut">
              <a:rPr lang="en-US" smtClean="0"/>
              <a:t>11/10/2024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DB595C-A125-4259-ABD6-D7171DFAC098}" type="slidenum">
              <a:rPr lang="en-US" smtClean="0"/>
              <a:t>‹#›</a:t>
            </a:fld>
            <a:endParaRPr lang="en-US"/>
          </a:p>
        </p:txBody>
      </p:sp>
    </p:spTree>
    <p:extLst>
      <p:ext uri="{BB962C8B-B14F-4D97-AF65-F5344CB8AC3E}">
        <p14:creationId xmlns:p14="http://schemas.microsoft.com/office/powerpoint/2010/main" val="1273030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80FEE0-F8C8-405C-A610-023E516E56AC}" type="datetimeFigureOut">
              <a:rPr lang="en-US" smtClean="0"/>
              <a:t>11/10/2024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DB595C-A125-4259-ABD6-D7171DFAC098}" type="slidenum">
              <a:rPr lang="en-US" smtClean="0"/>
              <a:t>‹#›</a:t>
            </a:fld>
            <a:endParaRPr lang="en-US"/>
          </a:p>
        </p:txBody>
      </p:sp>
    </p:spTree>
    <p:extLst>
      <p:ext uri="{BB962C8B-B14F-4D97-AF65-F5344CB8AC3E}">
        <p14:creationId xmlns:p14="http://schemas.microsoft.com/office/powerpoint/2010/main" val="3939585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80FEE0-F8C8-405C-A610-023E516E56AC}" type="datetimeFigureOut">
              <a:rPr lang="en-US" smtClean="0"/>
              <a:t>11/10/2024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DB595C-A125-4259-ABD6-D7171DFAC098}" type="slidenum">
              <a:rPr lang="en-US" smtClean="0"/>
              <a:t>‹#›</a:t>
            </a:fld>
            <a:endParaRPr lang="en-US"/>
          </a:p>
        </p:txBody>
      </p:sp>
    </p:spTree>
    <p:extLst>
      <p:ext uri="{BB962C8B-B14F-4D97-AF65-F5344CB8AC3E}">
        <p14:creationId xmlns:p14="http://schemas.microsoft.com/office/powerpoint/2010/main" val="2119196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80FEE0-F8C8-405C-A610-023E516E56AC}" type="datetimeFigureOut">
              <a:rPr lang="en-US" smtClean="0"/>
              <a:t>11/10/2024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DB595C-A125-4259-ABD6-D7171DFAC098}" type="slidenum">
              <a:rPr lang="en-US" smtClean="0"/>
              <a:t>‹#›</a:t>
            </a:fld>
            <a:endParaRPr lang="en-US"/>
          </a:p>
        </p:txBody>
      </p:sp>
    </p:spTree>
    <p:extLst>
      <p:ext uri="{BB962C8B-B14F-4D97-AF65-F5344CB8AC3E}">
        <p14:creationId xmlns:p14="http://schemas.microsoft.com/office/powerpoint/2010/main" val="2776832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80FEE0-F8C8-405C-A610-023E516E56AC}" type="datetimeFigureOut">
              <a:rPr lang="en-US" smtClean="0"/>
              <a:t>11/10/2024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DB595C-A125-4259-ABD6-D7171DFAC098}" type="slidenum">
              <a:rPr lang="en-US" smtClean="0"/>
              <a:t>‹#›</a:t>
            </a:fld>
            <a:endParaRPr lang="en-US"/>
          </a:p>
        </p:txBody>
      </p:sp>
    </p:spTree>
    <p:extLst>
      <p:ext uri="{BB962C8B-B14F-4D97-AF65-F5344CB8AC3E}">
        <p14:creationId xmlns:p14="http://schemas.microsoft.com/office/powerpoint/2010/main" val="2148199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80FEE0-F8C8-405C-A610-023E516E56AC}" type="datetimeFigureOut">
              <a:rPr lang="en-US" smtClean="0"/>
              <a:t>11/10/2024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DB595C-A125-4259-ABD6-D7171DFAC098}" type="slidenum">
              <a:rPr lang="en-US" smtClean="0"/>
              <a:t>‹#›</a:t>
            </a:fld>
            <a:endParaRPr lang="en-US"/>
          </a:p>
        </p:txBody>
      </p:sp>
    </p:spTree>
    <p:extLst>
      <p:ext uri="{BB962C8B-B14F-4D97-AF65-F5344CB8AC3E}">
        <p14:creationId xmlns:p14="http://schemas.microsoft.com/office/powerpoint/2010/main" val="3350644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5780FEE0-F8C8-405C-A610-023E516E56AC}" type="datetimeFigureOut">
              <a:rPr lang="en-US" smtClean="0"/>
              <a:t>11/10/2024</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99DB595C-A125-4259-ABD6-D7171DFAC098}" type="slidenum">
              <a:rPr lang="en-US" smtClean="0"/>
              <a:t>‹#›</a:t>
            </a:fld>
            <a:endParaRPr lang="en-US"/>
          </a:p>
        </p:txBody>
      </p:sp>
    </p:spTree>
    <p:extLst>
      <p:ext uri="{BB962C8B-B14F-4D97-AF65-F5344CB8AC3E}">
        <p14:creationId xmlns:p14="http://schemas.microsoft.com/office/powerpoint/2010/main" val="1327112052"/>
      </p:ext>
    </p:extLst>
  </p:cSld>
  <p:clrMap bg1="lt1" tx1="dk1" bg2="lt2" tx2="dk2" accent1="accent1" accent2="accent2" accent3="accent3" accent4="accent4" accent5="accent5" accent6="accent6" hlink="hlink" folHlink="folHlink"/>
  <p:sldLayoutIdLst>
    <p:sldLayoutId id="2147483838" r:id="rId1"/>
    <p:sldLayoutId id="2147483839" r:id="rId2"/>
    <p:sldLayoutId id="2147483840" r:id="rId3"/>
    <p:sldLayoutId id="2147483841" r:id="rId4"/>
    <p:sldLayoutId id="2147483842" r:id="rId5"/>
    <p:sldLayoutId id="2147483843" r:id="rId6"/>
    <p:sldLayoutId id="2147483844" r:id="rId7"/>
    <p:sldLayoutId id="2147483845" r:id="rId8"/>
    <p:sldLayoutId id="2147483846" r:id="rId9"/>
    <p:sldLayoutId id="2147483847" r:id="rId10"/>
    <p:sldLayoutId id="2147483848"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hyperlink" Target="https://pixabay.com/en/twitter-tweet-smartphone-566341/"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fogknife.com/2020-05-10-personal-reflections-on-kellys-68-bits.html" TargetMode="External"/><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fogknife.com/2020-05-10-personal-reflections-on-kellys-68-bits.html" TargetMode="External"/><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fogknife.com/2020-05-10-personal-reflections-on-kellys-68-bits.html" TargetMode="External"/><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fogknife.com/2020-05-10-personal-reflections-on-kellys-68-bits.html" TargetMode="External"/><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fogknife.com/2020-05-10-personal-reflections-on-kellys-68-bits.html" TargetMode="External"/><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fogknife.com/2020-05-10-personal-reflections-on-kellys-68-bits.html" TargetMode="External"/><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85AD9B8-37E1-F578-EE1A-C5C4935FB5D4}"/>
              </a:ext>
            </a:extLst>
          </p:cNvPr>
          <p:cNvSpPr/>
          <p:nvPr/>
        </p:nvSpPr>
        <p:spPr>
          <a:xfrm flipH="1">
            <a:off x="9519980" y="5756819"/>
            <a:ext cx="2340642" cy="724829"/>
          </a:xfrm>
          <a:prstGeom prst="rect">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lumMod val="95000"/>
                    <a:lumOff val="5000"/>
                  </a:schemeClr>
                </a:solidFill>
                <a:latin typeface="Times New Roman" panose="02020603050405020304" pitchFamily="18" charset="0"/>
                <a:cs typeface="Times New Roman" panose="02020603050405020304" pitchFamily="18" charset="0"/>
              </a:rPr>
              <a:t>-</a:t>
            </a:r>
            <a:r>
              <a:rPr lang="en-US" sz="3200" dirty="0">
                <a:latin typeface="Times New Roman" panose="02020603050405020304" pitchFamily="18" charset="0"/>
                <a:cs typeface="Times New Roman" panose="02020603050405020304" pitchFamily="18" charset="0"/>
              </a:rPr>
              <a:t> </a:t>
            </a:r>
            <a:r>
              <a:rPr lang="en-US" sz="3200" dirty="0">
                <a:solidFill>
                  <a:schemeClr val="tx1">
                    <a:lumMod val="95000"/>
                    <a:lumOff val="5000"/>
                  </a:schemeClr>
                </a:solidFill>
                <a:latin typeface="Times New Roman" panose="02020603050405020304" pitchFamily="18" charset="0"/>
                <a:cs typeface="Times New Roman" panose="02020603050405020304" pitchFamily="18" charset="0"/>
              </a:rPr>
              <a:t>KHUSHI</a:t>
            </a:r>
          </a:p>
        </p:txBody>
      </p:sp>
      <p:sp>
        <p:nvSpPr>
          <p:cNvPr id="2" name="Rectangle 1">
            <a:extLst>
              <a:ext uri="{FF2B5EF4-FFF2-40B4-BE49-F238E27FC236}">
                <a16:creationId xmlns:a16="http://schemas.microsoft.com/office/drawing/2014/main" id="{8FD663A1-F0ED-18AD-FC6B-9AE982068F6B}"/>
              </a:ext>
            </a:extLst>
          </p:cNvPr>
          <p:cNvSpPr/>
          <p:nvPr/>
        </p:nvSpPr>
        <p:spPr>
          <a:xfrm>
            <a:off x="1057881" y="1338146"/>
            <a:ext cx="7861610" cy="4181708"/>
          </a:xfrm>
          <a:prstGeom prst="rect">
            <a:avLst/>
          </a:prstGeom>
          <a:solidFill>
            <a:schemeClr val="accent3">
              <a:lumMod val="20000"/>
              <a:lumOff val="80000"/>
            </a:schemeClr>
          </a:solidFill>
          <a:ln>
            <a:solidFill>
              <a:schemeClr val="accent3">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600" dirty="0">
              <a:solidFill>
                <a:schemeClr val="tx1"/>
              </a:solidFill>
              <a:latin typeface="Times New Roman" panose="02020603050405020304" pitchFamily="18" charset="0"/>
              <a:cs typeface="Times New Roman" panose="02020603050405020304" pitchFamily="18" charset="0"/>
            </a:endParaRPr>
          </a:p>
          <a:p>
            <a:pPr algn="ctr"/>
            <a:r>
              <a:rPr lang="en-US" sz="3200" dirty="0">
                <a:solidFill>
                  <a:schemeClr val="tx1"/>
                </a:solidFill>
                <a:latin typeface="Times New Roman" panose="02020603050405020304" pitchFamily="18" charset="0"/>
                <a:cs typeface="Times New Roman" panose="02020603050405020304" pitchFamily="18" charset="0"/>
              </a:rPr>
              <a:t>Hi Everyone, Here is My</a:t>
            </a:r>
          </a:p>
          <a:p>
            <a:pPr algn="ctr"/>
            <a:r>
              <a:rPr lang="en-US" sz="3200" dirty="0">
                <a:solidFill>
                  <a:schemeClr val="tx1"/>
                </a:solidFill>
                <a:latin typeface="Times New Roman" panose="02020603050405020304" pitchFamily="18" charset="0"/>
                <a:cs typeface="Times New Roman" panose="02020603050405020304" pitchFamily="18" charset="0"/>
              </a:rPr>
              <a:t>Project 2 on </a:t>
            </a:r>
          </a:p>
          <a:p>
            <a:pPr algn="ctr"/>
            <a:r>
              <a:rPr lang="en-US" sz="3200" dirty="0">
                <a:solidFill>
                  <a:schemeClr val="tx1"/>
                </a:solidFill>
                <a:latin typeface="Times New Roman" panose="02020603050405020304" pitchFamily="18" charset="0"/>
                <a:cs typeface="Times New Roman" panose="02020603050405020304" pitchFamily="18" charset="0"/>
              </a:rPr>
              <a:t>VERVE BRIDGE </a:t>
            </a:r>
          </a:p>
          <a:p>
            <a:pPr algn="ctr"/>
            <a:endParaRPr lang="en-US" sz="3200" dirty="0">
              <a:solidFill>
                <a:schemeClr val="tx1"/>
              </a:solidFill>
              <a:latin typeface="Times New Roman" panose="02020603050405020304" pitchFamily="18" charset="0"/>
              <a:cs typeface="Times New Roman" panose="02020603050405020304" pitchFamily="18" charset="0"/>
            </a:endParaRPr>
          </a:p>
          <a:p>
            <a:pPr algn="ctr"/>
            <a:r>
              <a:rPr lang="en-US" sz="3200" dirty="0">
                <a:solidFill>
                  <a:schemeClr val="tx1"/>
                </a:solidFill>
                <a:latin typeface="Times New Roman" panose="02020603050405020304" pitchFamily="18" charset="0"/>
                <a:cs typeface="Times New Roman" panose="02020603050405020304" pitchFamily="18" charset="0"/>
              </a:rPr>
              <a:t>TOPIC- Real-Time Social Media Sentiment Analysis for Brand Reputation Management</a:t>
            </a:r>
          </a:p>
          <a:p>
            <a:pPr algn="ct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BC43F94A-E0D5-C0C4-DBB9-27B263A626DA}"/>
              </a:ext>
            </a:extLst>
          </p:cNvPr>
          <p:cNvSpPr/>
          <p:nvPr/>
        </p:nvSpPr>
        <p:spPr>
          <a:xfrm>
            <a:off x="2085278" y="2614961"/>
            <a:ext cx="1326068" cy="814039"/>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2FD89080-190D-5801-3977-CED7C93DAA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5278" y="2609384"/>
            <a:ext cx="1326068" cy="825191"/>
          </a:xfrm>
          <a:prstGeom prst="rect">
            <a:avLst/>
          </a:prstGeom>
        </p:spPr>
      </p:pic>
      <p:pic>
        <p:nvPicPr>
          <p:cNvPr id="6" name="Picture 5">
            <a:extLst>
              <a:ext uri="{FF2B5EF4-FFF2-40B4-BE49-F238E27FC236}">
                <a16:creationId xmlns:a16="http://schemas.microsoft.com/office/drawing/2014/main" id="{6F7D1749-AF88-B16C-4285-317A19520327}"/>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9274097" y="380535"/>
            <a:ext cx="2340642" cy="1508204"/>
          </a:xfrm>
          <a:prstGeom prst="rect">
            <a:avLst/>
          </a:prstGeom>
        </p:spPr>
      </p:pic>
    </p:spTree>
    <p:extLst>
      <p:ext uri="{BB962C8B-B14F-4D97-AF65-F5344CB8AC3E}">
        <p14:creationId xmlns:p14="http://schemas.microsoft.com/office/powerpoint/2010/main" val="30483658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B15C50A4-690B-FDCC-8ACC-609F1C966290}"/>
              </a:ext>
            </a:extLst>
          </p:cNvPr>
          <p:cNvSpPr/>
          <p:nvPr/>
        </p:nvSpPr>
        <p:spPr>
          <a:xfrm>
            <a:off x="2687444" y="395868"/>
            <a:ext cx="6346437" cy="724826"/>
          </a:xfrm>
          <a:prstGeom prst="roundRect">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lgn="ctr">
              <a:buFont typeface="Wingdings" panose="05000000000000000000" pitchFamily="2" charset="2"/>
              <a:buChar char="v"/>
            </a:pPr>
            <a:r>
              <a:rPr lang="en-US" sz="3200" b="1" u="sng" dirty="0">
                <a:solidFill>
                  <a:schemeClr val="tx1"/>
                </a:solidFill>
                <a:latin typeface="Times New Roman" panose="02020603050405020304" pitchFamily="18" charset="0"/>
                <a:cs typeface="Times New Roman" panose="02020603050405020304" pitchFamily="18" charset="0"/>
              </a:rPr>
              <a:t>DASHBOARD in POWER BI</a:t>
            </a:r>
          </a:p>
        </p:txBody>
      </p:sp>
      <p:pic>
        <p:nvPicPr>
          <p:cNvPr id="4" name="Picture 3">
            <a:extLst>
              <a:ext uri="{FF2B5EF4-FFF2-40B4-BE49-F238E27FC236}">
                <a16:creationId xmlns:a16="http://schemas.microsoft.com/office/drawing/2014/main" id="{B6AC50C7-0765-5A02-D834-E9D127053EAC}"/>
              </a:ext>
            </a:extLst>
          </p:cNvPr>
          <p:cNvPicPr>
            <a:picLocks noChangeAspect="1"/>
          </p:cNvPicPr>
          <p:nvPr/>
        </p:nvPicPr>
        <p:blipFill>
          <a:blip r:embed="rId2"/>
          <a:stretch>
            <a:fillRect/>
          </a:stretch>
        </p:blipFill>
        <p:spPr>
          <a:xfrm>
            <a:off x="245328" y="1438507"/>
            <a:ext cx="11530360" cy="5006897"/>
          </a:xfrm>
          <a:prstGeom prst="rect">
            <a:avLst/>
          </a:prstGeom>
        </p:spPr>
      </p:pic>
    </p:spTree>
    <p:extLst>
      <p:ext uri="{BB962C8B-B14F-4D97-AF65-F5344CB8AC3E}">
        <p14:creationId xmlns:p14="http://schemas.microsoft.com/office/powerpoint/2010/main" val="3620545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083DC9C0-D5EB-0888-F052-AF6F48F9BAE1}"/>
              </a:ext>
            </a:extLst>
          </p:cNvPr>
          <p:cNvSpPr/>
          <p:nvPr/>
        </p:nvSpPr>
        <p:spPr>
          <a:xfrm>
            <a:off x="3757961" y="802745"/>
            <a:ext cx="4070195" cy="758282"/>
          </a:xfrm>
          <a:prstGeom prst="roundRect">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lgn="ctr">
              <a:buFont typeface="Wingdings" panose="05000000000000000000" pitchFamily="2" charset="2"/>
              <a:buChar char="v"/>
            </a:pPr>
            <a:r>
              <a:rPr lang="en-US" sz="3200" b="1" u="sng" dirty="0">
                <a:solidFill>
                  <a:schemeClr val="tx1"/>
                </a:solidFill>
                <a:latin typeface="Times New Roman" panose="02020603050405020304" pitchFamily="18" charset="0"/>
                <a:cs typeface="Times New Roman" panose="02020603050405020304" pitchFamily="18" charset="0"/>
              </a:rPr>
              <a:t>KEY INSIGHTS </a:t>
            </a:r>
          </a:p>
        </p:txBody>
      </p:sp>
      <p:sp>
        <p:nvSpPr>
          <p:cNvPr id="3" name="Rectangle 2">
            <a:extLst>
              <a:ext uri="{FF2B5EF4-FFF2-40B4-BE49-F238E27FC236}">
                <a16:creationId xmlns:a16="http://schemas.microsoft.com/office/drawing/2014/main" id="{F4226E05-5824-6508-92DF-A03060EF4F6B}"/>
              </a:ext>
            </a:extLst>
          </p:cNvPr>
          <p:cNvSpPr/>
          <p:nvPr/>
        </p:nvSpPr>
        <p:spPr>
          <a:xfrm>
            <a:off x="1131849" y="2062975"/>
            <a:ext cx="9928302" cy="3914079"/>
          </a:xfrm>
          <a:prstGeom prst="rect">
            <a:avLst/>
          </a:prstGeom>
          <a:solidFill>
            <a:schemeClr val="accent3">
              <a:lumMod val="20000"/>
              <a:lumOff val="80000"/>
            </a:schemeClr>
          </a:solidFill>
          <a:ln>
            <a:solidFill>
              <a:schemeClr val="accent3">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buFont typeface="Arial" panose="020B0604020202020204" pitchFamily="34" charset="0"/>
              <a:buChar char="•"/>
            </a:pPr>
            <a:r>
              <a:rPr lang="en-US" sz="2000" b="1" dirty="0">
                <a:solidFill>
                  <a:schemeClr val="tx1"/>
                </a:solidFill>
                <a:latin typeface="Times New Roman" panose="02020603050405020304" pitchFamily="18" charset="0"/>
                <a:cs typeface="Times New Roman" panose="02020603050405020304" pitchFamily="18" charset="0"/>
              </a:rPr>
              <a:t>High Negative Sentiment</a:t>
            </a:r>
            <a:r>
              <a:rPr lang="en-US" sz="2000" dirty="0">
                <a:solidFill>
                  <a:schemeClr val="tx1"/>
                </a:solidFill>
                <a:latin typeface="Times New Roman" panose="02020603050405020304" pitchFamily="18" charset="0"/>
                <a:cs typeface="Times New Roman" panose="02020603050405020304" pitchFamily="18" charset="0"/>
              </a:rPr>
              <a:t>: A large portion of social media interactions are negative, with common complaints about order cancellations and service issues.</a:t>
            </a:r>
          </a:p>
          <a:p>
            <a:pPr marL="457200" indent="-457200">
              <a:buFont typeface="Arial" panose="020B0604020202020204" pitchFamily="34" charset="0"/>
              <a:buChar char="•"/>
            </a:pPr>
            <a:r>
              <a:rPr lang="en-US" sz="2000" b="1" dirty="0">
                <a:solidFill>
                  <a:schemeClr val="tx1"/>
                </a:solidFill>
                <a:latin typeface="Times New Roman" panose="02020603050405020304" pitchFamily="18" charset="0"/>
                <a:cs typeface="Times New Roman" panose="02020603050405020304" pitchFamily="18" charset="0"/>
              </a:rPr>
              <a:t>Low Positive Sentiment</a:t>
            </a:r>
            <a:r>
              <a:rPr lang="en-US" sz="2000" dirty="0">
                <a:solidFill>
                  <a:schemeClr val="tx1"/>
                </a:solidFill>
                <a:latin typeface="Times New Roman" panose="02020603050405020304" pitchFamily="18" charset="0"/>
                <a:cs typeface="Times New Roman" panose="02020603050405020304" pitchFamily="18" charset="0"/>
              </a:rPr>
              <a:t>: Positive mentions are limited, suggesting an opportunity for Amazon to enhance its customer satisfaction efforts.</a:t>
            </a:r>
            <a:r>
              <a:rPr lang="en-US" sz="2000" b="1" dirty="0">
                <a:solidFill>
                  <a:schemeClr val="tx1"/>
                </a:solidFill>
                <a:latin typeface="Times New Roman" panose="02020603050405020304" pitchFamily="18" charset="0"/>
                <a:cs typeface="Times New Roman" panose="02020603050405020304" pitchFamily="18" charset="0"/>
              </a:rPr>
              <a:t> </a:t>
            </a:r>
          </a:p>
          <a:p>
            <a:pPr marL="457200" indent="-457200">
              <a:buFont typeface="Arial" panose="020B0604020202020204" pitchFamily="34" charset="0"/>
              <a:buChar char="•"/>
            </a:pPr>
            <a:r>
              <a:rPr lang="en-US" sz="2000" b="1" dirty="0">
                <a:solidFill>
                  <a:schemeClr val="tx1"/>
                </a:solidFill>
                <a:latin typeface="Times New Roman" panose="02020603050405020304" pitchFamily="18" charset="0"/>
                <a:cs typeface="Times New Roman" panose="02020603050405020304" pitchFamily="18" charset="0"/>
              </a:rPr>
              <a:t>Strong Engagement</a:t>
            </a:r>
            <a:r>
              <a:rPr lang="en-US" sz="2000" dirty="0">
                <a:solidFill>
                  <a:schemeClr val="tx1"/>
                </a:solidFill>
                <a:latin typeface="Times New Roman" panose="02020603050405020304" pitchFamily="18" charset="0"/>
                <a:cs typeface="Times New Roman" panose="02020603050405020304" pitchFamily="18" charset="0"/>
              </a:rPr>
              <a:t>: The high number of interactions indicates that customers are actively engaging on social media, particularly regarding service complaints.</a:t>
            </a:r>
          </a:p>
          <a:p>
            <a:pPr marL="457200" indent="-457200">
              <a:buFont typeface="Arial" panose="020B0604020202020204" pitchFamily="34" charset="0"/>
              <a:buChar char="•"/>
            </a:pPr>
            <a:r>
              <a:rPr lang="en-US" sz="2000" b="1" dirty="0">
                <a:solidFill>
                  <a:schemeClr val="tx1"/>
                </a:solidFill>
                <a:latin typeface="Times New Roman" panose="02020603050405020304" pitchFamily="18" charset="0"/>
                <a:cs typeface="Times New Roman" panose="02020603050405020304" pitchFamily="18" charset="0"/>
              </a:rPr>
              <a:t>Sentiment Distribution</a:t>
            </a:r>
            <a:r>
              <a:rPr lang="en-US" sz="2000" dirty="0">
                <a:solidFill>
                  <a:schemeClr val="tx1"/>
                </a:solidFill>
                <a:latin typeface="Times New Roman" panose="02020603050405020304" pitchFamily="18" charset="0"/>
                <a:cs typeface="Times New Roman" panose="02020603050405020304" pitchFamily="18" charset="0"/>
              </a:rPr>
              <a:t>: Negative and Neutral sentiments dominate over Positive and Irrelevant, showing that issues significantly impact brand perception.</a:t>
            </a:r>
          </a:p>
          <a:p>
            <a:pPr marL="457200" indent="-457200">
              <a:buFont typeface="Arial" panose="020B0604020202020204" pitchFamily="34" charset="0"/>
              <a:buChar char="•"/>
            </a:pPr>
            <a:r>
              <a:rPr lang="en-US" sz="2000" b="1" dirty="0">
                <a:solidFill>
                  <a:schemeClr val="tx1"/>
                </a:solidFill>
                <a:latin typeface="Times New Roman" panose="02020603050405020304" pitchFamily="18" charset="0"/>
                <a:cs typeface="Times New Roman" panose="02020603050405020304" pitchFamily="18" charset="0"/>
              </a:rPr>
              <a:t>Focus Areas for Improvement</a:t>
            </a:r>
            <a:r>
              <a:rPr lang="en-US" sz="2000" dirty="0">
                <a:solidFill>
                  <a:schemeClr val="tx1"/>
                </a:solidFill>
                <a:latin typeface="Times New Roman" panose="02020603050405020304" pitchFamily="18" charset="0"/>
                <a:cs typeface="Times New Roman" panose="02020603050405020304" pitchFamily="18" charset="0"/>
              </a:rPr>
              <a:t>: The concentration of negative feedback in specific areas suggests potential focal points for customer service and operational improvements</a:t>
            </a:r>
            <a:r>
              <a:rPr lang="en-US" sz="2000" dirty="0"/>
              <a:t>.</a:t>
            </a:r>
          </a:p>
        </p:txBody>
      </p:sp>
      <p:sp>
        <p:nvSpPr>
          <p:cNvPr id="5" name="Rectangle 2">
            <a:extLst>
              <a:ext uri="{FF2B5EF4-FFF2-40B4-BE49-F238E27FC236}">
                <a16:creationId xmlns:a16="http://schemas.microsoft.com/office/drawing/2014/main" id="{3807B70F-9B28-CFB9-6885-6A9863F9D8DE}"/>
              </a:ext>
            </a:extLst>
          </p:cNvPr>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B0CDC710-EEC1-333C-6C12-80E08686D5D5}"/>
              </a:ext>
            </a:extLst>
          </p:cNvPr>
          <p:cNvSpPr>
            <a:spLocks noChangeArrowheads="1"/>
          </p:cNvSpPr>
          <p:nvPr/>
        </p:nvSpPr>
        <p:spPr bwMode="auto">
          <a:xfrm>
            <a:off x="0" y="-323166"/>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E2C0F436-3344-5ED5-45A4-036363D3481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222165" y="763365"/>
            <a:ext cx="1602060" cy="837041"/>
          </a:xfrm>
          <a:prstGeom prst="rect">
            <a:avLst/>
          </a:prstGeom>
        </p:spPr>
      </p:pic>
    </p:spTree>
    <p:extLst>
      <p:ext uri="{BB962C8B-B14F-4D97-AF65-F5344CB8AC3E}">
        <p14:creationId xmlns:p14="http://schemas.microsoft.com/office/powerpoint/2010/main" val="7962435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1B53B885-B5B9-D5BF-E98E-012DF537CCEC}"/>
              </a:ext>
            </a:extLst>
          </p:cNvPr>
          <p:cNvSpPr/>
          <p:nvPr/>
        </p:nvSpPr>
        <p:spPr>
          <a:xfrm>
            <a:off x="2538760" y="825891"/>
            <a:ext cx="5133279" cy="758282"/>
          </a:xfrm>
          <a:prstGeom prst="roundRect">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lgn="ctr">
              <a:buFont typeface="Wingdings" panose="05000000000000000000" pitchFamily="2" charset="2"/>
              <a:buChar char="v"/>
            </a:pPr>
            <a:r>
              <a:rPr lang="en-US" sz="3200" b="1" u="sng" dirty="0">
                <a:solidFill>
                  <a:schemeClr val="tx1"/>
                </a:solidFill>
                <a:latin typeface="Times New Roman" panose="02020603050405020304" pitchFamily="18" charset="0"/>
                <a:cs typeface="Times New Roman" panose="02020603050405020304" pitchFamily="18" charset="0"/>
              </a:rPr>
              <a:t>RECOMMANDATION</a:t>
            </a:r>
          </a:p>
        </p:txBody>
      </p:sp>
      <p:sp>
        <p:nvSpPr>
          <p:cNvPr id="3" name="Rectangle: Single Corner Rounded 2">
            <a:extLst>
              <a:ext uri="{FF2B5EF4-FFF2-40B4-BE49-F238E27FC236}">
                <a16:creationId xmlns:a16="http://schemas.microsoft.com/office/drawing/2014/main" id="{9D27B131-352E-2EF6-520E-4D208010B817}"/>
              </a:ext>
            </a:extLst>
          </p:cNvPr>
          <p:cNvSpPr/>
          <p:nvPr/>
        </p:nvSpPr>
        <p:spPr>
          <a:xfrm>
            <a:off x="1501697" y="2163339"/>
            <a:ext cx="9188605" cy="3679902"/>
          </a:xfrm>
          <a:prstGeom prst="round1Rect">
            <a:avLst/>
          </a:prstGeom>
          <a:solidFill>
            <a:schemeClr val="accent3">
              <a:lumMod val="20000"/>
              <a:lumOff val="80000"/>
            </a:schemeClr>
          </a:solidFill>
          <a:ln>
            <a:solidFill>
              <a:schemeClr val="accent3">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To enhance brand reputation, it is recommended to prioritize monitoring and responding to negative sentiments across social media platforms in real-time. Regularly engage with positive feedback by acknowledging satisfied customers and utilizing their testimonials for promotional content. Additionally, the use of targeted campaigns based on sentiment analysis can drive positive brand interactions, while consistent tracking of sentiment trends can ensure timely intervention when necessary.</a:t>
            </a:r>
            <a:endParaRPr lang="en-US" sz="2400" b="1"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A286F09-27FE-0024-25AE-3E6B35C8027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876476" y="825891"/>
            <a:ext cx="1602060" cy="837041"/>
          </a:xfrm>
          <a:prstGeom prst="rect">
            <a:avLst/>
          </a:prstGeom>
        </p:spPr>
      </p:pic>
    </p:spTree>
    <p:extLst>
      <p:ext uri="{BB962C8B-B14F-4D97-AF65-F5344CB8AC3E}">
        <p14:creationId xmlns:p14="http://schemas.microsoft.com/office/powerpoint/2010/main" val="12796006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083DC9C0-D5EB-0888-F052-AF6F48F9BAE1}"/>
              </a:ext>
            </a:extLst>
          </p:cNvPr>
          <p:cNvSpPr/>
          <p:nvPr/>
        </p:nvSpPr>
        <p:spPr>
          <a:xfrm>
            <a:off x="3668752" y="780586"/>
            <a:ext cx="3679903" cy="713677"/>
          </a:xfrm>
          <a:prstGeom prst="roundRect">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lgn="ctr">
              <a:buFont typeface="Wingdings" panose="05000000000000000000" pitchFamily="2" charset="2"/>
              <a:buChar char="q"/>
            </a:pPr>
            <a:r>
              <a:rPr lang="en-US" sz="3200" b="1" u="sng" dirty="0">
                <a:solidFill>
                  <a:schemeClr val="tx1"/>
                </a:solidFill>
                <a:latin typeface="Times New Roman" panose="02020603050405020304" pitchFamily="18" charset="0"/>
                <a:cs typeface="Times New Roman" panose="02020603050405020304" pitchFamily="18" charset="0"/>
              </a:rPr>
              <a:t>CONCLUSION</a:t>
            </a:r>
          </a:p>
        </p:txBody>
      </p:sp>
      <p:sp>
        <p:nvSpPr>
          <p:cNvPr id="3" name="Rectangle 2">
            <a:extLst>
              <a:ext uri="{FF2B5EF4-FFF2-40B4-BE49-F238E27FC236}">
                <a16:creationId xmlns:a16="http://schemas.microsoft.com/office/drawing/2014/main" id="{634E4B13-20B1-0468-F88D-FA3E316367D1}"/>
              </a:ext>
            </a:extLst>
          </p:cNvPr>
          <p:cNvSpPr/>
          <p:nvPr/>
        </p:nvSpPr>
        <p:spPr>
          <a:xfrm>
            <a:off x="1194109" y="2185638"/>
            <a:ext cx="9803781" cy="3534937"/>
          </a:xfrm>
          <a:prstGeom prst="rect">
            <a:avLst/>
          </a:prstGeom>
          <a:solidFill>
            <a:schemeClr val="accent3">
              <a:lumMod val="20000"/>
              <a:lumOff val="80000"/>
            </a:schemeClr>
          </a:solidFill>
          <a:ln>
            <a:solidFill>
              <a:schemeClr val="accent3">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In conclusion, real-time sentiment analysis offers valuable insights into public perception and brand reputation. By analyzing social media sentiments and identifying key topics, businesses can make data-driven decisions to improve customer satisfaction. This approach helps in managing brand perception proactively and enhancing overall engagement with customers. Implementing a sentiment analysis system can significantly contribute to building stronger brand loyalty and improving customer relationships.</a:t>
            </a:r>
          </a:p>
        </p:txBody>
      </p:sp>
      <p:pic>
        <p:nvPicPr>
          <p:cNvPr id="4" name="Picture 3">
            <a:extLst>
              <a:ext uri="{FF2B5EF4-FFF2-40B4-BE49-F238E27FC236}">
                <a16:creationId xmlns:a16="http://schemas.microsoft.com/office/drawing/2014/main" id="{D2E1CC5A-0CF6-A0BD-9AEE-494180D3673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798419" y="695558"/>
            <a:ext cx="1975624" cy="883732"/>
          </a:xfrm>
          <a:prstGeom prst="rect">
            <a:avLst/>
          </a:prstGeom>
        </p:spPr>
      </p:pic>
    </p:spTree>
    <p:extLst>
      <p:ext uri="{BB962C8B-B14F-4D97-AF65-F5344CB8AC3E}">
        <p14:creationId xmlns:p14="http://schemas.microsoft.com/office/powerpoint/2010/main" val="35182699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Process 1">
            <a:extLst>
              <a:ext uri="{FF2B5EF4-FFF2-40B4-BE49-F238E27FC236}">
                <a16:creationId xmlns:a16="http://schemas.microsoft.com/office/drawing/2014/main" id="{F9BAE99D-732D-02DD-5028-79796BA9E8C3}"/>
              </a:ext>
            </a:extLst>
          </p:cNvPr>
          <p:cNvSpPr/>
          <p:nvPr/>
        </p:nvSpPr>
        <p:spPr>
          <a:xfrm>
            <a:off x="2282282" y="1405052"/>
            <a:ext cx="7627435" cy="3836019"/>
          </a:xfrm>
          <a:prstGeom prst="flowChartProcess">
            <a:avLst/>
          </a:prstGeom>
          <a:solidFill>
            <a:schemeClr val="accent3">
              <a:lumMod val="20000"/>
              <a:lumOff val="80000"/>
            </a:schemeClr>
          </a:solidFill>
          <a:ln>
            <a:solidFill>
              <a:schemeClr val="accent3">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scene3d>
              <a:camera prst="orthographicFront"/>
              <a:lightRig rig="soft" dir="t">
                <a:rot lat="0" lon="0" rev="15600000"/>
              </a:lightRig>
            </a:scene3d>
            <a:sp3d extrusionH="57150" prstMaterial="softEdge">
              <a:bevelT w="25400" h="38100"/>
            </a:sp3d>
          </a:bodyPr>
          <a:lstStyle/>
          <a:p>
            <a:pPr algn="ctr"/>
            <a:r>
              <a:rPr lang="en-US" sz="72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THANK </a:t>
            </a:r>
          </a:p>
          <a:p>
            <a:pPr algn="ctr"/>
            <a:r>
              <a:rPr lang="en-US" sz="72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YOU</a:t>
            </a:r>
          </a:p>
        </p:txBody>
      </p:sp>
    </p:spTree>
    <p:extLst>
      <p:ext uri="{BB962C8B-B14F-4D97-AF65-F5344CB8AC3E}">
        <p14:creationId xmlns:p14="http://schemas.microsoft.com/office/powerpoint/2010/main" val="1928194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Alternate Process 3">
            <a:extLst>
              <a:ext uri="{FF2B5EF4-FFF2-40B4-BE49-F238E27FC236}">
                <a16:creationId xmlns:a16="http://schemas.microsoft.com/office/drawing/2014/main" id="{84CBD2D7-5E42-6694-84F4-54AB59B0D4BC}"/>
              </a:ext>
            </a:extLst>
          </p:cNvPr>
          <p:cNvSpPr/>
          <p:nvPr/>
        </p:nvSpPr>
        <p:spPr>
          <a:xfrm>
            <a:off x="3100039" y="635620"/>
            <a:ext cx="5666678" cy="867007"/>
          </a:xfrm>
          <a:prstGeom prst="flowChartAlternateProcess">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u="sng" dirty="0">
                <a:solidFill>
                  <a:schemeClr val="tx1"/>
                </a:solidFill>
                <a:latin typeface="Times New Roman" panose="02020603050405020304" pitchFamily="18" charset="0"/>
                <a:cs typeface="Times New Roman" panose="02020603050405020304" pitchFamily="18" charset="0"/>
              </a:rPr>
              <a:t>TABLE OF CONTENT</a:t>
            </a:r>
          </a:p>
        </p:txBody>
      </p:sp>
      <p:sp>
        <p:nvSpPr>
          <p:cNvPr id="7" name="Rectangle 6">
            <a:extLst>
              <a:ext uri="{FF2B5EF4-FFF2-40B4-BE49-F238E27FC236}">
                <a16:creationId xmlns:a16="http://schemas.microsoft.com/office/drawing/2014/main" id="{1C77115E-A572-28C2-C494-EA3FF42C2285}"/>
              </a:ext>
            </a:extLst>
          </p:cNvPr>
          <p:cNvSpPr/>
          <p:nvPr/>
        </p:nvSpPr>
        <p:spPr>
          <a:xfrm>
            <a:off x="1793952" y="2207941"/>
            <a:ext cx="8604096" cy="3635299"/>
          </a:xfrm>
          <a:prstGeom prst="rect">
            <a:avLst/>
          </a:prstGeom>
          <a:solidFill>
            <a:schemeClr val="accent3">
              <a:lumMod val="20000"/>
              <a:lumOff val="80000"/>
            </a:schemeClr>
          </a:solidFill>
          <a:ln>
            <a:solidFill>
              <a:schemeClr val="accent3">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INTRODUCTION</a:t>
            </a:r>
          </a:p>
          <a:p>
            <a:pPr marL="285750" indent="-285750">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OBJECTIVE</a:t>
            </a:r>
          </a:p>
          <a:p>
            <a:pPr marL="342900" indent="-342900">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METHODOLOGY</a:t>
            </a:r>
          </a:p>
          <a:p>
            <a:pPr marL="285750" indent="-285750">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TOOLS &amp;  TECHNIQUE UTILIZED</a:t>
            </a:r>
          </a:p>
          <a:p>
            <a:pPr marL="285750" indent="-285750">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DASHBOARD </a:t>
            </a:r>
          </a:p>
          <a:p>
            <a:pPr marL="285750" indent="-285750">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 KEY INSIGHTS</a:t>
            </a:r>
          </a:p>
          <a:p>
            <a:pPr marL="285750" indent="-285750">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RECOMMADATION</a:t>
            </a:r>
          </a:p>
          <a:p>
            <a:pPr marL="285750" indent="-285750">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CONCUSION</a:t>
            </a:r>
          </a:p>
        </p:txBody>
      </p:sp>
    </p:spTree>
    <p:extLst>
      <p:ext uri="{BB962C8B-B14F-4D97-AF65-F5344CB8AC3E}">
        <p14:creationId xmlns:p14="http://schemas.microsoft.com/office/powerpoint/2010/main" val="2982220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F2EB7A9-062C-3E2B-2553-300F983DBABF}"/>
              </a:ext>
            </a:extLst>
          </p:cNvPr>
          <p:cNvSpPr/>
          <p:nvPr/>
        </p:nvSpPr>
        <p:spPr>
          <a:xfrm>
            <a:off x="951571" y="2163336"/>
            <a:ext cx="10288858" cy="3813717"/>
          </a:xfrm>
          <a:prstGeom prst="rect">
            <a:avLst/>
          </a:prstGeom>
          <a:solidFill>
            <a:schemeClr val="accent3">
              <a:lumMod val="20000"/>
              <a:lumOff val="80000"/>
            </a:schemeClr>
          </a:solidFill>
          <a:ln>
            <a:solidFill>
              <a:schemeClr val="accent3">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In today’s digital era, social media has become a key platform for consumers to share their opinions about brands. This project focuses on analyzing real-time social media sentiment to manage brand reputation effectively. By leveraging sentiment analysis and monitoring techniques, the goal is to provide valuable insights that enable brands to respond swiftly to customer feedback. Through this, brands can not only protect but also enhance their reputation. Ultimately, this project helps brands understand public perception and make informed decisions.</a:t>
            </a:r>
          </a:p>
        </p:txBody>
      </p:sp>
      <p:sp>
        <p:nvSpPr>
          <p:cNvPr id="2" name="Rectangle: Rounded Corners 1">
            <a:extLst>
              <a:ext uri="{FF2B5EF4-FFF2-40B4-BE49-F238E27FC236}">
                <a16:creationId xmlns:a16="http://schemas.microsoft.com/office/drawing/2014/main" id="{6AD51969-9B09-F6CB-77B8-972D2DF54865}"/>
              </a:ext>
            </a:extLst>
          </p:cNvPr>
          <p:cNvSpPr/>
          <p:nvPr/>
        </p:nvSpPr>
        <p:spPr>
          <a:xfrm>
            <a:off x="3520068" y="663495"/>
            <a:ext cx="4951142" cy="875374"/>
          </a:xfrm>
          <a:prstGeom prst="roundRect">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571500" indent="-571500" algn="ctr">
              <a:buFont typeface="Wingdings" panose="05000000000000000000" pitchFamily="2" charset="2"/>
              <a:buChar char="q"/>
            </a:pPr>
            <a:r>
              <a:rPr lang="en-US" sz="3600" b="1" u="sng" dirty="0">
                <a:solidFill>
                  <a:schemeClr val="tx1"/>
                </a:solidFill>
                <a:latin typeface="Times New Roman" panose="02020603050405020304" pitchFamily="18" charset="0"/>
                <a:cs typeface="Times New Roman" panose="02020603050405020304" pitchFamily="18" charset="0"/>
              </a:rPr>
              <a:t>INTRODUCTION</a:t>
            </a:r>
          </a:p>
        </p:txBody>
      </p:sp>
      <p:pic>
        <p:nvPicPr>
          <p:cNvPr id="3" name="Picture 2">
            <a:extLst>
              <a:ext uri="{FF2B5EF4-FFF2-40B4-BE49-F238E27FC236}">
                <a16:creationId xmlns:a16="http://schemas.microsoft.com/office/drawing/2014/main" id="{7825E78F-B92E-1074-8D64-F05A2A3D453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552984" y="522708"/>
            <a:ext cx="1975624" cy="1138824"/>
          </a:xfrm>
          <a:prstGeom prst="rect">
            <a:avLst/>
          </a:prstGeom>
        </p:spPr>
      </p:pic>
    </p:spTree>
    <p:extLst>
      <p:ext uri="{BB962C8B-B14F-4D97-AF65-F5344CB8AC3E}">
        <p14:creationId xmlns:p14="http://schemas.microsoft.com/office/powerpoint/2010/main" val="1553369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042F93E0-5FAA-B8E4-33A3-7C79A4305625}"/>
              </a:ext>
            </a:extLst>
          </p:cNvPr>
          <p:cNvSpPr/>
          <p:nvPr/>
        </p:nvSpPr>
        <p:spPr>
          <a:xfrm>
            <a:off x="3949390" y="733191"/>
            <a:ext cx="4111083" cy="763862"/>
          </a:xfrm>
          <a:prstGeom prst="roundRect">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571500" indent="-571500" algn="ctr">
              <a:buFont typeface="Wingdings" panose="05000000000000000000" pitchFamily="2" charset="2"/>
              <a:buChar char="q"/>
            </a:pPr>
            <a:r>
              <a:rPr lang="en-US" sz="3600" b="1" u="sng" dirty="0">
                <a:solidFill>
                  <a:schemeClr val="tx1"/>
                </a:solidFill>
                <a:latin typeface="Times New Roman" panose="02020603050405020304" pitchFamily="18" charset="0"/>
                <a:cs typeface="Times New Roman" panose="02020603050405020304" pitchFamily="18" charset="0"/>
              </a:rPr>
              <a:t>OBJECTIVE</a:t>
            </a:r>
          </a:p>
        </p:txBody>
      </p:sp>
      <p:sp>
        <p:nvSpPr>
          <p:cNvPr id="3" name="Rectangle 2">
            <a:extLst>
              <a:ext uri="{FF2B5EF4-FFF2-40B4-BE49-F238E27FC236}">
                <a16:creationId xmlns:a16="http://schemas.microsoft.com/office/drawing/2014/main" id="{EA149D21-B59B-A5D2-3E91-92146520ECF3}"/>
              </a:ext>
            </a:extLst>
          </p:cNvPr>
          <p:cNvSpPr/>
          <p:nvPr/>
        </p:nvSpPr>
        <p:spPr>
          <a:xfrm>
            <a:off x="1059366" y="2196788"/>
            <a:ext cx="10270274" cy="3612997"/>
          </a:xfrm>
          <a:prstGeom prst="rect">
            <a:avLst/>
          </a:prstGeom>
          <a:solidFill>
            <a:schemeClr val="accent3">
              <a:lumMod val="20000"/>
              <a:lumOff val="80000"/>
            </a:schemeClr>
          </a:solidFill>
          <a:ln>
            <a:solidFill>
              <a:schemeClr val="accent3">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2400" dirty="0">
              <a:solidFill>
                <a:schemeClr val="tx1"/>
              </a:solidFill>
              <a:latin typeface="Times New Roman" panose="02020603050405020304" pitchFamily="18" charset="0"/>
              <a:cs typeface="Times New Roman" panose="02020603050405020304" pitchFamily="18" charset="0"/>
            </a:endParaRPr>
          </a:p>
          <a:p>
            <a:r>
              <a:rPr lang="en-US" sz="2400" dirty="0">
                <a:solidFill>
                  <a:schemeClr val="tx1"/>
                </a:solidFill>
                <a:latin typeface="Times New Roman" panose="02020603050405020304" pitchFamily="18" charset="0"/>
                <a:cs typeface="Times New Roman" panose="02020603050405020304" pitchFamily="18" charset="0"/>
              </a:rPr>
              <a:t>The objective of this project is to develop a real-time social media sentiment analysis system to monitor and evaluate public perception of a brand. The goal is to classify sentiments as positive, negative, or neutral, identify key topics of discussion, and provide actionable insights to manage brand reputation effectively. By leveraging advanced data analysis and machine learning techniques, this project aims to enable brands to respond quickly to emerging issues, maintain a positive brand image, and make data-driven decisions for reputation management.</a:t>
            </a:r>
          </a:p>
        </p:txBody>
      </p:sp>
      <p:pic>
        <p:nvPicPr>
          <p:cNvPr id="4" name="Picture 3">
            <a:extLst>
              <a:ext uri="{FF2B5EF4-FFF2-40B4-BE49-F238E27FC236}">
                <a16:creationId xmlns:a16="http://schemas.microsoft.com/office/drawing/2014/main" id="{7B4ED9A7-CA1B-EBE4-6D21-85CCDAB99F2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463775" y="551287"/>
            <a:ext cx="1975624" cy="1127669"/>
          </a:xfrm>
          <a:prstGeom prst="rect">
            <a:avLst/>
          </a:prstGeom>
        </p:spPr>
      </p:pic>
    </p:spTree>
    <p:extLst>
      <p:ext uri="{BB962C8B-B14F-4D97-AF65-F5344CB8AC3E}">
        <p14:creationId xmlns:p14="http://schemas.microsoft.com/office/powerpoint/2010/main" val="2652602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E314B6-6F95-0A9E-C5C9-F5DC7391EC71}"/>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B34615C1-6131-CB9C-8741-01C44AAB8555}"/>
              </a:ext>
            </a:extLst>
          </p:cNvPr>
          <p:cNvSpPr/>
          <p:nvPr/>
        </p:nvSpPr>
        <p:spPr>
          <a:xfrm>
            <a:off x="2988528" y="733191"/>
            <a:ext cx="5071946" cy="763862"/>
          </a:xfrm>
          <a:prstGeom prst="roundRect">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571500" indent="-571500" algn="ctr">
              <a:buFont typeface="Wingdings" panose="05000000000000000000" pitchFamily="2" charset="2"/>
              <a:buChar char="q"/>
            </a:pPr>
            <a:r>
              <a:rPr lang="en-US" sz="3600" b="1" u="sng" dirty="0">
                <a:solidFill>
                  <a:schemeClr val="tx1"/>
                </a:solidFill>
                <a:latin typeface="Times New Roman" panose="02020603050405020304" pitchFamily="18" charset="0"/>
                <a:cs typeface="Times New Roman" panose="02020603050405020304" pitchFamily="18" charset="0"/>
              </a:rPr>
              <a:t>Problem Statement</a:t>
            </a:r>
          </a:p>
        </p:txBody>
      </p:sp>
      <p:sp>
        <p:nvSpPr>
          <p:cNvPr id="3" name="Rectangle 2">
            <a:extLst>
              <a:ext uri="{FF2B5EF4-FFF2-40B4-BE49-F238E27FC236}">
                <a16:creationId xmlns:a16="http://schemas.microsoft.com/office/drawing/2014/main" id="{F011F82C-9A1D-1079-DE5D-0C5B20501996}"/>
              </a:ext>
            </a:extLst>
          </p:cNvPr>
          <p:cNvSpPr/>
          <p:nvPr/>
        </p:nvSpPr>
        <p:spPr>
          <a:xfrm>
            <a:off x="1059366" y="2196788"/>
            <a:ext cx="10270274" cy="3612997"/>
          </a:xfrm>
          <a:prstGeom prst="rect">
            <a:avLst/>
          </a:prstGeom>
          <a:solidFill>
            <a:schemeClr val="accent3">
              <a:lumMod val="20000"/>
              <a:lumOff val="80000"/>
            </a:schemeClr>
          </a:solidFill>
          <a:ln>
            <a:solidFill>
              <a:schemeClr val="accent3">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2400" dirty="0">
              <a:solidFill>
                <a:schemeClr val="tx1"/>
              </a:solidFill>
              <a:latin typeface="Times New Roman" panose="02020603050405020304" pitchFamily="18" charset="0"/>
              <a:cs typeface="Times New Roman" panose="02020603050405020304" pitchFamily="18" charset="0"/>
            </a:endParaRPr>
          </a:p>
          <a:p>
            <a:r>
              <a:rPr lang="en-US" sz="2400" dirty="0">
                <a:solidFill>
                  <a:schemeClr val="tx1"/>
                </a:solidFill>
                <a:latin typeface="Times New Roman" panose="02020603050405020304" pitchFamily="18" charset="0"/>
                <a:cs typeface="Times New Roman" panose="02020603050405020304" pitchFamily="18" charset="0"/>
              </a:rPr>
              <a:t>This project addresses the challenge of managing brand reputation on Twitter, where public sentiment can shift rapidly and impact brand perception. Traditional methods are often too slow to capture real-time feedback effectively. By developing a real-time sentiment analysis system, we aim to classify Twitter sentiments, track key topics, and provide actionable insights. This allows brands to understand and respond to public sentiment promptly, safeguarding their reputation.</a:t>
            </a:r>
          </a:p>
        </p:txBody>
      </p:sp>
      <p:pic>
        <p:nvPicPr>
          <p:cNvPr id="4" name="Picture 3">
            <a:extLst>
              <a:ext uri="{FF2B5EF4-FFF2-40B4-BE49-F238E27FC236}">
                <a16:creationId xmlns:a16="http://schemas.microsoft.com/office/drawing/2014/main" id="{612C983B-38A0-D80C-AFA4-A52FE72AAD8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463775" y="551287"/>
            <a:ext cx="1975624" cy="1127669"/>
          </a:xfrm>
          <a:prstGeom prst="rect">
            <a:avLst/>
          </a:prstGeom>
        </p:spPr>
      </p:pic>
    </p:spTree>
    <p:extLst>
      <p:ext uri="{BB962C8B-B14F-4D97-AF65-F5344CB8AC3E}">
        <p14:creationId xmlns:p14="http://schemas.microsoft.com/office/powerpoint/2010/main" val="630045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Terminator 1">
            <a:extLst>
              <a:ext uri="{FF2B5EF4-FFF2-40B4-BE49-F238E27FC236}">
                <a16:creationId xmlns:a16="http://schemas.microsoft.com/office/drawing/2014/main" id="{BE9DD631-F618-5591-4923-4545F8DF24A4}"/>
              </a:ext>
            </a:extLst>
          </p:cNvPr>
          <p:cNvSpPr/>
          <p:nvPr/>
        </p:nvSpPr>
        <p:spPr>
          <a:xfrm>
            <a:off x="3071633" y="681665"/>
            <a:ext cx="6048733" cy="1087220"/>
          </a:xfrm>
          <a:prstGeom prst="flowChartTerminator">
            <a:avLst/>
          </a:prstGeom>
          <a:solidFill>
            <a:schemeClr val="accent1">
              <a:lumMod val="40000"/>
              <a:lumOff val="60000"/>
            </a:schemeClr>
          </a:solidFill>
          <a:ln>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571500" indent="-571500" algn="ctr">
              <a:buFont typeface="Wingdings" panose="05000000000000000000" pitchFamily="2" charset="2"/>
              <a:buChar char="q"/>
            </a:pPr>
            <a:r>
              <a:rPr lang="en-US" sz="4400" b="1" u="sng"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METHODOLOGY</a:t>
            </a:r>
            <a:r>
              <a:rPr lang="en-US" sz="2000" dirty="0"/>
              <a:t> </a:t>
            </a:r>
            <a:endParaRPr lang="en-US" sz="4400" b="1" u="sng"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5" name="Hexagon 4">
            <a:extLst>
              <a:ext uri="{FF2B5EF4-FFF2-40B4-BE49-F238E27FC236}">
                <a16:creationId xmlns:a16="http://schemas.microsoft.com/office/drawing/2014/main" id="{90F59F06-C069-EE48-7504-971478A845C2}"/>
              </a:ext>
            </a:extLst>
          </p:cNvPr>
          <p:cNvSpPr/>
          <p:nvPr/>
        </p:nvSpPr>
        <p:spPr>
          <a:xfrm>
            <a:off x="741990" y="2624882"/>
            <a:ext cx="2098709" cy="1734045"/>
          </a:xfrm>
          <a:prstGeom prst="hexagon">
            <a:avLst/>
          </a:prstGeom>
          <a:solidFill>
            <a:schemeClr val="accent3">
              <a:lumMod val="20000"/>
              <a:lumOff val="80000"/>
            </a:schemeClr>
          </a:solidFill>
          <a:ln>
            <a:solidFill>
              <a:schemeClr val="accent3">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Data </a:t>
            </a:r>
            <a:r>
              <a:rPr lang="en-US" sz="2000" dirty="0">
                <a:solidFill>
                  <a:schemeClr val="tx1"/>
                </a:solidFill>
                <a:latin typeface="Times New Roman" panose="02020603050405020304" pitchFamily="18" charset="0"/>
                <a:cs typeface="Times New Roman" panose="02020603050405020304" pitchFamily="18" charset="0"/>
              </a:rPr>
              <a:t>Collection</a:t>
            </a:r>
          </a:p>
        </p:txBody>
      </p:sp>
      <p:sp>
        <p:nvSpPr>
          <p:cNvPr id="6" name="Hexagon 5">
            <a:extLst>
              <a:ext uri="{FF2B5EF4-FFF2-40B4-BE49-F238E27FC236}">
                <a16:creationId xmlns:a16="http://schemas.microsoft.com/office/drawing/2014/main" id="{DDBF7EA7-D90E-681A-DA0E-437AD724E50B}"/>
              </a:ext>
            </a:extLst>
          </p:cNvPr>
          <p:cNvSpPr/>
          <p:nvPr/>
        </p:nvSpPr>
        <p:spPr>
          <a:xfrm>
            <a:off x="2455832" y="3491905"/>
            <a:ext cx="2098708" cy="1669868"/>
          </a:xfrm>
          <a:prstGeom prst="hexagon">
            <a:avLst/>
          </a:prstGeom>
          <a:solidFill>
            <a:schemeClr val="accent6">
              <a:lumMod val="20000"/>
              <a:lumOff val="80000"/>
            </a:schemeClr>
          </a:solidFill>
          <a:ln>
            <a:solidFill>
              <a:schemeClr val="accent6">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Data</a:t>
            </a:r>
            <a:r>
              <a:rPr lang="en-US" dirty="0">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Preprocessing</a:t>
            </a:r>
          </a:p>
        </p:txBody>
      </p:sp>
      <p:sp>
        <p:nvSpPr>
          <p:cNvPr id="7" name="Hexagon 6">
            <a:extLst>
              <a:ext uri="{FF2B5EF4-FFF2-40B4-BE49-F238E27FC236}">
                <a16:creationId xmlns:a16="http://schemas.microsoft.com/office/drawing/2014/main" id="{742F732B-8ED7-56D1-41CB-A2FA9A0E4C33}"/>
              </a:ext>
            </a:extLst>
          </p:cNvPr>
          <p:cNvSpPr/>
          <p:nvPr/>
        </p:nvSpPr>
        <p:spPr>
          <a:xfrm>
            <a:off x="7665226" y="2656973"/>
            <a:ext cx="2096679" cy="1669867"/>
          </a:xfrm>
          <a:prstGeom prst="hexagon">
            <a:avLst/>
          </a:prstGeom>
          <a:solidFill>
            <a:schemeClr val="accent3">
              <a:lumMod val="20000"/>
              <a:lumOff val="80000"/>
            </a:schemeClr>
          </a:solidFill>
          <a:ln>
            <a:solidFill>
              <a:schemeClr val="accent3">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Real-Time Monitoring</a:t>
            </a:r>
          </a:p>
        </p:txBody>
      </p:sp>
      <p:sp>
        <p:nvSpPr>
          <p:cNvPr id="8" name="Hexagon 7">
            <a:extLst>
              <a:ext uri="{FF2B5EF4-FFF2-40B4-BE49-F238E27FC236}">
                <a16:creationId xmlns:a16="http://schemas.microsoft.com/office/drawing/2014/main" id="{D0060B09-746B-3A82-55C3-578F98FF6F79}"/>
              </a:ext>
            </a:extLst>
          </p:cNvPr>
          <p:cNvSpPr/>
          <p:nvPr/>
        </p:nvSpPr>
        <p:spPr>
          <a:xfrm>
            <a:off x="5863500" y="3491906"/>
            <a:ext cx="2188000" cy="1669867"/>
          </a:xfrm>
          <a:prstGeom prst="hexagon">
            <a:avLst/>
          </a:prstGeom>
          <a:solidFill>
            <a:schemeClr val="accent6">
              <a:lumMod val="20000"/>
              <a:lumOff val="80000"/>
            </a:schemeClr>
          </a:solidFill>
          <a:ln>
            <a:solidFill>
              <a:schemeClr val="accent6">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Topic Modeling</a:t>
            </a:r>
          </a:p>
        </p:txBody>
      </p:sp>
      <p:sp>
        <p:nvSpPr>
          <p:cNvPr id="9" name="Hexagon 8">
            <a:extLst>
              <a:ext uri="{FF2B5EF4-FFF2-40B4-BE49-F238E27FC236}">
                <a16:creationId xmlns:a16="http://schemas.microsoft.com/office/drawing/2014/main" id="{FE676D70-D31E-4AA4-DA7D-A278AA22D765}"/>
              </a:ext>
            </a:extLst>
          </p:cNvPr>
          <p:cNvSpPr/>
          <p:nvPr/>
        </p:nvSpPr>
        <p:spPr>
          <a:xfrm>
            <a:off x="4175396" y="2656971"/>
            <a:ext cx="2096680" cy="1669868"/>
          </a:xfrm>
          <a:prstGeom prst="hexagon">
            <a:avLst/>
          </a:prstGeom>
          <a:solidFill>
            <a:schemeClr val="accent3">
              <a:lumMod val="20000"/>
              <a:lumOff val="80000"/>
            </a:schemeClr>
          </a:solidFill>
          <a:ln>
            <a:solidFill>
              <a:schemeClr val="accent3">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Sentiment Analysis</a:t>
            </a:r>
          </a:p>
        </p:txBody>
      </p:sp>
      <p:sp>
        <p:nvSpPr>
          <p:cNvPr id="10" name="Hexagon 9">
            <a:extLst>
              <a:ext uri="{FF2B5EF4-FFF2-40B4-BE49-F238E27FC236}">
                <a16:creationId xmlns:a16="http://schemas.microsoft.com/office/drawing/2014/main" id="{879C1AFB-3BA2-8051-29BC-3F4B9B83BFE3}"/>
              </a:ext>
            </a:extLst>
          </p:cNvPr>
          <p:cNvSpPr/>
          <p:nvPr/>
        </p:nvSpPr>
        <p:spPr>
          <a:xfrm>
            <a:off x="9353331" y="3523996"/>
            <a:ext cx="2096679" cy="1669867"/>
          </a:xfrm>
          <a:prstGeom prst="hexagon">
            <a:avLst/>
          </a:prstGeom>
          <a:solidFill>
            <a:schemeClr val="accent6">
              <a:lumMod val="20000"/>
              <a:lumOff val="80000"/>
            </a:schemeClr>
          </a:solidFill>
          <a:ln>
            <a:solidFill>
              <a:schemeClr val="accent6">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Insights and Reporting</a:t>
            </a:r>
          </a:p>
        </p:txBody>
      </p:sp>
    </p:spTree>
    <p:extLst>
      <p:ext uri="{BB962C8B-B14F-4D97-AF65-F5344CB8AC3E}">
        <p14:creationId xmlns:p14="http://schemas.microsoft.com/office/powerpoint/2010/main" val="3984348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083DC9C0-D5EB-0888-F052-AF6F48F9BAE1}"/>
              </a:ext>
            </a:extLst>
          </p:cNvPr>
          <p:cNvSpPr/>
          <p:nvPr/>
        </p:nvSpPr>
        <p:spPr>
          <a:xfrm>
            <a:off x="1951463" y="579864"/>
            <a:ext cx="7554951" cy="747127"/>
          </a:xfrm>
          <a:prstGeom prst="roundRect">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buFont typeface="Wingdings" panose="05000000000000000000" pitchFamily="2" charset="2"/>
              <a:buChar char="v"/>
            </a:pPr>
            <a:endParaRPr lang="en-US" sz="3200" b="1" u="sng" dirty="0">
              <a:solidFill>
                <a:schemeClr val="tx1"/>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pPr>
            <a:r>
              <a:rPr lang="en-US" sz="3200" b="1" u="sng" dirty="0">
                <a:solidFill>
                  <a:schemeClr val="tx1"/>
                </a:solidFill>
                <a:latin typeface="Times New Roman" panose="02020603050405020304" pitchFamily="18" charset="0"/>
                <a:cs typeface="Times New Roman" panose="02020603050405020304" pitchFamily="18" charset="0"/>
              </a:rPr>
              <a:t>TOOLS  &amp; </a:t>
            </a:r>
            <a:r>
              <a:rPr lang="en-US" sz="3200" u="sng" dirty="0">
                <a:solidFill>
                  <a:schemeClr val="tx1"/>
                </a:solidFill>
                <a:latin typeface="Times New Roman" panose="02020603050405020304" pitchFamily="18" charset="0"/>
                <a:cs typeface="Times New Roman" panose="02020603050405020304" pitchFamily="18" charset="0"/>
              </a:rPr>
              <a:t> </a:t>
            </a:r>
            <a:r>
              <a:rPr lang="en-US" sz="3200" b="1" u="sng" dirty="0">
                <a:solidFill>
                  <a:schemeClr val="tx1"/>
                </a:solidFill>
                <a:latin typeface="Times New Roman" panose="02020603050405020304" pitchFamily="18" charset="0"/>
                <a:cs typeface="Times New Roman" panose="02020603050405020304" pitchFamily="18" charset="0"/>
              </a:rPr>
              <a:t>TECHNIQUE UTILIZED</a:t>
            </a:r>
          </a:p>
          <a:p>
            <a:pPr marL="457200" indent="-457200">
              <a:buFont typeface="Wingdings" panose="05000000000000000000" pitchFamily="2" charset="2"/>
              <a:buChar char="v"/>
            </a:pPr>
            <a:endParaRPr lang="en-US" sz="3200" b="1" u="sng" dirty="0">
              <a:solidFill>
                <a:schemeClr val="tx1"/>
              </a:solidFill>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F4226E05-5824-6508-92DF-A03060EF4F6B}"/>
              </a:ext>
            </a:extLst>
          </p:cNvPr>
          <p:cNvSpPr/>
          <p:nvPr/>
        </p:nvSpPr>
        <p:spPr>
          <a:xfrm>
            <a:off x="624468" y="1851104"/>
            <a:ext cx="10928195" cy="4505092"/>
          </a:xfrm>
          <a:prstGeom prst="rect">
            <a:avLst/>
          </a:prstGeom>
          <a:solidFill>
            <a:schemeClr val="accent3">
              <a:lumMod val="20000"/>
              <a:lumOff val="80000"/>
            </a:schemeClr>
          </a:solidFill>
          <a:ln>
            <a:solidFill>
              <a:schemeClr val="accent3">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2400" dirty="0">
              <a:solidFill>
                <a:schemeClr val="tx1"/>
              </a:solidFill>
              <a:latin typeface="Times New Roman" panose="02020603050405020304" pitchFamily="18" charset="0"/>
              <a:cs typeface="Times New Roman" panose="02020603050405020304" pitchFamily="18" charset="0"/>
            </a:endParaRPr>
          </a:p>
          <a:p>
            <a:r>
              <a:rPr lang="en-US" sz="2000" b="1" dirty="0">
                <a:solidFill>
                  <a:schemeClr val="tx1"/>
                </a:solidFill>
                <a:latin typeface="Times New Roman" panose="02020603050405020304" pitchFamily="18" charset="0"/>
                <a:cs typeface="Times New Roman" panose="02020603050405020304" pitchFamily="18" charset="0"/>
              </a:rPr>
              <a:t> </a:t>
            </a:r>
          </a:p>
          <a:p>
            <a:endParaRPr lang="en-US" sz="2000" b="1" dirty="0">
              <a:solidFill>
                <a:schemeClr val="tx1"/>
              </a:solidFill>
              <a:latin typeface="Times New Roman" panose="02020603050405020304" pitchFamily="18" charset="0"/>
              <a:cs typeface="Times New Roman" panose="02020603050405020304" pitchFamily="18" charset="0"/>
            </a:endParaRPr>
          </a:p>
          <a:p>
            <a:endParaRPr lang="en-US" sz="2000" b="1" dirty="0">
              <a:solidFill>
                <a:schemeClr val="tx1"/>
              </a:solidFill>
              <a:latin typeface="Times New Roman" panose="02020603050405020304" pitchFamily="18" charset="0"/>
              <a:cs typeface="Times New Roman" panose="02020603050405020304" pitchFamily="18" charset="0"/>
            </a:endParaRPr>
          </a:p>
          <a:p>
            <a:endParaRPr lang="en-US" sz="2000" b="1" dirty="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1" dirty="0">
                <a:solidFill>
                  <a:schemeClr val="tx1"/>
                </a:solidFill>
                <a:latin typeface="Times New Roman" panose="02020603050405020304" pitchFamily="18" charset="0"/>
                <a:cs typeface="Times New Roman" panose="02020603050405020304" pitchFamily="18" charset="0"/>
              </a:rPr>
              <a:t>Python</a:t>
            </a:r>
            <a:r>
              <a:rPr lang="en-US" sz="2000" dirty="0">
                <a:solidFill>
                  <a:schemeClr val="tx1"/>
                </a:solidFill>
                <a:latin typeface="Times New Roman" panose="02020603050405020304" pitchFamily="18" charset="0"/>
                <a:cs typeface="Times New Roman" panose="02020603050405020304" pitchFamily="18" charset="0"/>
              </a:rPr>
              <a:t>: The primary language for data handling, sentiment analysis, and topic modeling. Python libraries like Pandas are used for data cleaning and manipulation, NLTK and </a:t>
            </a:r>
            <a:r>
              <a:rPr lang="en-US" sz="2000" dirty="0" err="1">
                <a:solidFill>
                  <a:schemeClr val="tx1"/>
                </a:solidFill>
                <a:latin typeface="Times New Roman" panose="02020603050405020304" pitchFamily="18" charset="0"/>
                <a:cs typeface="Times New Roman" panose="02020603050405020304" pitchFamily="18" charset="0"/>
              </a:rPr>
              <a:t>TextBlob</a:t>
            </a:r>
            <a:r>
              <a:rPr lang="en-US" sz="2000" dirty="0">
                <a:solidFill>
                  <a:schemeClr val="tx1"/>
                </a:solidFill>
                <a:latin typeface="Times New Roman" panose="02020603050405020304" pitchFamily="18" charset="0"/>
                <a:cs typeface="Times New Roman" panose="02020603050405020304" pitchFamily="18" charset="0"/>
              </a:rPr>
              <a:t> for NLP tasks, and Matplotlib and Seaborn for visualization.</a:t>
            </a:r>
          </a:p>
          <a:p>
            <a:pPr marL="342900" indent="-342900">
              <a:buFont typeface="Arial" panose="020B0604020202020204" pitchFamily="34" charset="0"/>
              <a:buChar char="•"/>
            </a:pPr>
            <a:r>
              <a:rPr lang="en-US" sz="2000" b="1" dirty="0" err="1">
                <a:solidFill>
                  <a:schemeClr val="tx1"/>
                </a:solidFill>
                <a:latin typeface="Times New Roman" panose="02020603050405020304" pitchFamily="18" charset="0"/>
                <a:cs typeface="Times New Roman" panose="02020603050405020304" pitchFamily="18" charset="0"/>
              </a:rPr>
              <a:t>TextBlob</a:t>
            </a:r>
            <a:r>
              <a:rPr lang="en-US" sz="2000" b="1" dirty="0">
                <a:solidFill>
                  <a:schemeClr val="tx1"/>
                </a:solidFill>
                <a:latin typeface="Times New Roman" panose="02020603050405020304" pitchFamily="18" charset="0"/>
                <a:cs typeface="Times New Roman" panose="02020603050405020304" pitchFamily="18" charset="0"/>
              </a:rPr>
              <a:t> and VADER</a:t>
            </a:r>
            <a:r>
              <a:rPr lang="en-US" sz="2000" dirty="0">
                <a:solidFill>
                  <a:schemeClr val="tx1"/>
                </a:solidFill>
                <a:latin typeface="Times New Roman" panose="02020603050405020304" pitchFamily="18" charset="0"/>
                <a:cs typeface="Times New Roman" panose="02020603050405020304" pitchFamily="18" charset="0"/>
              </a:rPr>
              <a:t>: Libraries for sentiment analysis that classify tweet sentiments as positive, negative, or neutral. </a:t>
            </a:r>
            <a:r>
              <a:rPr lang="en-US" sz="2000" dirty="0" err="1">
                <a:solidFill>
                  <a:schemeClr val="tx1"/>
                </a:solidFill>
                <a:latin typeface="Times New Roman" panose="02020603050405020304" pitchFamily="18" charset="0"/>
                <a:cs typeface="Times New Roman" panose="02020603050405020304" pitchFamily="18" charset="0"/>
              </a:rPr>
              <a:t>TextBlob</a:t>
            </a:r>
            <a:r>
              <a:rPr lang="en-US" sz="2000" dirty="0">
                <a:solidFill>
                  <a:schemeClr val="tx1"/>
                </a:solidFill>
                <a:latin typeface="Times New Roman" panose="02020603050405020304" pitchFamily="18" charset="0"/>
                <a:cs typeface="Times New Roman" panose="02020603050405020304" pitchFamily="18" charset="0"/>
              </a:rPr>
              <a:t> provides sentiment polarity scores, and VADER is specifically tuned for social media data.</a:t>
            </a:r>
          </a:p>
          <a:p>
            <a:pPr marL="342900" indent="-342900">
              <a:buFont typeface="Arial" panose="020B0604020202020204" pitchFamily="34" charset="0"/>
              <a:buChar char="•"/>
            </a:pPr>
            <a:r>
              <a:rPr lang="en-US" altLang="en-US" sz="2000" b="1" dirty="0" err="1">
                <a:solidFill>
                  <a:schemeClr val="tx1"/>
                </a:solidFill>
                <a:latin typeface="Times New Roman" panose="02020603050405020304" pitchFamily="18" charset="0"/>
                <a:cs typeface="Times New Roman" panose="02020603050405020304" pitchFamily="18" charset="0"/>
              </a:rPr>
              <a:t>Gensim</a:t>
            </a:r>
            <a:r>
              <a:rPr lang="en-US" altLang="en-US" sz="2000" b="1" dirty="0">
                <a:solidFill>
                  <a:schemeClr val="tx1"/>
                </a:solidFill>
                <a:latin typeface="Times New Roman" panose="02020603050405020304" pitchFamily="18" charset="0"/>
                <a:cs typeface="Times New Roman" panose="02020603050405020304" pitchFamily="18" charset="0"/>
              </a:rPr>
              <a:t> (for Topic Modeling)</a:t>
            </a:r>
            <a:r>
              <a:rPr lang="en-US" altLang="en-US" sz="2000" dirty="0">
                <a:solidFill>
                  <a:schemeClr val="tx1"/>
                </a:solidFill>
                <a:latin typeface="Times New Roman" panose="02020603050405020304" pitchFamily="18" charset="0"/>
                <a:cs typeface="Times New Roman" panose="02020603050405020304" pitchFamily="18" charset="0"/>
              </a:rPr>
              <a:t>: Utilized to identify and categorize key topics discussed in tweets using Latent Dirichlet Allocation (LDA) for improved trend analysis.</a:t>
            </a:r>
          </a:p>
          <a:p>
            <a:pPr marL="342900" indent="-342900">
              <a:buFont typeface="Arial" panose="020B0604020202020204" pitchFamily="34" charset="0"/>
              <a:buChar char="•"/>
            </a:pPr>
            <a:r>
              <a:rPr lang="en-US" sz="2000" b="1" dirty="0">
                <a:solidFill>
                  <a:schemeClr val="tx1"/>
                </a:solidFill>
                <a:latin typeface="Times New Roman" panose="02020603050405020304" pitchFamily="18" charset="0"/>
                <a:cs typeface="Times New Roman" panose="02020603050405020304" pitchFamily="18" charset="0"/>
              </a:rPr>
              <a:t>Power BI</a:t>
            </a:r>
            <a:r>
              <a:rPr lang="en-US" sz="2000" dirty="0">
                <a:solidFill>
                  <a:schemeClr val="tx1"/>
                </a:solidFill>
                <a:latin typeface="Times New Roman" panose="02020603050405020304" pitchFamily="18" charset="0"/>
                <a:cs typeface="Times New Roman" panose="02020603050405020304" pitchFamily="18" charset="0"/>
              </a:rPr>
              <a:t>: For real-time data visualization and monitoring. Power BI displays sentiment distribution, topic trends, and allows for dynamic, interactive dashboards, making insights accessible and actionable.</a:t>
            </a:r>
          </a:p>
          <a:p>
            <a:pPr marL="342900" indent="-342900">
              <a:buFont typeface="Arial" panose="020B0604020202020204" pitchFamily="34" charset="0"/>
              <a:buChar char="•"/>
            </a:pPr>
            <a:r>
              <a:rPr lang="en-US" sz="2000" b="1" dirty="0" err="1">
                <a:solidFill>
                  <a:schemeClr val="tx1"/>
                </a:solidFill>
                <a:latin typeface="Times New Roman" panose="02020603050405020304" pitchFamily="18" charset="0"/>
                <a:cs typeface="Times New Roman" panose="02020603050405020304" pitchFamily="18" charset="0"/>
              </a:rPr>
              <a:t>Jupyter</a:t>
            </a:r>
            <a:r>
              <a:rPr lang="en-US" sz="2000" b="1" dirty="0">
                <a:solidFill>
                  <a:schemeClr val="tx1"/>
                </a:solidFill>
                <a:latin typeface="Times New Roman" panose="02020603050405020304" pitchFamily="18" charset="0"/>
                <a:cs typeface="Times New Roman" panose="02020603050405020304" pitchFamily="18" charset="0"/>
              </a:rPr>
              <a:t> Notebook</a:t>
            </a:r>
            <a:r>
              <a:rPr lang="en-US" sz="2000" dirty="0">
                <a:solidFill>
                  <a:schemeClr val="tx1"/>
                </a:solidFill>
                <a:latin typeface="Times New Roman" panose="02020603050405020304" pitchFamily="18" charset="0"/>
                <a:cs typeface="Times New Roman" panose="02020603050405020304" pitchFamily="18" charset="0"/>
              </a:rPr>
              <a:t>: Used to document and run Python code in an organized way, allowing for an iterative and flexible approach to data analysis and reporting.</a:t>
            </a:r>
            <a:endParaRPr lang="en-US" altLang="en-US" sz="2000" dirty="0">
              <a:solidFill>
                <a:schemeClr val="tx1"/>
              </a:solidFill>
              <a:latin typeface="Times New Roman" panose="02020603050405020304" pitchFamily="18" charset="0"/>
              <a:cs typeface="Times New Roman" panose="02020603050405020304" pitchFamily="18" charset="0"/>
            </a:endParaRPr>
          </a:p>
          <a:p>
            <a:endParaRPr lang="en-US" sz="2000" b="1" dirty="0">
              <a:solidFill>
                <a:schemeClr val="tx1"/>
              </a:solidFill>
              <a:latin typeface="Times New Roman" panose="02020603050405020304" pitchFamily="18" charset="0"/>
              <a:cs typeface="Times New Roman" panose="02020603050405020304" pitchFamily="18" charset="0"/>
            </a:endParaRPr>
          </a:p>
          <a:p>
            <a:endParaRPr lang="en-US" sz="2000" dirty="0">
              <a:solidFill>
                <a:schemeClr val="tx1"/>
              </a:solidFill>
              <a:latin typeface="Times New Roman" panose="02020603050405020304" pitchFamily="18" charset="0"/>
              <a:cs typeface="Times New Roman" panose="02020603050405020304" pitchFamily="18" charset="0"/>
            </a:endParaRPr>
          </a:p>
          <a:p>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ctr"/>
            <a:endParaRPr lang="en-US" sz="28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3366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4A1C15E-CBC6-A3DD-CC4C-48DBE2FB8876}"/>
              </a:ext>
            </a:extLst>
          </p:cNvPr>
          <p:cNvSpPr/>
          <p:nvPr/>
        </p:nvSpPr>
        <p:spPr>
          <a:xfrm>
            <a:off x="1025912" y="1906859"/>
            <a:ext cx="10047249" cy="4181707"/>
          </a:xfrm>
          <a:prstGeom prst="rect">
            <a:avLst/>
          </a:prstGeom>
          <a:solidFill>
            <a:schemeClr val="accent3">
              <a:lumMod val="20000"/>
              <a:lumOff val="80000"/>
            </a:schemeClr>
          </a:solidFill>
          <a:ln>
            <a:solidFill>
              <a:schemeClr val="accent3">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lgn="ctr">
              <a:buFont typeface="Arial" panose="020B0604020202020204" pitchFamily="34" charset="0"/>
              <a:buChar char="•"/>
            </a:pPr>
            <a:r>
              <a:rPr lang="en-US" sz="2000" b="1" dirty="0">
                <a:solidFill>
                  <a:schemeClr val="tx1"/>
                </a:solidFill>
                <a:latin typeface="Times New Roman" panose="02020603050405020304" pitchFamily="18" charset="0"/>
                <a:cs typeface="Times New Roman" panose="02020603050405020304" pitchFamily="18" charset="0"/>
              </a:rPr>
              <a:t>Data Collection</a:t>
            </a:r>
            <a:r>
              <a:rPr lang="en-US" sz="2000" dirty="0">
                <a:solidFill>
                  <a:schemeClr val="tx1"/>
                </a:solidFill>
                <a:latin typeface="Times New Roman" panose="02020603050405020304" pitchFamily="18" charset="0"/>
                <a:cs typeface="Times New Roman" panose="02020603050405020304" pitchFamily="18" charset="0"/>
              </a:rPr>
              <a:t>: Imported a dataset of Twitter data from Kaggle, containing tweets related to the brand and relevant topics.</a:t>
            </a:r>
          </a:p>
          <a:p>
            <a:pPr marL="342900" indent="-342900" algn="ctr">
              <a:buFont typeface="Arial" panose="020B0604020202020204" pitchFamily="34" charset="0"/>
              <a:buChar char="•"/>
            </a:pPr>
            <a:r>
              <a:rPr lang="en-US" sz="2000" b="1" dirty="0">
                <a:solidFill>
                  <a:schemeClr val="tx1"/>
                </a:solidFill>
                <a:latin typeface="Times New Roman" panose="02020603050405020304" pitchFamily="18" charset="0"/>
                <a:cs typeface="Times New Roman" panose="02020603050405020304" pitchFamily="18" charset="0"/>
              </a:rPr>
              <a:t>Data Preprocessing: </a:t>
            </a:r>
            <a:r>
              <a:rPr lang="en-US" sz="2000" dirty="0">
                <a:solidFill>
                  <a:schemeClr val="tx1"/>
                </a:solidFill>
                <a:latin typeface="Times New Roman" panose="02020603050405020304" pitchFamily="18" charset="0"/>
                <a:cs typeface="Times New Roman" panose="02020603050405020304" pitchFamily="18" charset="0"/>
              </a:rPr>
              <a:t>Cleaned and prepared the data using Pandas by handling missing values, removing duplicates, and normalizing text through the removal of special characters, URLs, mentions, and hashtags.</a:t>
            </a:r>
          </a:p>
          <a:p>
            <a:pPr marL="342900" indent="-342900" algn="ctr">
              <a:buFont typeface="Arial" panose="020B0604020202020204" pitchFamily="34" charset="0"/>
              <a:buChar char="•"/>
            </a:pPr>
            <a:r>
              <a:rPr lang="en-US" sz="2000" b="1" dirty="0">
                <a:solidFill>
                  <a:schemeClr val="tx1"/>
                </a:solidFill>
                <a:latin typeface="Times New Roman" panose="02020603050405020304" pitchFamily="18" charset="0"/>
                <a:cs typeface="Times New Roman" panose="02020603050405020304" pitchFamily="18" charset="0"/>
              </a:rPr>
              <a:t>Sentiment Analysis</a:t>
            </a:r>
            <a:r>
              <a:rPr lang="en-US" sz="2000" dirty="0">
                <a:solidFill>
                  <a:schemeClr val="tx1"/>
                </a:solidFill>
                <a:latin typeface="Times New Roman" panose="02020603050405020304" pitchFamily="18" charset="0"/>
                <a:cs typeface="Times New Roman" panose="02020603050405020304" pitchFamily="18" charset="0"/>
              </a:rPr>
              <a:t>: Applied sentiment analysis using </a:t>
            </a:r>
            <a:r>
              <a:rPr lang="en-US" sz="2000" dirty="0" err="1">
                <a:solidFill>
                  <a:schemeClr val="tx1"/>
                </a:solidFill>
                <a:latin typeface="Times New Roman" panose="02020603050405020304" pitchFamily="18" charset="0"/>
                <a:cs typeface="Times New Roman" panose="02020603050405020304" pitchFamily="18" charset="0"/>
              </a:rPr>
              <a:t>TextBlob</a:t>
            </a:r>
            <a:r>
              <a:rPr lang="en-US" sz="2000" dirty="0">
                <a:solidFill>
                  <a:schemeClr val="tx1"/>
                </a:solidFill>
                <a:latin typeface="Times New Roman" panose="02020603050405020304" pitchFamily="18" charset="0"/>
                <a:cs typeface="Times New Roman" panose="02020603050405020304" pitchFamily="18" charset="0"/>
              </a:rPr>
              <a:t> to classify each tweet into positive, negative, or neutral sentiment categories. Calculated polarity and subjectivity scores for each tweet to evaluate the strength and tone of sentiments.</a:t>
            </a:r>
          </a:p>
          <a:p>
            <a:pPr marL="342900" indent="-342900" algn="ctr">
              <a:buFont typeface="Arial" panose="020B0604020202020204" pitchFamily="34" charset="0"/>
              <a:buChar char="•"/>
            </a:pPr>
            <a:r>
              <a:rPr lang="en-US" sz="2000" b="1" dirty="0">
                <a:solidFill>
                  <a:schemeClr val="tx1"/>
                </a:solidFill>
                <a:latin typeface="Times New Roman" panose="02020603050405020304" pitchFamily="18" charset="0"/>
                <a:cs typeface="Times New Roman" panose="02020603050405020304" pitchFamily="18" charset="0"/>
              </a:rPr>
              <a:t>Exploratory Data Analysis (EDA)</a:t>
            </a:r>
            <a:r>
              <a:rPr lang="en-US" sz="2000" dirty="0">
                <a:solidFill>
                  <a:schemeClr val="tx1"/>
                </a:solidFill>
                <a:latin typeface="Times New Roman" panose="02020603050405020304" pitchFamily="18" charset="0"/>
                <a:cs typeface="Times New Roman" panose="02020603050405020304" pitchFamily="18" charset="0"/>
              </a:rPr>
              <a:t>: Created visualizations (bar charts and pie charts) of sentiment distribution to gain insights into overall sentiment trends. Analyzed sentiment per entity to understand which topics or entities had predominantly positive or negative mentions.</a:t>
            </a:r>
          </a:p>
        </p:txBody>
      </p:sp>
      <p:sp>
        <p:nvSpPr>
          <p:cNvPr id="4" name="Rectangle: Rounded Corners 3">
            <a:extLst>
              <a:ext uri="{FF2B5EF4-FFF2-40B4-BE49-F238E27FC236}">
                <a16:creationId xmlns:a16="http://schemas.microsoft.com/office/drawing/2014/main" id="{69738B86-0630-D047-B741-79D5A30DB97E}"/>
              </a:ext>
            </a:extLst>
          </p:cNvPr>
          <p:cNvSpPr/>
          <p:nvPr/>
        </p:nvSpPr>
        <p:spPr>
          <a:xfrm>
            <a:off x="659780" y="546412"/>
            <a:ext cx="10872439" cy="669073"/>
          </a:xfrm>
          <a:prstGeom prst="roundRect">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lgn="ctr">
              <a:buFont typeface="Wingdings" panose="05000000000000000000" pitchFamily="2" charset="2"/>
              <a:buChar char="v"/>
            </a:pPr>
            <a:r>
              <a:rPr lang="en-US" sz="2400" b="1" u="sng" dirty="0">
                <a:solidFill>
                  <a:schemeClr val="tx1"/>
                </a:solidFill>
                <a:latin typeface="Times New Roman" panose="02020603050405020304" pitchFamily="18" charset="0"/>
                <a:cs typeface="Times New Roman" panose="02020603050405020304" pitchFamily="18" charset="0"/>
              </a:rPr>
              <a:t>Steps Completed in Python for Real time Twitter sentiment analysis project</a:t>
            </a:r>
          </a:p>
        </p:txBody>
      </p:sp>
    </p:spTree>
    <p:extLst>
      <p:ext uri="{BB962C8B-B14F-4D97-AF65-F5344CB8AC3E}">
        <p14:creationId xmlns:p14="http://schemas.microsoft.com/office/powerpoint/2010/main" val="329666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F14033-E8BC-3F2B-4319-A7BFFE109867}"/>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7576DD26-D8D1-601A-CA18-296EBAC9DFAE}"/>
              </a:ext>
            </a:extLst>
          </p:cNvPr>
          <p:cNvSpPr/>
          <p:nvPr/>
        </p:nvSpPr>
        <p:spPr>
          <a:xfrm>
            <a:off x="1182029" y="1906859"/>
            <a:ext cx="10259122" cy="3757961"/>
          </a:xfrm>
          <a:prstGeom prst="rect">
            <a:avLst/>
          </a:prstGeom>
          <a:solidFill>
            <a:schemeClr val="accent3">
              <a:lumMod val="20000"/>
              <a:lumOff val="80000"/>
            </a:schemeClr>
          </a:solidFill>
          <a:ln>
            <a:solidFill>
              <a:schemeClr val="accent3">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lgn="ctr">
              <a:buFont typeface="Arial" panose="020B0604020202020204" pitchFamily="34" charset="0"/>
              <a:buChar char="•"/>
            </a:pPr>
            <a:r>
              <a:rPr lang="en-US" sz="2000" b="1" dirty="0">
                <a:solidFill>
                  <a:schemeClr val="tx1"/>
                </a:solidFill>
                <a:latin typeface="Times New Roman" panose="02020603050405020304" pitchFamily="18" charset="0"/>
                <a:cs typeface="Times New Roman" panose="02020603050405020304" pitchFamily="18" charset="0"/>
              </a:rPr>
              <a:t>Topic Modeling</a:t>
            </a:r>
            <a:r>
              <a:rPr lang="en-US" sz="2000" dirty="0">
                <a:solidFill>
                  <a:schemeClr val="tx1"/>
                </a:solidFill>
                <a:latin typeface="Times New Roman" panose="02020603050405020304" pitchFamily="18" charset="0"/>
                <a:cs typeface="Times New Roman" panose="02020603050405020304" pitchFamily="18" charset="0"/>
              </a:rPr>
              <a:t>: Used </a:t>
            </a:r>
            <a:r>
              <a:rPr lang="en-US" sz="2000" dirty="0" err="1">
                <a:solidFill>
                  <a:schemeClr val="tx1"/>
                </a:solidFill>
                <a:latin typeface="Times New Roman" panose="02020603050405020304" pitchFamily="18" charset="0"/>
                <a:cs typeface="Times New Roman" panose="02020603050405020304" pitchFamily="18" charset="0"/>
              </a:rPr>
              <a:t>Gensim’s</a:t>
            </a:r>
            <a:r>
              <a:rPr lang="en-US" sz="2000" dirty="0">
                <a:solidFill>
                  <a:schemeClr val="tx1"/>
                </a:solidFill>
                <a:latin typeface="Times New Roman" panose="02020603050405020304" pitchFamily="18" charset="0"/>
                <a:cs typeface="Times New Roman" panose="02020603050405020304" pitchFamily="18" charset="0"/>
              </a:rPr>
              <a:t> LDA to uncover main topics within the tweets, helping to identify the most commonly discussed themes related to the brand. </a:t>
            </a:r>
          </a:p>
          <a:p>
            <a:pPr algn="ctr"/>
            <a:endParaRPr lang="en-US" sz="2000" dirty="0">
              <a:solidFill>
                <a:schemeClr val="tx1"/>
              </a:solidFill>
              <a:latin typeface="Times New Roman" panose="02020603050405020304" pitchFamily="18" charset="0"/>
              <a:cs typeface="Times New Roman" panose="02020603050405020304" pitchFamily="18" charset="0"/>
            </a:endParaRPr>
          </a:p>
          <a:p>
            <a:pPr marL="342900" indent="-342900" algn="ctr">
              <a:buFont typeface="Arial" panose="020B0604020202020204" pitchFamily="34" charset="0"/>
              <a:buChar char="•"/>
            </a:pPr>
            <a:r>
              <a:rPr lang="en-US" sz="2000" b="1" dirty="0">
                <a:solidFill>
                  <a:schemeClr val="tx1"/>
                </a:solidFill>
                <a:latin typeface="Times New Roman" panose="02020603050405020304" pitchFamily="18" charset="0"/>
                <a:cs typeface="Times New Roman" panose="02020603050405020304" pitchFamily="18" charset="0"/>
              </a:rPr>
              <a:t>Entity-Sentiment Analysis: </a:t>
            </a:r>
            <a:r>
              <a:rPr lang="en-US" sz="2000" dirty="0">
                <a:solidFill>
                  <a:schemeClr val="tx1"/>
                </a:solidFill>
                <a:latin typeface="Times New Roman" panose="02020603050405020304" pitchFamily="18" charset="0"/>
                <a:cs typeface="Times New Roman" panose="02020603050405020304" pitchFamily="18" charset="0"/>
              </a:rPr>
              <a:t>Grouped the data by entities to observe sentiment trends associated with specific topics or individuals, providing a more detailed breakdown of brand perception.</a:t>
            </a:r>
          </a:p>
          <a:p>
            <a:pPr algn="ctr"/>
            <a:endParaRPr lang="en-US" sz="2000" dirty="0">
              <a:solidFill>
                <a:schemeClr val="tx1"/>
              </a:solidFill>
              <a:latin typeface="Times New Roman" panose="02020603050405020304" pitchFamily="18" charset="0"/>
              <a:cs typeface="Times New Roman" panose="02020603050405020304" pitchFamily="18" charset="0"/>
            </a:endParaRPr>
          </a:p>
          <a:p>
            <a:pPr marL="342900" indent="-342900" algn="ctr">
              <a:buFont typeface="Arial" panose="020B0604020202020204" pitchFamily="34" charset="0"/>
              <a:buChar char="•"/>
            </a:pPr>
            <a:r>
              <a:rPr lang="en-US" sz="2000" b="1" dirty="0">
                <a:solidFill>
                  <a:schemeClr val="tx1"/>
                </a:solidFill>
                <a:latin typeface="Times New Roman" panose="02020603050405020304" pitchFamily="18" charset="0"/>
                <a:cs typeface="Times New Roman" panose="02020603050405020304" pitchFamily="18" charset="0"/>
              </a:rPr>
              <a:t>Real-Time Dashboard Preparation</a:t>
            </a:r>
            <a:r>
              <a:rPr lang="en-US" sz="2000" dirty="0">
                <a:solidFill>
                  <a:schemeClr val="tx1"/>
                </a:solidFill>
                <a:latin typeface="Times New Roman" panose="02020603050405020304" pitchFamily="18" charset="0"/>
                <a:cs typeface="Times New Roman" panose="02020603050405020304" pitchFamily="18" charset="0"/>
              </a:rPr>
              <a:t>: Processed and structured the data for integration with Power BI, enabling the creation of a real-time, interactive dashboard to visualize sentiment trends and key insights.</a:t>
            </a:r>
          </a:p>
          <a:p>
            <a:pPr algn="ct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4" name="Rectangle: Rounded Corners 3">
            <a:extLst>
              <a:ext uri="{FF2B5EF4-FFF2-40B4-BE49-F238E27FC236}">
                <a16:creationId xmlns:a16="http://schemas.microsoft.com/office/drawing/2014/main" id="{9FBE7E88-D4CE-C783-5DFB-07B6DC4B5D19}"/>
              </a:ext>
            </a:extLst>
          </p:cNvPr>
          <p:cNvSpPr/>
          <p:nvPr/>
        </p:nvSpPr>
        <p:spPr>
          <a:xfrm>
            <a:off x="737839" y="535257"/>
            <a:ext cx="10872439" cy="669073"/>
          </a:xfrm>
          <a:prstGeom prst="roundRect">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lgn="ctr">
              <a:buFont typeface="Wingdings" panose="05000000000000000000" pitchFamily="2" charset="2"/>
              <a:buChar char="v"/>
            </a:pPr>
            <a:r>
              <a:rPr lang="en-US" sz="2400" b="1" u="sng" dirty="0">
                <a:solidFill>
                  <a:schemeClr val="tx1"/>
                </a:solidFill>
                <a:latin typeface="Times New Roman" panose="02020603050405020304" pitchFamily="18" charset="0"/>
                <a:cs typeface="Times New Roman" panose="02020603050405020304" pitchFamily="18" charset="0"/>
              </a:rPr>
              <a:t>Steps Completed in Python for Real time Twitter sentiment analysis project</a:t>
            </a:r>
          </a:p>
        </p:txBody>
      </p:sp>
    </p:spTree>
    <p:extLst>
      <p:ext uri="{BB962C8B-B14F-4D97-AF65-F5344CB8AC3E}">
        <p14:creationId xmlns:p14="http://schemas.microsoft.com/office/powerpoint/2010/main" val="1703406683"/>
      </p:ext>
    </p:extLst>
  </p:cSld>
  <p:clrMapOvr>
    <a:masterClrMapping/>
  </p:clrMapOvr>
</p:sld>
</file>

<file path=ppt/theme/theme1.xml><?xml version="1.0" encoding="utf-8"?>
<a:theme xmlns:a="http://schemas.openxmlformats.org/drawingml/2006/main" name="Basis">
  <a:themeElements>
    <a:clrScheme name="Basis">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D9D01AC2-EE7D-4E49-99EE-8E62E4E7E8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Basis</Template>
  <TotalTime>94</TotalTime>
  <Words>996</Words>
  <Application>Microsoft Office PowerPoint</Application>
  <PresentationFormat>Widescreen</PresentationFormat>
  <Paragraphs>70</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Corbel</vt:lpstr>
      <vt:lpstr>Times New Roman</vt:lpstr>
      <vt:lpstr>Wingdings</vt:lpstr>
      <vt:lpstr>Basis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asdfgh</dc:creator>
  <cp:lastModifiedBy>asdfgh</cp:lastModifiedBy>
  <cp:revision>4</cp:revision>
  <dcterms:created xsi:type="dcterms:W3CDTF">2024-11-06T20:55:57Z</dcterms:created>
  <dcterms:modified xsi:type="dcterms:W3CDTF">2024-11-10T20:34:00Z</dcterms:modified>
</cp:coreProperties>
</file>