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Masters/slideMaster17.xml" ContentType="application/vnd.openxmlformats-officedocument.presentationml.slideMaster+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18.xml" ContentType="application/vnd.openxmlformats-officedocument.theme+xml"/>
  <Override PartName="/ppt/slideLayouts/slideLayout22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heme/theme16.xml" ContentType="application/vnd.openxmlformats-officedocument.theme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2.xml" ContentType="application/vnd.openxmlformats-officedocument.presentationml.slideMaster+xml"/>
  <Override PartName="/ppt/theme/theme14.xml" ContentType="application/vnd.openxmlformats-officedocument.theme+xml"/>
  <Override PartName="/ppt/theme/theme23.xml" ContentType="application/vnd.openxmlformats-officedocument.theme+xml"/>
  <Override PartName="/docProps/core1.xml" ContentType="application/vnd.openxmlformats-package.core-properties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theme/theme21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9.xml" ContentType="application/vnd.openxmlformats-officedocument.theme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Masters/slideMaster1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17.xml" ContentType="application/vnd.openxmlformats-officedocument.theme+xml"/>
  <Override PartName="/ppt/slideLayouts/slideLayout21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22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theme/theme7.xml" ContentType="application/vnd.openxmlformats-officedocument.theme+xml"/>
  <Override PartName="/ppt/theme/theme11.xml" ContentType="application/vnd.openxmlformats-officedocument.theme+xml"/>
  <Override PartName="/ppt/theme/theme20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1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70" r:id="rId11"/>
    <p:sldMasterId id="2147483672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5" r:id="rId32"/>
    <p:sldId id="266" r:id="rId33"/>
    <p:sldId id="268" r:id="rId34"/>
    <p:sldId id="269" r:id="rId35"/>
    <p:sldId id="267" r:id="rId36"/>
    <p:sldId id="270" r:id="rId37"/>
    <p:sldId id="271" r:id="rId38"/>
    <p:sldId id="272" r:id="rId39"/>
    <p:sldId id="277" r:id="rId4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58" y="-46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39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1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38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slide" Target="slides/slide14.xml"/><Relationship Id="rId40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slide" Target="slides/slide13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8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slide" Target="slides/slide12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3160" y="1639080"/>
            <a:ext cx="5357160" cy="132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13160" y="1639080"/>
            <a:ext cx="5357160" cy="132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13160" y="1639080"/>
            <a:ext cx="5357160" cy="132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13160" y="1639080"/>
            <a:ext cx="5357160" cy="132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-23040" y="0"/>
            <a:ext cx="91897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228600" y="3455640"/>
            <a:ext cx="8686440" cy="12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body"/>
          </p:nvPr>
        </p:nvSpPr>
        <p:spPr>
          <a:xfrm>
            <a:off x="-6840" y="-360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title"/>
          </p:nvPr>
        </p:nvSpPr>
        <p:spPr>
          <a:xfrm>
            <a:off x="228600" y="3655080"/>
            <a:ext cx="4378320" cy="94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title"/>
          </p:nvPr>
        </p:nvSpPr>
        <p:spPr>
          <a:xfrm>
            <a:off x="228960" y="3153240"/>
            <a:ext cx="8365680" cy="1032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title"/>
          </p:nvPr>
        </p:nvSpPr>
        <p:spPr>
          <a:xfrm>
            <a:off x="228960" y="2219760"/>
            <a:ext cx="1366920" cy="1032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Bai Jamjuree"/>
                <a:ea typeface="Bai Jamjuree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89;p21"/>
          <p:cNvPicPr/>
          <p:nvPr/>
        </p:nvPicPr>
        <p:blipFill>
          <a:blip r:embed="rId3"/>
          <a:srcRect l="6383" r="6393"/>
          <a:stretch/>
        </p:blipFill>
        <p:spPr>
          <a:xfrm rot="10800000" flipH="1">
            <a:off x="4023720" y="1527120"/>
            <a:ext cx="8813520" cy="5851440"/>
          </a:xfrm>
          <a:prstGeom prst="rect">
            <a:avLst/>
          </a:prstGeom>
          <a:ln w="0">
            <a:noFill/>
          </a:ln>
        </p:spPr>
      </p:pic>
      <p:pic>
        <p:nvPicPr>
          <p:cNvPr id="38" name="Google Shape;90;p21"/>
          <p:cNvPicPr/>
          <p:nvPr/>
        </p:nvPicPr>
        <p:blipFill>
          <a:blip r:embed="rId4"/>
          <a:srcRect t="3115" b="-4959"/>
          <a:stretch/>
        </p:blipFill>
        <p:spPr>
          <a:xfrm rot="10800000" flipH="1">
            <a:off x="4385520" y="-4385520"/>
            <a:ext cx="12059280" cy="122821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2;p22"/>
          <p:cNvPicPr/>
          <p:nvPr/>
        </p:nvPicPr>
        <p:blipFill>
          <a:blip r:embed="rId3"/>
          <a:srcRect l="6383" r="6393"/>
          <a:stretch/>
        </p:blipFill>
        <p:spPr>
          <a:xfrm rot="10800000" flipH="1">
            <a:off x="4586400" y="-353880"/>
            <a:ext cx="8813520" cy="5851440"/>
          </a:xfrm>
          <a:prstGeom prst="rect">
            <a:avLst/>
          </a:prstGeom>
          <a:ln w="0">
            <a:noFill/>
          </a:ln>
        </p:spPr>
      </p:pic>
      <p:pic>
        <p:nvPicPr>
          <p:cNvPr id="40" name="Google Shape;93;p22"/>
          <p:cNvPicPr/>
          <p:nvPr/>
        </p:nvPicPr>
        <p:blipFill>
          <a:blip r:embed="rId4"/>
          <a:srcRect t="3115" b="-4959"/>
          <a:stretch/>
        </p:blipFill>
        <p:spPr>
          <a:xfrm rot="10800000" flipH="1">
            <a:off x="1513800" y="-6220080"/>
            <a:ext cx="12059280" cy="122821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body"/>
          </p:nvPr>
        </p:nvSpPr>
        <p:spPr>
          <a:xfrm>
            <a:off x="228600" y="521280"/>
            <a:ext cx="8686440" cy="2996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228600" y="3809880"/>
            <a:ext cx="8686440" cy="832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43" name="Google Shape;20;p4"/>
          <p:cNvPicPr/>
          <p:nvPr/>
        </p:nvPicPr>
        <p:blipFill>
          <a:blip r:embed="rId3"/>
          <a:srcRect l="6383" r="6393"/>
          <a:stretch/>
        </p:blipFill>
        <p:spPr>
          <a:xfrm rot="10800000" flipH="1">
            <a:off x="4023720" y="1527120"/>
            <a:ext cx="8813520" cy="585144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21;p4"/>
          <p:cNvPicPr/>
          <p:nvPr/>
        </p:nvPicPr>
        <p:blipFill>
          <a:blip r:embed="rId4"/>
          <a:srcRect t="3115" b="-4959"/>
          <a:stretch/>
        </p:blipFill>
        <p:spPr>
          <a:xfrm rot="10800000" flipH="1">
            <a:off x="4385520" y="-4385520"/>
            <a:ext cx="12059280" cy="122821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28600" y="3983400"/>
            <a:ext cx="7703640" cy="659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28600" y="3983400"/>
            <a:ext cx="7703640" cy="659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/>
    <p:bodyStyle/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29;p7"/>
          <p:cNvPicPr/>
          <p:nvPr/>
        </p:nvPicPr>
        <p:blipFill>
          <a:blip r:embed="rId3"/>
          <a:srcRect t="3115" b="-4959"/>
          <a:stretch/>
        </p:blipFill>
        <p:spPr>
          <a:xfrm rot="10800000" flipH="1">
            <a:off x="-4774680" y="-7824240"/>
            <a:ext cx="12059280" cy="12282120"/>
          </a:xfrm>
          <a:prstGeom prst="rect">
            <a:avLst/>
          </a:prstGeom>
          <a:ln w="0">
            <a:noFill/>
          </a:ln>
        </p:spPr>
      </p:pic>
      <p:sp>
        <p:nvSpPr>
          <p:cNvPr id="54" name="PlaceHolder 1"/>
          <p:cNvSpPr>
            <a:spLocks noGrp="1"/>
          </p:cNvSpPr>
          <p:nvPr>
            <p:ph type="body"/>
          </p:nvPr>
        </p:nvSpPr>
        <p:spPr>
          <a:xfrm>
            <a:off x="5900400" y="0"/>
            <a:ext cx="32432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title"/>
          </p:nvPr>
        </p:nvSpPr>
        <p:spPr>
          <a:xfrm>
            <a:off x="228600" y="3809880"/>
            <a:ext cx="5222520" cy="832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/>
    <p:bodyStyle/>
    <p:otherStyle/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61440" y="1756800"/>
            <a:ext cx="3672360" cy="162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57" name="Google Shape;35;p8"/>
          <p:cNvPicPr/>
          <p:nvPr/>
        </p:nvPicPr>
        <p:blipFill>
          <a:blip r:embed="rId3"/>
          <a:srcRect t="3115" b="-4959"/>
          <a:stretch/>
        </p:blipFill>
        <p:spPr>
          <a:xfrm flipH="1">
            <a:off x="3021120" y="-1942200"/>
            <a:ext cx="12059280" cy="1228212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36;p8"/>
          <p:cNvPicPr/>
          <p:nvPr/>
        </p:nvPicPr>
        <p:blipFill>
          <a:blip r:embed="rId4"/>
          <a:srcRect l="6383" r="6393"/>
          <a:stretch/>
        </p:blipFill>
        <p:spPr>
          <a:xfrm flipH="1">
            <a:off x="4167720" y="2436120"/>
            <a:ext cx="8813520" cy="58514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/>
    <p:bodyStyle/>
    <p:otherStyle/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38;p9"/>
          <p:cNvPicPr/>
          <p:nvPr/>
        </p:nvPicPr>
        <p:blipFill>
          <a:blip r:embed="rId3"/>
          <a:srcRect t="3115" b="-4959"/>
          <a:stretch/>
        </p:blipFill>
        <p:spPr>
          <a:xfrm rot="10800000" flipH="1">
            <a:off x="4020840" y="-2622240"/>
            <a:ext cx="12059280" cy="12282120"/>
          </a:xfrm>
          <a:prstGeom prst="rect">
            <a:avLst/>
          </a:prstGeom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67640" y="677880"/>
            <a:ext cx="6408720" cy="181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35400" y="2362680"/>
            <a:ext cx="6575760" cy="1378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Bai Jamjuree"/>
                <a:ea typeface="Bai Jamjuree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5" name="Google Shape;47;p11"/>
          <p:cNvPicPr/>
          <p:nvPr/>
        </p:nvPicPr>
        <p:blipFill>
          <a:blip r:embed="rId3"/>
          <a:srcRect t="3115" b="-4959"/>
          <a:stretch/>
        </p:blipFill>
        <p:spPr>
          <a:xfrm flipH="1">
            <a:off x="4419720" y="-4718520"/>
            <a:ext cx="12059280" cy="12282120"/>
          </a:xfrm>
          <a:prstGeom prst="rect">
            <a:avLst/>
          </a:prstGeom>
          <a:ln w="0">
            <a:noFill/>
          </a:ln>
        </p:spPr>
      </p:pic>
      <p:pic>
        <p:nvPicPr>
          <p:cNvPr id="6" name="Google Shape;48;p11"/>
          <p:cNvPicPr/>
          <p:nvPr/>
        </p:nvPicPr>
        <p:blipFill>
          <a:blip r:embed="rId4"/>
          <a:srcRect l="6383" r="6393"/>
          <a:stretch/>
        </p:blipFill>
        <p:spPr>
          <a:xfrm flipH="1">
            <a:off x="5565960" y="-340560"/>
            <a:ext cx="8813520" cy="58514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title"/>
          </p:nvPr>
        </p:nvSpPr>
        <p:spPr>
          <a:xfrm>
            <a:off x="4969080" y="3721320"/>
            <a:ext cx="3946320" cy="88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/>
    <p:bodyStyle/>
    <p:otherStyle/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/>
    <p:bodyStyle/>
    <p:otherStyle/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99;p25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/>
    <p:bodyStyle/>
    <p:otherStyle/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02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6840" y="614880"/>
            <a:ext cx="6915960" cy="1846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8" name="Google Shape;53;p13"/>
          <p:cNvPicPr/>
          <p:nvPr/>
        </p:nvPicPr>
        <p:blipFill>
          <a:blip r:embed="rId3"/>
          <a:srcRect t="3115" b="-4959"/>
          <a:stretch/>
        </p:blipFill>
        <p:spPr>
          <a:xfrm>
            <a:off x="-5568840" y="-2605320"/>
            <a:ext cx="12059280" cy="12282120"/>
          </a:xfrm>
          <a:prstGeom prst="rect">
            <a:avLst/>
          </a:prstGeom>
          <a:ln w="0">
            <a:noFill/>
          </a:ln>
        </p:spPr>
      </p:pic>
      <p:pic>
        <p:nvPicPr>
          <p:cNvPr id="9" name="Google Shape;54;p13"/>
          <p:cNvPicPr/>
          <p:nvPr/>
        </p:nvPicPr>
        <p:blipFill>
          <a:blip r:embed="rId4"/>
          <a:srcRect l="6383" r="6393"/>
          <a:stretch/>
        </p:blipFill>
        <p:spPr>
          <a:xfrm>
            <a:off x="-3469680" y="1772640"/>
            <a:ext cx="8813520" cy="585144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body"/>
          </p:nvPr>
        </p:nvSpPr>
        <p:spPr>
          <a:xfrm>
            <a:off x="4888800" y="0"/>
            <a:ext cx="425520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title"/>
          </p:nvPr>
        </p:nvSpPr>
        <p:spPr>
          <a:xfrm>
            <a:off x="228600" y="3364920"/>
            <a:ext cx="4342680" cy="1277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13" name="Google Shape;59;p14"/>
          <p:cNvPicPr/>
          <p:nvPr/>
        </p:nvPicPr>
        <p:blipFill>
          <a:blip r:embed="rId3" cstate="print"/>
          <a:srcRect t="8325" b="8325"/>
          <a:stretch/>
        </p:blipFill>
        <p:spPr>
          <a:xfrm>
            <a:off x="-2659680" y="-4391280"/>
            <a:ext cx="8353440" cy="69624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title"/>
          </p:nvPr>
        </p:nvSpPr>
        <p:spPr>
          <a:xfrm>
            <a:off x="4187160" y="3023640"/>
            <a:ext cx="4243320" cy="164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title"/>
          </p:nvPr>
        </p:nvSpPr>
        <p:spPr>
          <a:xfrm>
            <a:off x="628560" y="3089880"/>
            <a:ext cx="1940760" cy="164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Bai Jamjuree"/>
                <a:ea typeface="Bai Jamjuree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Google Shape;64;p15"/>
          <p:cNvSpPr/>
          <p:nvPr/>
        </p:nvSpPr>
        <p:spPr>
          <a:xfrm>
            <a:off x="4708440" y="539640"/>
            <a:ext cx="3721680" cy="105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8" name="Google Shape;65;p15"/>
          <p:cNvSpPr/>
          <p:nvPr/>
        </p:nvSpPr>
        <p:spPr>
          <a:xfrm>
            <a:off x="4708440" y="1822320"/>
            <a:ext cx="3721680" cy="278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spcAft>
                <a:spcPts val="1001"/>
              </a:spcAft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67;p16"/>
          <p:cNvPicPr/>
          <p:nvPr/>
        </p:nvPicPr>
        <p:blipFill>
          <a:blip r:embed="rId3"/>
          <a:srcRect t="3115" b="-4959"/>
          <a:stretch/>
        </p:blipFill>
        <p:spPr>
          <a:xfrm rot="10800000" flipH="1">
            <a:off x="0" y="443160"/>
            <a:ext cx="12059280" cy="12282120"/>
          </a:xfrm>
          <a:prstGeom prst="rect">
            <a:avLst/>
          </a:prstGeom>
          <a:ln w="0">
            <a:noFill/>
          </a:ln>
        </p:spPr>
      </p:pic>
      <p:sp>
        <p:nvSpPr>
          <p:cNvPr id="2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2918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title"/>
          </p:nvPr>
        </p:nvSpPr>
        <p:spPr>
          <a:xfrm>
            <a:off x="310320" y="3891960"/>
            <a:ext cx="8523360" cy="750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72;p17"/>
          <p:cNvPicPr/>
          <p:nvPr/>
        </p:nvPicPr>
        <p:blipFill>
          <a:blip r:embed="rId3"/>
          <a:srcRect t="3115" b="-4959"/>
          <a:stretch/>
        </p:blipFill>
        <p:spPr>
          <a:xfrm rot="10800000" flipH="1">
            <a:off x="4696920" y="-2590920"/>
            <a:ext cx="12059280" cy="1228212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body"/>
          </p:nvPr>
        </p:nvSpPr>
        <p:spPr>
          <a:xfrm>
            <a:off x="360" y="0"/>
            <a:ext cx="48859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title"/>
          </p:nvPr>
        </p:nvSpPr>
        <p:spPr>
          <a:xfrm>
            <a:off x="5208120" y="2760120"/>
            <a:ext cx="3706920" cy="1882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body"/>
          </p:nvPr>
        </p:nvSpPr>
        <p:spPr>
          <a:xfrm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title"/>
          </p:nvPr>
        </p:nvSpPr>
        <p:spPr>
          <a:xfrm>
            <a:off x="4275720" y="2525400"/>
            <a:ext cx="4639680" cy="2172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109;p27"/>
          <p:cNvPicPr/>
          <p:nvPr/>
        </p:nvPicPr>
        <p:blipFill>
          <a:blip r:embed="rId2"/>
          <a:srcRect t="79" b="66"/>
          <a:stretch/>
        </p:blipFill>
        <p:spPr>
          <a:xfrm>
            <a:off x="0" y="428610"/>
            <a:ext cx="9144000" cy="4929222"/>
          </a:xfrm>
          <a:prstGeom prst="rect">
            <a:avLst/>
          </a:prstGeom>
          <a:ln w="0">
            <a:noFill/>
          </a:ln>
        </p:spPr>
      </p:pic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 rot="10800000" flipV="1">
            <a:off x="0" y="2285998"/>
            <a:ext cx="6215106" cy="2571768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dirty="0" smtClean="0">
                <a:solidFill>
                  <a:schemeClr val="accent2"/>
                </a:solidFill>
              </a:rPr>
              <a:t>Title</a:t>
            </a:r>
            <a:r>
              <a:rPr lang="en-US" sz="2400" dirty="0" smtClean="0">
                <a:solidFill>
                  <a:schemeClr val="accent2"/>
                </a:solidFill>
              </a:rPr>
              <a:t>: </a:t>
            </a:r>
            <a:r>
              <a:rPr lang="en-US" sz="2400" i="1" dirty="0" smtClean="0">
                <a:solidFill>
                  <a:schemeClr val="accent2"/>
                </a:solidFill>
              </a:rPr>
              <a:t>AI in Digital Forensics and Attribution</a:t>
            </a:r>
            <a:r>
              <a:rPr lang="en-US" sz="2400" dirty="0" smtClean="0">
                <a:solidFill>
                  <a:schemeClr val="accent2"/>
                </a:solidFill>
              </a:rPr>
              <a:t/>
            </a:r>
            <a:br>
              <a:rPr lang="en-US" sz="2400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Subtitle</a:t>
            </a:r>
            <a:r>
              <a:rPr lang="en-US" sz="2400" dirty="0" smtClean="0">
                <a:solidFill>
                  <a:schemeClr val="accent2"/>
                </a:solidFill>
              </a:rPr>
              <a:t>: Exploring the Role of Artificial Intelligence in Cybercrime Investigation</a:t>
            </a:r>
            <a:br>
              <a:rPr lang="en-US" sz="2400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Presented by</a:t>
            </a:r>
            <a:r>
              <a:rPr lang="en-US" sz="2400" dirty="0" smtClean="0">
                <a:solidFill>
                  <a:schemeClr val="accent2"/>
                </a:solidFill>
              </a:rPr>
              <a:t>: </a:t>
            </a:r>
            <a:r>
              <a:rPr lang="en-US" sz="2400" dirty="0" err="1" smtClean="0">
                <a:solidFill>
                  <a:schemeClr val="accent2"/>
                </a:solidFill>
              </a:rPr>
              <a:t>Azka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Sayed</a:t>
            </a:r>
            <a:r>
              <a:rPr lang="en-US" sz="2400" dirty="0" smtClean="0">
                <a:solidFill>
                  <a:schemeClr val="accent2"/>
                </a:solidFill>
              </a:rPr>
              <a:t> and </a:t>
            </a:r>
            <a:r>
              <a:rPr lang="en-US" sz="2400" dirty="0" err="1" smtClean="0">
                <a:solidFill>
                  <a:schemeClr val="accent2"/>
                </a:solidFill>
              </a:rPr>
              <a:t>Khushi</a:t>
            </a:r>
            <a:r>
              <a:rPr lang="en-US" sz="2400" dirty="0" smtClean="0">
                <a:solidFill>
                  <a:schemeClr val="accent2"/>
                </a:solidFill>
              </a:rPr>
              <a:t> Singh</a:t>
            </a:r>
            <a:br>
              <a:rPr lang="en-US" sz="2400" dirty="0" smtClean="0">
                <a:solidFill>
                  <a:schemeClr val="accent2"/>
                </a:solidFill>
              </a:rPr>
            </a:br>
            <a:r>
              <a:rPr lang="en-US" sz="2400" b="1" dirty="0" smtClean="0">
                <a:solidFill>
                  <a:schemeClr val="accent2"/>
                </a:solidFill>
              </a:rPr>
              <a:t>Date</a:t>
            </a:r>
            <a:r>
              <a:rPr lang="en-US" sz="2400" dirty="0" smtClean="0">
                <a:solidFill>
                  <a:schemeClr val="accent2"/>
                </a:solidFill>
              </a:rPr>
              <a:t>: [11/5/2025]</a:t>
            </a:r>
            <a:endParaRPr lang="fr-FR" sz="2400" b="0" strike="noStrike" spc="-1" dirty="0">
              <a:solidFill>
                <a:schemeClr val="accent2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157;p34"/>
          <p:cNvPicPr/>
          <p:nvPr/>
        </p:nvPicPr>
        <p:blipFill>
          <a:blip r:embed="rId2"/>
          <a:srcRect t="5210" b="5204"/>
          <a:stretch/>
        </p:blipFill>
        <p:spPr>
          <a:xfrm>
            <a:off x="360" y="0"/>
            <a:ext cx="9143640" cy="514350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/>
          <p:cNvSpPr/>
          <p:nvPr/>
        </p:nvSpPr>
        <p:spPr>
          <a:xfrm>
            <a:off x="1571604" y="142858"/>
            <a:ext cx="50006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Case Studies – Face Detection &amp; File </a:t>
            </a:r>
            <a:r>
              <a:rPr lang="en-US" sz="2000" b="1" dirty="0" smtClean="0"/>
              <a:t>  Signature </a:t>
            </a:r>
            <a:r>
              <a:rPr lang="en-US" sz="2000" b="1" dirty="0" smtClean="0"/>
              <a:t>Use</a:t>
            </a:r>
            <a:endParaRPr lang="en-US" sz="2000" b="1" dirty="0"/>
          </a:p>
        </p:txBody>
      </p:sp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0" y="1643056"/>
            <a:ext cx="9144000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accent2">
                    <a:lumMod val="95000"/>
                  </a:schemeClr>
                </a:solidFill>
              </a:rPr>
              <a:t>💻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Case Study 1 – Face Detection in Law Enforcement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Scenario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Police analyze image evidence recovered from a suspect's phone during a human trafficking investigation.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Tool Use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Detects multiple human faces in a crowded room photo.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Impact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Prioritizes this image for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deeper facial recognition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to identify victims and perpetrators.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solidFill>
                  <a:schemeClr val="accent2">
                    <a:lumMod val="95000"/>
                  </a:schemeClr>
                </a:solidFill>
              </a:rPr>
              <a:t>💻 </a:t>
            </a:r>
            <a:r>
              <a:rPr lang="en-US" sz="1600" b="1" dirty="0" smtClean="0"/>
              <a:t>Case </a:t>
            </a:r>
            <a:r>
              <a:rPr lang="en-US" sz="1600" b="1" dirty="0" smtClean="0"/>
              <a:t>Study 2 – File Signature Verification in Legal Forensics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/>
              <a:t>A company received a file named “resume.pdf” during a hiring process.</a:t>
            </a:r>
            <a:br>
              <a:rPr lang="en-US" sz="1600" dirty="0" smtClean="0"/>
            </a:br>
            <a:r>
              <a:rPr lang="en-US" sz="1600" dirty="0" smtClean="0"/>
              <a:t>File signature detection revealed it was actually a disguised executable (.exe).</a:t>
            </a:r>
            <a:br>
              <a:rPr lang="en-US" sz="1600" dirty="0" smtClean="0"/>
            </a:br>
            <a:r>
              <a:rPr lang="en-US" sz="1600" dirty="0" smtClean="0"/>
              <a:t>The file contained a </a:t>
            </a:r>
            <a:r>
              <a:rPr lang="en-US" sz="1600" dirty="0" err="1" smtClean="0"/>
              <a:t>keylogger</a:t>
            </a:r>
            <a:r>
              <a:rPr lang="en-US" sz="1600" dirty="0" smtClean="0"/>
              <a:t> meant to breach internal systems.</a:t>
            </a:r>
            <a:br>
              <a:rPr lang="en-US" sz="1600" dirty="0" smtClean="0"/>
            </a:br>
            <a:r>
              <a:rPr lang="en-US" sz="1600" dirty="0" smtClean="0"/>
              <a:t>Thanks to quick verification, the threat was blocked and reported to authorities.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0" y="1071552"/>
            <a:ext cx="7572396" cy="385765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1923" lnSpcReduction="10000"/>
          </a:bodyPr>
          <a:lstStyle/>
          <a:p>
            <a:r>
              <a:rPr lang="en-US" b="1" dirty="0" smtClean="0">
                <a:solidFill>
                  <a:schemeClr val="accent2">
                    <a:lumMod val="95000"/>
                  </a:schemeClr>
                </a:solidFill>
              </a:rPr>
              <a:t>💻 </a:t>
            </a:r>
            <a:r>
              <a:rPr lang="en-US" b="1" dirty="0" smtClean="0">
                <a:solidFill>
                  <a:schemeClr val="accent2"/>
                </a:solidFill>
              </a:rPr>
              <a:t>Market Demand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Digital Forensics</a:t>
            </a:r>
            <a:r>
              <a:rPr lang="en-US" dirty="0" smtClean="0">
                <a:solidFill>
                  <a:schemeClr val="accent2"/>
                </a:solidFill>
              </a:rPr>
              <a:t> market projected to reach </a:t>
            </a:r>
            <a:r>
              <a:rPr lang="en-US" b="1" dirty="0" smtClean="0">
                <a:solidFill>
                  <a:schemeClr val="accent2"/>
                </a:solidFill>
              </a:rPr>
              <a:t>$22.5B by 2028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Face Detection</a:t>
            </a:r>
            <a:r>
              <a:rPr lang="en-US" dirty="0" smtClean="0">
                <a:solidFill>
                  <a:schemeClr val="accent2"/>
                </a:solidFill>
              </a:rPr>
              <a:t> market to exceed </a:t>
            </a:r>
            <a:r>
              <a:rPr lang="en-US" b="1" dirty="0" smtClean="0">
                <a:solidFill>
                  <a:schemeClr val="accent2"/>
                </a:solidFill>
              </a:rPr>
              <a:t>$12.67B by 2030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chemeClr val="accent2"/>
                </a:solidFill>
              </a:rPr>
              <a:t>Growing demand due to: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chemeClr val="accent2"/>
                </a:solidFill>
              </a:rPr>
              <a:t>Cybercrime &amp; fraud.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chemeClr val="accent2"/>
                </a:solidFill>
              </a:rPr>
              <a:t>Law enforcement needs.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>
                <a:solidFill>
                  <a:schemeClr val="accent2"/>
                </a:solidFill>
              </a:rPr>
              <a:t>Corporate &amp; legal compliance.</a:t>
            </a: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b="1" smtClean="0">
              <a:solidFill>
                <a:schemeClr val="accent2"/>
              </a:solidFill>
            </a:endParaRPr>
          </a:p>
          <a:p>
            <a:r>
              <a:rPr lang="en-US" b="1" smtClean="0">
                <a:solidFill>
                  <a:schemeClr val="accent2"/>
                </a:solidFill>
              </a:rPr>
              <a:t>👥 </a:t>
            </a:r>
            <a:r>
              <a:rPr lang="en-US" b="1" dirty="0" smtClean="0">
                <a:solidFill>
                  <a:schemeClr val="accent2"/>
                </a:solidFill>
              </a:rPr>
              <a:t>Who’s Interested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Law enforcement &amp; military cyber units.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accent2"/>
                </a:solidFill>
              </a:rPr>
              <a:t>Cybersecurity</a:t>
            </a:r>
            <a:r>
              <a:rPr lang="en-US" dirty="0" smtClean="0">
                <a:solidFill>
                  <a:schemeClr val="accent2"/>
                </a:solidFill>
              </a:rPr>
              <a:t> consulting firms.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Insurance &amp; legal sectors.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Digital forensics educators &amp; students.</a:t>
            </a:r>
          </a:p>
          <a:p>
            <a:endParaRPr lang="en-US" b="1" dirty="0" smtClean="0">
              <a:solidFill>
                <a:schemeClr val="accent2"/>
              </a:solidFill>
            </a:endParaRPr>
          </a:p>
          <a:p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title"/>
          </p:nvPr>
        </p:nvSpPr>
        <p:spPr>
          <a:xfrm>
            <a:off x="928662" y="71420"/>
            <a:ext cx="6914880" cy="7143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dirty="0" smtClean="0">
                <a:solidFill>
                  <a:schemeClr val="accent2"/>
                </a:solidFill>
              </a:rPr>
              <a:t>Market Demand, Audience &amp; Real-World Use</a:t>
            </a:r>
            <a:endParaRPr lang="fr-FR" sz="2400" b="1" strike="noStrike" spc="-1" dirty="0">
              <a:solidFill>
                <a:schemeClr val="accent2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66;p35"/>
          <p:cNvPicPr/>
          <p:nvPr/>
        </p:nvPicPr>
        <p:blipFill>
          <a:blip r:embed="rId2"/>
          <a:srcRect t="25709" b="25709"/>
          <a:stretch/>
        </p:blipFill>
        <p:spPr>
          <a:xfrm>
            <a:off x="0" y="-71456"/>
            <a:ext cx="9429784" cy="5214956"/>
          </a:xfrm>
          <a:prstGeom prst="rect">
            <a:avLst/>
          </a:prstGeom>
          <a:ln w="0">
            <a:noFill/>
          </a:ln>
        </p:spPr>
      </p:pic>
      <p:sp>
        <p:nvSpPr>
          <p:cNvPr id="7" name="Rectangle 6"/>
          <p:cNvSpPr/>
          <p:nvPr/>
        </p:nvSpPr>
        <p:spPr>
          <a:xfrm>
            <a:off x="142844" y="285734"/>
            <a:ext cx="64294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Real-World Use of Face &amp; File Signature Detection Tools:</a:t>
            </a:r>
          </a:p>
          <a:p>
            <a:r>
              <a:rPr lang="en-US" dirty="0" smtClean="0"/>
              <a:t>🔍 File Signature Verification was critical during the </a:t>
            </a:r>
            <a:r>
              <a:rPr lang="en-US" dirty="0" err="1" smtClean="0"/>
              <a:t>ZLoader</a:t>
            </a:r>
            <a:r>
              <a:rPr lang="en-US" dirty="0" smtClean="0"/>
              <a:t> malware campaign (2021), where attackers used signed DLLs to spread malware.</a:t>
            </a:r>
          </a:p>
          <a:p>
            <a:r>
              <a:rPr lang="en-US" dirty="0" smtClean="0"/>
              <a:t>📁 </a:t>
            </a:r>
            <a:r>
              <a:rPr lang="en-US" dirty="0" smtClean="0"/>
              <a:t>The tool helped detect malicious files masquerading as trusted formats, preventing execution of disguised threats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👤 Face detection is widely used in surveillance and access control; during the 2020 Delhi riots, it was used to identify suspects via CCTV footage.</a:t>
            </a:r>
          </a:p>
          <a:p>
            <a:r>
              <a:rPr lang="en-US" dirty="0" smtClean="0"/>
              <a:t>🔐 Both tools are key components in digital forensics workflows for analyzing cybercrime evidence and preventing insider threats.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214282" y="357172"/>
            <a:ext cx="8148518" cy="442915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l"/>
            <a:endParaRPr lang="en" sz="1600" b="0" strike="noStrike" spc="-1" dirty="0" smtClean="0">
              <a:solidFill>
                <a:schemeClr val="dk1"/>
              </a:solidFill>
              <a:latin typeface="Catamaran"/>
              <a:ea typeface="Catamaran"/>
            </a:endParaRPr>
          </a:p>
          <a:p>
            <a:pPr algn="l"/>
            <a:r>
              <a:rPr lang="en-US" sz="4000" dirty="0" smtClean="0">
                <a:solidFill>
                  <a:schemeClr val="accent6">
                    <a:lumMod val="95000"/>
                  </a:schemeClr>
                </a:solidFill>
              </a:rPr>
              <a:t>Research Methodology</a:t>
            </a:r>
            <a:endParaRPr lang="en" sz="4000" spc="-1" dirty="0">
              <a:solidFill>
                <a:schemeClr val="accent6">
                  <a:lumMod val="95000"/>
                </a:schemeClr>
              </a:solidFill>
              <a:latin typeface="Catamaran"/>
              <a:ea typeface="Catamaran"/>
            </a:endParaRPr>
          </a:p>
          <a:p>
            <a:pPr algn="l"/>
            <a:endParaRPr lang="en" sz="1600" b="0" strike="noStrike" spc="-1" dirty="0" smtClean="0">
              <a:solidFill>
                <a:schemeClr val="dk1"/>
              </a:solidFill>
              <a:latin typeface="Catamaran"/>
              <a:ea typeface="Catamaran"/>
            </a:endParaRPr>
          </a:p>
          <a:p>
            <a:pPr algn="l"/>
            <a:endParaRPr lang="en" sz="1600" spc="-1" dirty="0">
              <a:solidFill>
                <a:schemeClr val="dk1"/>
              </a:solidFill>
              <a:latin typeface="Catamaran"/>
              <a:ea typeface="Catamaran"/>
            </a:endParaRPr>
          </a:p>
          <a:p>
            <a:pPr algn="l"/>
            <a:endParaRPr lang="en" sz="1600" b="0" strike="noStrike" spc="-1" dirty="0" smtClean="0">
              <a:solidFill>
                <a:schemeClr val="dk1"/>
              </a:solidFill>
              <a:latin typeface="Catamaran"/>
              <a:ea typeface="Catamaran"/>
            </a:endParaRPr>
          </a:p>
          <a:p>
            <a:pPr algn="l"/>
            <a:r>
              <a:rPr lang="en" sz="1600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Step </a:t>
            </a: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1: Literature Review on current AI tools in forensics.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/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/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Step 2: Case studies on cybercrime investigations.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/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/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Step 3: Experiment using AI tools on synthetic datasets.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/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Step 4: Analyze performance metrics (accuracy, time).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sdtfl="http://schemas.microsoft.com/office/word/2024/wordml/sdtformatlock" xmlns:w16sdtdh="http://schemas.microsoft.com/office/word/2020/wordml/sdtdatahash" xmlns:w16du="http://schemas.microsoft.com/office/word/2023/wordml/word16du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el="http://schemas.microsoft.com/office/2019/extlst" xmlns:o="urn:schemas-microsoft-com:office:office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5739259" y="928676"/>
            <a:ext cx="3404741" cy="390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25;p29"/>
          <p:cNvPicPr/>
          <p:nvPr/>
        </p:nvPicPr>
        <p:blipFill>
          <a:blip r:embed="rId2"/>
          <a:srcRect t="5210" b="520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28600" y="3152880"/>
            <a:ext cx="8362440" cy="102852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>
                <a:solidFill>
                  <a:schemeClr val="dk1"/>
                </a:solidFill>
                <a:latin typeface="Bai Jamjuree"/>
                <a:ea typeface="Bai Jamjuree"/>
              </a:rPr>
              <a:t>Comparative Analysis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40;p31"/>
          <p:cNvPicPr/>
          <p:nvPr/>
        </p:nvPicPr>
        <p:blipFill>
          <a:blip r:embed="rId2"/>
          <a:srcRect t="12051" b="12051"/>
          <a:stretch/>
        </p:blipFill>
        <p:spPr>
          <a:xfrm flipH="1">
            <a:off x="4888800" y="0"/>
            <a:ext cx="4255200" cy="5143320"/>
          </a:xfrm>
          <a:prstGeom prst="rect">
            <a:avLst/>
          </a:prstGeom>
          <a:ln w="0"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85734"/>
            <a:ext cx="3870337" cy="4775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142844" y="1928808"/>
            <a:ext cx="8929750" cy="307183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AI requires high-quality training data.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just">
              <a:buFont typeface="Wingdings" pitchFamily="2" charset="2"/>
              <a:buChar char="§"/>
            </a:pP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just">
              <a:buFont typeface="Wingdings" pitchFamily="2" charset="2"/>
              <a:buChar char="§"/>
            </a:pPr>
            <a:endParaRPr lang="en" sz="1600" b="0" strike="noStrike" spc="-1" dirty="0" smtClean="0">
              <a:solidFill>
                <a:schemeClr val="dk1"/>
              </a:solidFill>
              <a:latin typeface="Catamaran"/>
              <a:ea typeface="Catamaran"/>
            </a:endParaRPr>
          </a:p>
          <a:p>
            <a:pPr algn="just">
              <a:buFont typeface="Wingdings" pitchFamily="2" charset="2"/>
              <a:buChar char="§"/>
            </a:pPr>
            <a:r>
              <a:rPr lang="en" sz="1600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May </a:t>
            </a: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generate false positives/negatives.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just">
              <a:buFont typeface="Wingdings" pitchFamily="2" charset="2"/>
              <a:buChar char="§"/>
            </a:pP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just">
              <a:buFont typeface="Wingdings" pitchFamily="2" charset="2"/>
              <a:buChar char="§"/>
            </a:pPr>
            <a:endParaRPr lang="en" sz="1600" b="0" strike="noStrike" spc="-1" dirty="0" smtClean="0">
              <a:solidFill>
                <a:schemeClr val="dk1"/>
              </a:solidFill>
              <a:latin typeface="Catamaran"/>
              <a:ea typeface="Catamaran"/>
            </a:endParaRPr>
          </a:p>
          <a:p>
            <a:pPr algn="just">
              <a:buFont typeface="Wingdings" pitchFamily="2" charset="2"/>
              <a:buChar char="§"/>
            </a:pPr>
            <a:r>
              <a:rPr lang="en" sz="1600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Legal </a:t>
            </a: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admissibility of AI conclusions is still evolving.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just">
              <a:buFont typeface="Wingdings" pitchFamily="2" charset="2"/>
              <a:buChar char="§"/>
            </a:pP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just">
              <a:lnSpc>
                <a:spcPct val="100000"/>
              </a:lnSpc>
              <a:buFont typeface="Wingdings" pitchFamily="2" charset="2"/>
              <a:buChar char="§"/>
              <a:tabLst>
                <a:tab pos="0" algn="l"/>
              </a:tabLst>
            </a:pPr>
            <a:endParaRPr lang="en" sz="1600" b="0" strike="noStrike" spc="-1" dirty="0" smtClean="0">
              <a:solidFill>
                <a:schemeClr val="dk1"/>
              </a:solidFill>
              <a:latin typeface="Catamaran"/>
              <a:ea typeface="Catamaran"/>
            </a:endParaRPr>
          </a:p>
          <a:p>
            <a:pPr algn="just">
              <a:lnSpc>
                <a:spcPct val="100000"/>
              </a:lnSpc>
              <a:buFont typeface="Wingdings" pitchFamily="2" charset="2"/>
              <a:buChar char="§"/>
              <a:tabLst>
                <a:tab pos="0" algn="l"/>
              </a:tabLst>
            </a:pPr>
            <a:r>
              <a:rPr lang="en" sz="1600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Interpretability </a:t>
            </a: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of AI models (especially deep learning).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title"/>
          </p:nvPr>
        </p:nvSpPr>
        <p:spPr>
          <a:xfrm>
            <a:off x="571472" y="357172"/>
            <a:ext cx="3714776" cy="121444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 dirty="0" smtClean="0">
                <a:solidFill>
                  <a:schemeClr val="dk1"/>
                </a:solidFill>
                <a:latin typeface="Bai Jamjuree"/>
                <a:ea typeface="Bai Jamjuree"/>
              </a:rPr>
              <a:t>Limitations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286380" y="3214692"/>
            <a:ext cx="3704760" cy="128588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 dirty="0" smtClean="0">
                <a:solidFill>
                  <a:schemeClr val="dk1"/>
                </a:solidFill>
                <a:latin typeface="Bai Jamjuree"/>
                <a:ea typeface="Bai Jamjuree"/>
              </a:rPr>
              <a:t>Thank you!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125" name="Google Shape;173;p36"/>
          <p:cNvPicPr/>
          <p:nvPr/>
        </p:nvPicPr>
        <p:blipFill>
          <a:blip r:embed="rId2"/>
          <a:srcRect l="27240" r="9445"/>
          <a:stretch/>
        </p:blipFill>
        <p:spPr>
          <a:xfrm flipH="1">
            <a:off x="360" y="0"/>
            <a:ext cx="488592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28596" y="214296"/>
            <a:ext cx="4343040" cy="128588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1" strike="noStrike" spc="-1" dirty="0">
                <a:solidFill>
                  <a:schemeClr val="dk1"/>
                </a:solidFill>
                <a:latin typeface="Bai Jamjuree"/>
                <a:ea typeface="Bai Jamjuree"/>
              </a:rPr>
              <a:t>Introduction to Digital Forensics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72" name="Google Shape;140;p31"/>
          <p:cNvPicPr/>
          <p:nvPr/>
        </p:nvPicPr>
        <p:blipFill>
          <a:blip r:embed="rId2"/>
          <a:srcRect t="12051" b="12051"/>
          <a:stretch/>
        </p:blipFill>
        <p:spPr>
          <a:xfrm flipH="1">
            <a:off x="4888800" y="0"/>
            <a:ext cx="4255200" cy="514332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228600" y="1571618"/>
            <a:ext cx="4343040" cy="314327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" sz="1200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This </a:t>
            </a:r>
            <a:r>
              <a:rPr lang="en" sz="12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presentation explores the intersection of artificial </a:t>
            </a:r>
            <a:r>
              <a:rPr lang="en" sz="1200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      intelligence </a:t>
            </a:r>
            <a:r>
              <a:rPr lang="en" sz="12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and digital forensics, highlighting its techniques, applications, challenges, and future trends.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ctr">
              <a:buFont typeface="Wingdings" pitchFamily="2" charset="2"/>
              <a:buChar char="q"/>
            </a:pPr>
            <a:endParaRPr lang="en" sz="1200" b="0" strike="noStrike" spc="-1" dirty="0" smtClean="0">
              <a:solidFill>
                <a:schemeClr val="dk1"/>
              </a:solidFill>
              <a:latin typeface="Catamaran"/>
              <a:ea typeface="Catamaran"/>
            </a:endParaRPr>
          </a:p>
          <a:p>
            <a:pPr algn="l">
              <a:buFont typeface="Wingdings" pitchFamily="2" charset="2"/>
              <a:buChar char="q"/>
            </a:pPr>
            <a:r>
              <a:rPr lang="en" sz="1200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Definition</a:t>
            </a:r>
            <a:r>
              <a:rPr lang="en" sz="12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: Digital forensics is the process of uncovering and interpreting electronic data.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>
              <a:buFont typeface="Wingdings" pitchFamily="2" charset="2"/>
              <a:buChar char="q"/>
            </a:pPr>
            <a:endParaRPr lang="en" sz="1200" b="0" strike="noStrike" spc="-1" dirty="0" smtClean="0">
              <a:solidFill>
                <a:schemeClr val="dk1"/>
              </a:solidFill>
              <a:latin typeface="Catamaran"/>
              <a:ea typeface="Catamaran"/>
            </a:endParaRPr>
          </a:p>
          <a:p>
            <a:pPr algn="l">
              <a:buFont typeface="Wingdings" pitchFamily="2" charset="2"/>
              <a:buChar char="q"/>
            </a:pPr>
            <a:r>
              <a:rPr lang="en" sz="1200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Importance</a:t>
            </a:r>
            <a:r>
              <a:rPr lang="en" sz="12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: Vital for solving cybercrimes, fraud, data breaches.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ctr">
              <a:buFont typeface="Wingdings" pitchFamily="2" charset="2"/>
              <a:buChar char="q"/>
            </a:pP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just">
              <a:lnSpc>
                <a:spcPct val="100000"/>
              </a:lnSpc>
              <a:buFont typeface="Wingdings" pitchFamily="2" charset="2"/>
              <a:buChar char="q"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Domains: Computer forensics, mobile forensics, network forensics, cloud forensics.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157;p34"/>
          <p:cNvPicPr/>
          <p:nvPr/>
        </p:nvPicPr>
        <p:blipFill>
          <a:blip r:embed="rId2"/>
          <a:srcRect t="5210" b="520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191120" y="3019320"/>
            <a:ext cx="4247640" cy="16473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b">
            <a:normAutofit fontScale="90000"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>
                <a:solidFill>
                  <a:schemeClr val="dk1"/>
                </a:solidFill>
                <a:latin typeface="Bai Jamjuree"/>
                <a:ea typeface="Bai Jamjuree"/>
              </a:rPr>
              <a:t>Role of AI in Digital Forensics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2844" y="500048"/>
            <a:ext cx="4343040" cy="78060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1" strike="noStrike" spc="-1" dirty="0">
                <a:solidFill>
                  <a:schemeClr val="dk1"/>
                </a:solidFill>
                <a:latin typeface="Bai Jamjuree"/>
                <a:ea typeface="Bai Jamjuree"/>
              </a:rPr>
              <a:t>Roles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78" name="Google Shape;140;p31"/>
          <p:cNvPicPr/>
          <p:nvPr/>
        </p:nvPicPr>
        <p:blipFill>
          <a:blip r:embed="rId2"/>
          <a:srcRect t="12051" b="12051"/>
          <a:stretch/>
        </p:blipFill>
        <p:spPr>
          <a:xfrm flipH="1">
            <a:off x="4888800" y="0"/>
            <a:ext cx="4255200" cy="514332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228600" y="1428742"/>
            <a:ext cx="4343040" cy="271464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85000" lnSpcReduction="10000"/>
          </a:bodyPr>
          <a:lstStyle/>
          <a:p>
            <a:pPr algn="l"/>
            <a:endParaRPr lang="en" sz="1200" b="0" strike="noStrike" spc="-1" dirty="0" smtClean="0">
              <a:solidFill>
                <a:schemeClr val="dk1"/>
              </a:solidFill>
              <a:latin typeface="Catamaran"/>
              <a:ea typeface="Catamaran"/>
            </a:endParaRPr>
          </a:p>
          <a:p>
            <a:pPr algn="l">
              <a:buFont typeface="Wingdings" pitchFamily="2" charset="2"/>
              <a:buChar char="Ø"/>
            </a:pPr>
            <a:r>
              <a:rPr lang="en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Automates </a:t>
            </a:r>
            <a:r>
              <a:rPr lang="en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evidence </a:t>
            </a:r>
            <a:r>
              <a:rPr lang="en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analysis</a:t>
            </a:r>
          </a:p>
          <a:p>
            <a:pPr algn="l">
              <a:buFont typeface="Wingdings" pitchFamily="2" charset="2"/>
              <a:buChar char="Ø"/>
            </a:pPr>
            <a:endParaRPr lang="en" spc="-1" dirty="0">
              <a:solidFill>
                <a:schemeClr val="dk1"/>
              </a:solidFill>
              <a:latin typeface="Catamaran"/>
              <a:ea typeface="Catamaran"/>
            </a:endParaRPr>
          </a:p>
          <a:p>
            <a:pPr algn="l">
              <a:buFont typeface="Wingdings" pitchFamily="2" charset="2"/>
              <a:buChar char="Ø"/>
            </a:pPr>
            <a:endParaRPr lang="en" spc="-1" dirty="0">
              <a:solidFill>
                <a:schemeClr val="dk1"/>
              </a:solidFill>
              <a:latin typeface="Catamaran"/>
              <a:ea typeface="Catamaran"/>
            </a:endParaRPr>
          </a:p>
          <a:p>
            <a:pPr algn="l">
              <a:buFont typeface="Wingdings" pitchFamily="2" charset="2"/>
              <a:buChar char="Ø"/>
            </a:pPr>
            <a:r>
              <a:rPr lang="en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Enhances </a:t>
            </a:r>
            <a:r>
              <a:rPr lang="en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pattern recognition and </a:t>
            </a:r>
            <a:r>
              <a:rPr lang="en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anomaly detection</a:t>
            </a:r>
            <a:r>
              <a:rPr lang="en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.</a:t>
            </a:r>
            <a:endParaRPr lang="en-US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>
              <a:buFont typeface="Wingdings" pitchFamily="2" charset="2"/>
              <a:buChar char="Ø"/>
            </a:pPr>
            <a:endParaRPr lang="en-US" spc="-1" dirty="0">
              <a:solidFill>
                <a:srgbClr val="FFFFFF"/>
              </a:solidFill>
              <a:latin typeface="OpenSymbol"/>
              <a:ea typeface="Catamaran"/>
            </a:endParaRPr>
          </a:p>
          <a:p>
            <a:pPr algn="l">
              <a:buFont typeface="Wingdings" pitchFamily="2" charset="2"/>
              <a:buChar char="Ø"/>
            </a:pPr>
            <a:endParaRPr lang="en" b="0" strike="noStrike" spc="-1" dirty="0" smtClean="0">
              <a:solidFill>
                <a:schemeClr val="dk1"/>
              </a:solidFill>
              <a:latin typeface="Catamaran"/>
              <a:ea typeface="Catamaran"/>
            </a:endParaRPr>
          </a:p>
          <a:p>
            <a:pPr algn="l">
              <a:buFont typeface="Wingdings" pitchFamily="2" charset="2"/>
              <a:buChar char="Ø"/>
            </a:pPr>
            <a:r>
              <a:rPr lang="en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Speeds </a:t>
            </a:r>
            <a:r>
              <a:rPr lang="en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up case resolution.</a:t>
            </a:r>
            <a:endParaRPr lang="en-US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>
              <a:buFont typeface="Wingdings" pitchFamily="2" charset="2"/>
              <a:buChar char="Ø"/>
            </a:pPr>
            <a:endParaRPr lang="en-US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>
              <a:lnSpc>
                <a:spcPct val="100000"/>
              </a:lnSpc>
              <a:tabLst>
                <a:tab pos="0" algn="l"/>
              </a:tabLst>
            </a:pPr>
            <a:r>
              <a:rPr lang="en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                      </a:t>
            </a:r>
            <a:endParaRPr lang="en" b="0" strike="noStrike" spc="-1" dirty="0" smtClean="0">
              <a:solidFill>
                <a:schemeClr val="dk1"/>
              </a:solidFill>
              <a:latin typeface="Catamaran"/>
              <a:ea typeface="Catamaran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Ø"/>
              <a:tabLst>
                <a:tab pos="0" algn="l"/>
              </a:tabLst>
            </a:pPr>
            <a:r>
              <a:rPr lang="en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Handles </a:t>
            </a:r>
            <a:r>
              <a:rPr lang="en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large-scale data from various sources</a:t>
            </a:r>
            <a:r>
              <a:rPr lang="en" sz="12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.</a:t>
            </a:r>
            <a:endParaRPr lang="en-US" sz="12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0" y="1714494"/>
            <a:ext cx="8219956" cy="24288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" sz="1600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  Traditional </a:t>
            </a: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forensics are slow and labor-intensive.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>
              <a:buFont typeface="Arial" pitchFamily="34" charset="0"/>
              <a:buChar char="•"/>
            </a:pPr>
            <a:endParaRPr lang="en-US" sz="1600" spc="-1" dirty="0">
              <a:solidFill>
                <a:srgbClr val="FFFFFF"/>
              </a:solidFill>
              <a:latin typeface="OpenSymbol"/>
              <a:ea typeface="Catamaran"/>
            </a:endParaRPr>
          </a:p>
          <a:p>
            <a:pPr algn="l">
              <a:buFont typeface="Arial" pitchFamily="34" charset="0"/>
              <a:buChar char="•"/>
            </a:pPr>
            <a:r>
              <a:rPr lang="en" sz="1600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   Volume </a:t>
            </a: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of data is overwhelming.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>
              <a:buFont typeface="Arial" pitchFamily="34" charset="0"/>
              <a:buChar char="•"/>
            </a:pPr>
            <a:endParaRPr lang="en-US" sz="1600" spc="-1" dirty="0">
              <a:solidFill>
                <a:srgbClr val="FFFFFF"/>
              </a:solidFill>
              <a:latin typeface="OpenSymbol"/>
              <a:ea typeface="Catamaran"/>
            </a:endParaRPr>
          </a:p>
          <a:p>
            <a:pPr algn="l">
              <a:buFont typeface="Arial" pitchFamily="34" charset="0"/>
              <a:buChar char="•"/>
            </a:pPr>
            <a:r>
              <a:rPr lang="en" sz="1600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   Attribution </a:t>
            </a: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is difficult due to anonymity tools (e.g., VPNs, Tor).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>
              <a:buFont typeface="Arial" pitchFamily="34" charset="0"/>
              <a:buChar char="•"/>
            </a:pP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>
              <a:lnSpc>
                <a:spcPct val="100000"/>
              </a:lnSpc>
              <a:buFont typeface="Arial" pitchFamily="34" charset="0"/>
              <a:buChar char="•"/>
              <a:tabLst>
                <a:tab pos="0" algn="l"/>
              </a:tabLst>
            </a:pPr>
            <a:r>
              <a:rPr lang="en" sz="1600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   Need </a:t>
            </a: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for intelligent, scalable solutions.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71406" y="619200"/>
            <a:ext cx="7215238" cy="116673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 dirty="0">
                <a:solidFill>
                  <a:schemeClr val="dk1"/>
                </a:solidFill>
                <a:latin typeface="Bai Jamjuree"/>
                <a:ea typeface="Bai Jamjuree"/>
              </a:rPr>
              <a:t>Problem Statement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142844" y="357172"/>
            <a:ext cx="8219956" cy="416694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l">
              <a:lnSpc>
                <a:spcPct val="100000"/>
              </a:lnSpc>
              <a:tabLst>
                <a:tab pos="0" algn="l"/>
              </a:tabLst>
            </a:pPr>
            <a:r>
              <a:rPr lang="en" sz="3600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Importance of Attribution in Digital Forencics</a:t>
            </a:r>
          </a:p>
          <a:p>
            <a:pPr algn="l">
              <a:lnSpc>
                <a:spcPct val="100000"/>
              </a:lnSpc>
              <a:tabLst>
                <a:tab pos="0" algn="l"/>
              </a:tabLst>
            </a:pPr>
            <a:endParaRPr lang="en" sz="1600" spc="-1" dirty="0">
              <a:solidFill>
                <a:schemeClr val="dk1"/>
              </a:solidFill>
              <a:latin typeface="Catamaran"/>
              <a:ea typeface="Catamaran"/>
            </a:endParaRPr>
          </a:p>
          <a:p>
            <a:pPr algn="l">
              <a:lnSpc>
                <a:spcPct val="100000"/>
              </a:lnSpc>
              <a:tabLst>
                <a:tab pos="0" algn="l"/>
              </a:tabLst>
            </a:pPr>
            <a:endParaRPr lang="en" sz="1600" b="0" strike="noStrike" spc="-1" dirty="0" smtClean="0">
              <a:solidFill>
                <a:schemeClr val="dk1"/>
              </a:solidFill>
              <a:latin typeface="Catamaran"/>
              <a:ea typeface="Catamaran"/>
            </a:endParaRPr>
          </a:p>
          <a:p>
            <a:pPr algn="l">
              <a:lnSpc>
                <a:spcPct val="100000"/>
              </a:lnSpc>
              <a:tabLst>
                <a:tab pos="0" algn="l"/>
              </a:tabLst>
            </a:pPr>
            <a:endParaRPr lang="en" sz="1600" spc="-1" dirty="0">
              <a:solidFill>
                <a:schemeClr val="dk1"/>
              </a:solidFill>
              <a:latin typeface="Catamaran"/>
              <a:ea typeface="Catamaran"/>
            </a:endParaRPr>
          </a:p>
          <a:p>
            <a:pPr algn="l">
              <a:lnSpc>
                <a:spcPct val="100000"/>
              </a:lnSpc>
              <a:buFont typeface="Wingdings" pitchFamily="2" charset="2"/>
              <a:buChar char="Ø"/>
              <a:tabLst>
                <a:tab pos="0" algn="l"/>
              </a:tabLst>
            </a:pPr>
            <a:r>
              <a:rPr lang="en" sz="1600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Attribution </a:t>
            </a: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is critical in digital forensics as it involves </a:t>
            </a:r>
            <a:r>
              <a:rPr lang="en" sz="1600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identifying </a:t>
            </a: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the entity responsible for </a:t>
            </a:r>
            <a:endParaRPr lang="en" sz="1600" b="0" strike="noStrike" spc="-1" dirty="0" smtClean="0">
              <a:solidFill>
                <a:schemeClr val="dk1"/>
              </a:solidFill>
              <a:latin typeface="Catamaran"/>
              <a:ea typeface="Catamaran"/>
            </a:endParaRPr>
          </a:p>
          <a:p>
            <a:pPr algn="l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a </a:t>
            </a: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cyber incident. AI technologies assist in tracing digital footprints and linking activities back to individuals or organizations, which is essential for accountability and prevention of future attacks.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25;p29"/>
          <p:cNvPicPr/>
          <p:nvPr/>
        </p:nvPicPr>
        <p:blipFill>
          <a:blip r:embed="rId2"/>
          <a:srcRect t="5210" b="520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87" name="PlaceHolder 3"/>
          <p:cNvSpPr>
            <a:spLocks noGrp="1"/>
          </p:cNvSpPr>
          <p:nvPr>
            <p:ph type="subTitle"/>
          </p:nvPr>
        </p:nvSpPr>
        <p:spPr>
          <a:xfrm>
            <a:off x="228600" y="428610"/>
            <a:ext cx="8362440" cy="418119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t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accent3"/>
                </a:solidFill>
              </a:rPr>
              <a:t>AI Tools in Digital Forensics</a:t>
            </a:r>
          </a:p>
          <a:p>
            <a:pPr algn="ctr"/>
            <a:endParaRPr lang="en-US" sz="2800" b="1" dirty="0" smtClean="0">
              <a:solidFill>
                <a:schemeClr val="accent3"/>
              </a:solidFill>
            </a:endParaRPr>
          </a:p>
          <a:p>
            <a:pPr marL="342900" indent="-342900" algn="just">
              <a:buAutoNum type="arabicPeriod"/>
            </a:pPr>
            <a:r>
              <a:rPr lang="en-US" sz="1600" b="1" dirty="0" smtClean="0">
                <a:solidFill>
                  <a:schemeClr val="accent3"/>
                </a:solidFill>
              </a:rPr>
              <a:t>Autopsy + Sleuth Kit (TSK)</a:t>
            </a:r>
          </a:p>
          <a:p>
            <a:pPr marL="342900" indent="-342900" algn="just">
              <a:buAutoNum type="arabicPeriod"/>
            </a:pPr>
            <a:endParaRPr lang="en-US" sz="1600" b="1" dirty="0" smtClean="0">
              <a:solidFill>
                <a:schemeClr val="accent3"/>
              </a:solidFill>
            </a:endParaRPr>
          </a:p>
          <a:p>
            <a:pPr marL="342900" indent="-342900" algn="just"/>
            <a:r>
              <a:rPr lang="en-US" sz="1600" b="1" dirty="0" smtClean="0">
                <a:solidFill>
                  <a:schemeClr val="accent3"/>
                </a:solidFill>
              </a:rPr>
              <a:t> </a:t>
            </a:r>
            <a:r>
              <a:rPr lang="en-US" sz="1600" b="1" dirty="0" smtClean="0">
                <a:solidFill>
                  <a:schemeClr val="accent3"/>
                </a:solidFill>
              </a:rPr>
              <a:t>     </a:t>
            </a:r>
            <a:r>
              <a:rPr lang="en-US" sz="1600" b="1" dirty="0" err="1" smtClean="0">
                <a:solidFill>
                  <a:schemeClr val="accent3"/>
                </a:solidFill>
              </a:rPr>
              <a:t>GitHub</a:t>
            </a:r>
            <a:r>
              <a:rPr lang="en-US" sz="1600" b="1" dirty="0" smtClean="0">
                <a:solidFill>
                  <a:schemeClr val="accent3"/>
                </a:solidFill>
              </a:rPr>
              <a:t>: </a:t>
            </a:r>
            <a:r>
              <a:rPr lang="en-US" sz="1600" b="1" dirty="0" err="1" smtClean="0">
                <a:solidFill>
                  <a:schemeClr val="accent3"/>
                </a:solidFill>
              </a:rPr>
              <a:t>sleuthkit</a:t>
            </a:r>
            <a:r>
              <a:rPr lang="en-US" sz="1600" b="1" dirty="0" smtClean="0">
                <a:solidFill>
                  <a:schemeClr val="accent3"/>
                </a:solidFill>
              </a:rPr>
              <a:t>/autopsy</a:t>
            </a:r>
          </a:p>
          <a:p>
            <a:pPr marL="342900" indent="-342900" algn="just">
              <a:buAutoNum type="arabicPeriod"/>
            </a:pPr>
            <a:endParaRPr lang="en-US" sz="1600" b="1" dirty="0" smtClean="0">
              <a:solidFill>
                <a:schemeClr val="accent3"/>
              </a:solidFill>
            </a:endParaRPr>
          </a:p>
          <a:p>
            <a:pPr marL="342900" indent="-342900" algn="just"/>
            <a:r>
              <a:rPr lang="en-US" sz="1600" b="1" dirty="0">
                <a:solidFill>
                  <a:schemeClr val="accent3"/>
                </a:solidFill>
              </a:rPr>
              <a:t> </a:t>
            </a:r>
            <a:r>
              <a:rPr lang="en-US" sz="1600" b="1" dirty="0" smtClean="0">
                <a:solidFill>
                  <a:schemeClr val="accent3"/>
                </a:solidFill>
              </a:rPr>
              <a:t>    Use</a:t>
            </a:r>
            <a:r>
              <a:rPr lang="en-US" sz="1600" b="1" dirty="0" smtClean="0">
                <a:solidFill>
                  <a:schemeClr val="accent3"/>
                </a:solidFill>
              </a:rPr>
              <a:t>: Digital forensics of hard drives, file systems.</a:t>
            </a:r>
          </a:p>
          <a:p>
            <a:pPr marL="342900" indent="-342900" algn="just"/>
            <a:endParaRPr lang="en-US" sz="1600" b="1" dirty="0" smtClean="0">
              <a:solidFill>
                <a:schemeClr val="accent3"/>
              </a:solidFill>
            </a:endParaRPr>
          </a:p>
          <a:p>
            <a:pPr marL="342900" indent="-342900" algn="just"/>
            <a:r>
              <a:rPr lang="en-US" sz="1600" b="1" dirty="0" smtClean="0">
                <a:solidFill>
                  <a:schemeClr val="accent3"/>
                </a:solidFill>
              </a:rPr>
              <a:t>     AI </a:t>
            </a:r>
            <a:r>
              <a:rPr lang="en-US" sz="1600" b="1" dirty="0" smtClean="0">
                <a:solidFill>
                  <a:schemeClr val="accent3"/>
                </a:solidFill>
              </a:rPr>
              <a:t>Integration: You can script modules in Python to include AI-based classifiers (e.g., for image recognition or anomaly detection).</a:t>
            </a:r>
          </a:p>
          <a:p>
            <a:pPr marL="342900" indent="-342900" algn="just"/>
            <a:endParaRPr lang="en-US" sz="1600" b="1" dirty="0" smtClean="0">
              <a:solidFill>
                <a:schemeClr val="accent3"/>
              </a:solidFill>
            </a:endParaRPr>
          </a:p>
          <a:p>
            <a:pPr marL="342900" indent="-342900" algn="just"/>
            <a:r>
              <a:rPr lang="en-US" sz="1600" b="1" dirty="0" smtClean="0">
                <a:solidFill>
                  <a:schemeClr val="accent3"/>
                </a:solidFill>
              </a:rPr>
              <a:t>     Ease </a:t>
            </a:r>
            <a:r>
              <a:rPr lang="en-US" sz="1600" b="1" dirty="0" smtClean="0">
                <a:solidFill>
                  <a:schemeClr val="accent3"/>
                </a:solidFill>
              </a:rPr>
              <a:t>of Use: Moderate — has a GUI and </a:t>
            </a:r>
            <a:r>
              <a:rPr lang="en-US" sz="1600" b="1" dirty="0" err="1" smtClean="0">
                <a:solidFill>
                  <a:schemeClr val="accent3"/>
                </a:solidFill>
              </a:rPr>
              <a:t>plugin</a:t>
            </a:r>
            <a:r>
              <a:rPr lang="en-US" sz="1600" b="1" dirty="0" smtClean="0">
                <a:solidFill>
                  <a:schemeClr val="accent3"/>
                </a:solidFill>
              </a:rPr>
              <a:t> system.</a:t>
            </a:r>
          </a:p>
          <a:p>
            <a:pPr algn="ctr"/>
            <a:endParaRPr lang="en-US" sz="2800" b="1" dirty="0" smtClean="0">
              <a:solidFill>
                <a:schemeClr val="accent3"/>
              </a:solidFill>
            </a:endParaRPr>
          </a:p>
          <a:p>
            <a:pPr algn="ctr"/>
            <a:endParaRPr lang="en-US" sz="1600" b="1" dirty="0" smtClean="0">
              <a:solidFill>
                <a:schemeClr val="accent3"/>
              </a:solidFill>
            </a:endParaRPr>
          </a:p>
          <a:p>
            <a:pPr algn="ctr"/>
            <a:endParaRPr lang="en-US" sz="1600" b="1" dirty="0" smtClean="0">
              <a:solidFill>
                <a:schemeClr val="accent3"/>
              </a:solidFill>
            </a:endParaRPr>
          </a:p>
          <a:p>
            <a:pPr indent="0" algn="ctr">
              <a:buNone/>
            </a:pPr>
            <a:endParaRPr lang="en-US" sz="1600" b="0" strike="noStrike" spc="-1" dirty="0">
              <a:solidFill>
                <a:schemeClr val="dk1"/>
              </a:solidFill>
              <a:latin typeface="Catamaran"/>
              <a:ea typeface="Catamar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285720" y="571486"/>
            <a:ext cx="8077080" cy="395263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8158" lnSpcReduction="10000"/>
          </a:bodyPr>
          <a:lstStyle/>
          <a:p>
            <a:pPr algn="l"/>
            <a:r>
              <a:rPr lang="en" sz="1600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                                                              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/>
            <a:r>
              <a:rPr lang="en" sz="1600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 2. Volatility / Volatility3 </a:t>
            </a:r>
          </a:p>
          <a:p>
            <a:pPr algn="l"/>
            <a:endParaRPr lang="en" sz="1600" b="0" strike="noStrike" spc="-1" dirty="0" smtClean="0">
              <a:solidFill>
                <a:schemeClr val="dk1"/>
              </a:solidFill>
              <a:latin typeface="Catamaran"/>
              <a:ea typeface="Catamaran"/>
            </a:endParaRPr>
          </a:p>
          <a:p>
            <a:pPr algn="l"/>
            <a:r>
              <a:rPr lang="en" sz="1600" b="0" strike="noStrike" spc="-1" dirty="0" smtClean="0">
                <a:solidFill>
                  <a:schemeClr val="dk1"/>
                </a:solidFill>
                <a:latin typeface="Catamaran"/>
                <a:ea typeface="Catamaran"/>
              </a:rPr>
              <a:t>Use</a:t>
            </a: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: Memory forensics.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/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/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AI Integration: Can be extended to detect malicious patterns in memory using ML models.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/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/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Ease of Use: CLI-based; Python skills needed.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/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/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/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3. Maltrail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/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/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GitHub: stamparm/maltrail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/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/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Use: Network traffic monitoring and anomaly detection.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/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/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AI Integration: Already includes basic anomaly detection; you can add ML-based traffic classifiers.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/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  <a:p>
            <a:pPr algn="l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Catamaran"/>
                <a:ea typeface="Catamaran"/>
              </a:rPr>
              <a:t>Ease of Use: Easy to deploy via Python; low setup complexity.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0" y="1071552"/>
            <a:ext cx="8381732" cy="407194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r>
              <a:rPr lang="en-US" sz="1400" b="1" dirty="0" smtClean="0">
                <a:solidFill>
                  <a:schemeClr val="accent2">
                    <a:lumMod val="95000"/>
                  </a:schemeClr>
                </a:solidFill>
              </a:rPr>
              <a:t>💻 </a:t>
            </a:r>
            <a:r>
              <a:rPr lang="en-US" sz="1400" b="1" dirty="0" smtClean="0">
                <a:solidFill>
                  <a:schemeClr val="accent2">
                    <a:lumMod val="95000"/>
                  </a:schemeClr>
                </a:solidFill>
              </a:rPr>
              <a:t>What It Does:</a:t>
            </a:r>
          </a:p>
          <a:p>
            <a:r>
              <a:rPr lang="en-US" sz="1400" dirty="0" smtClean="0">
                <a:solidFill>
                  <a:schemeClr val="accent2">
                    <a:lumMod val="95000"/>
                  </a:schemeClr>
                </a:solidFill>
              </a:rPr>
              <a:t>A lightweight </a:t>
            </a:r>
            <a:r>
              <a:rPr lang="en-US" sz="1400" b="1" dirty="0" smtClean="0">
                <a:solidFill>
                  <a:schemeClr val="accent2">
                    <a:lumMod val="95000"/>
                  </a:schemeClr>
                </a:solidFill>
              </a:rPr>
              <a:t>digital forensics utility</a:t>
            </a:r>
            <a:r>
              <a:rPr lang="en-US" sz="1400" dirty="0" smtClean="0">
                <a:solidFill>
                  <a:schemeClr val="accent2">
                    <a:lumMod val="95000"/>
                  </a:schemeClr>
                </a:solidFill>
              </a:rPr>
              <a:t> built with Python and </a:t>
            </a:r>
            <a:r>
              <a:rPr lang="en-US" sz="1400" dirty="0" err="1" smtClean="0">
                <a:solidFill>
                  <a:schemeClr val="accent2">
                    <a:lumMod val="95000"/>
                  </a:schemeClr>
                </a:solidFill>
              </a:rPr>
              <a:t>Tkinter</a:t>
            </a:r>
            <a:r>
              <a:rPr lang="en-US" sz="1400" dirty="0" smtClean="0">
                <a:solidFill>
                  <a:schemeClr val="accent2">
                    <a:lumMod val="95000"/>
                  </a:schemeClr>
                </a:solidFill>
              </a:rPr>
              <a:t>.</a:t>
            </a:r>
          </a:p>
          <a:p>
            <a:r>
              <a:rPr lang="en-US" sz="1400" dirty="0" smtClean="0">
                <a:solidFill>
                  <a:schemeClr val="accent2">
                    <a:lumMod val="95000"/>
                  </a:schemeClr>
                </a:solidFill>
              </a:rPr>
              <a:t>Provides </a:t>
            </a:r>
            <a:r>
              <a:rPr lang="en-US" sz="1400" b="1" dirty="0" smtClean="0">
                <a:solidFill>
                  <a:schemeClr val="accent2">
                    <a:lumMod val="95000"/>
                  </a:schemeClr>
                </a:solidFill>
              </a:rPr>
              <a:t>two core functionalities</a:t>
            </a:r>
            <a:r>
              <a:rPr lang="en-US" sz="1400" dirty="0" smtClean="0">
                <a:solidFill>
                  <a:schemeClr val="accent2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en-US" sz="1400" b="1" dirty="0" smtClean="0">
                <a:solidFill>
                  <a:schemeClr val="accent2">
                    <a:lumMod val="95000"/>
                  </a:schemeClr>
                </a:solidFill>
              </a:rPr>
              <a:t>Face Detection</a:t>
            </a:r>
            <a:r>
              <a:rPr lang="en-US" sz="1400" dirty="0" smtClean="0">
                <a:solidFill>
                  <a:schemeClr val="accent2">
                    <a:lumMod val="95000"/>
                  </a:schemeClr>
                </a:solidFill>
              </a:rPr>
              <a:t> using </a:t>
            </a:r>
            <a:r>
              <a:rPr lang="en-US" sz="1400" dirty="0" err="1" smtClean="0">
                <a:solidFill>
                  <a:schemeClr val="accent2">
                    <a:lumMod val="95000"/>
                  </a:schemeClr>
                </a:solidFill>
              </a:rPr>
              <a:t>OpenCV</a:t>
            </a:r>
            <a:r>
              <a:rPr lang="en-US" sz="1400" dirty="0" smtClean="0">
                <a:solidFill>
                  <a:schemeClr val="accent2">
                    <a:lumMod val="95000"/>
                  </a:schemeClr>
                </a:solidFill>
              </a:rPr>
              <a:t> (detects number of faces in an image).</a:t>
            </a:r>
          </a:p>
          <a:p>
            <a:pPr lvl="1"/>
            <a:r>
              <a:rPr lang="en-US" sz="1400" b="1" dirty="0" smtClean="0">
                <a:solidFill>
                  <a:schemeClr val="accent2">
                    <a:lumMod val="95000"/>
                  </a:schemeClr>
                </a:solidFill>
              </a:rPr>
              <a:t>File Signature Verification</a:t>
            </a:r>
            <a:r>
              <a:rPr lang="en-US" sz="1400" dirty="0" smtClean="0">
                <a:solidFill>
                  <a:schemeClr val="accent2">
                    <a:lumMod val="95000"/>
                  </a:schemeClr>
                </a:solidFill>
              </a:rPr>
              <a:t> using python-magic (verifies MIME type for tamper detection).</a:t>
            </a:r>
          </a:p>
          <a:p>
            <a:endParaRPr lang="en-US" sz="1400" b="1" dirty="0" smtClean="0">
              <a:solidFill>
                <a:schemeClr val="accent2">
                  <a:lumMod val="9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2">
                    <a:lumMod val="95000"/>
                  </a:schemeClr>
                </a:solidFill>
              </a:rPr>
              <a:t>💻 How It Works:</a:t>
            </a:r>
          </a:p>
          <a:p>
            <a:r>
              <a:rPr lang="en-US" sz="1400" dirty="0" smtClean="0">
                <a:solidFill>
                  <a:schemeClr val="accent2">
                    <a:lumMod val="95000"/>
                  </a:schemeClr>
                </a:solidFill>
              </a:rPr>
              <a:t>Upload any image (JPG, PNG, BMP, etc.).</a:t>
            </a:r>
          </a:p>
          <a:p>
            <a:r>
              <a:rPr lang="en-US" sz="1400" dirty="0" smtClean="0">
                <a:solidFill>
                  <a:schemeClr val="accent2">
                    <a:lumMod val="95000"/>
                  </a:schemeClr>
                </a:solidFill>
              </a:rPr>
              <a:t>The tool:</a:t>
            </a:r>
          </a:p>
          <a:p>
            <a:pPr lvl="1"/>
            <a:r>
              <a:rPr lang="en-US" sz="1400" dirty="0" smtClean="0">
                <a:solidFill>
                  <a:schemeClr val="accent2">
                    <a:lumMod val="95000"/>
                  </a:schemeClr>
                </a:solidFill>
              </a:rPr>
              <a:t>Displays the image.</a:t>
            </a:r>
          </a:p>
          <a:p>
            <a:pPr lvl="1"/>
            <a:r>
              <a:rPr lang="en-US" sz="1400" dirty="0" smtClean="0">
                <a:solidFill>
                  <a:schemeClr val="accent2">
                    <a:lumMod val="95000"/>
                  </a:schemeClr>
                </a:solidFill>
              </a:rPr>
              <a:t>Analyzes its </a:t>
            </a:r>
            <a:r>
              <a:rPr lang="en-US" sz="1400" b="1" dirty="0" smtClean="0">
                <a:solidFill>
                  <a:schemeClr val="accent2">
                    <a:lumMod val="95000"/>
                  </a:schemeClr>
                </a:solidFill>
              </a:rPr>
              <a:t>true file type</a:t>
            </a:r>
            <a:r>
              <a:rPr lang="en-US" sz="1400" dirty="0" smtClean="0">
                <a:solidFill>
                  <a:schemeClr val="accent2">
                    <a:lumMod val="95000"/>
                  </a:schemeClr>
                </a:solidFill>
              </a:rPr>
              <a:t> (vs. extension).</a:t>
            </a:r>
          </a:p>
          <a:p>
            <a:pPr lvl="1"/>
            <a:r>
              <a:rPr lang="en-US" sz="1400" dirty="0" smtClean="0">
                <a:solidFill>
                  <a:schemeClr val="accent2">
                    <a:lumMod val="95000"/>
                  </a:schemeClr>
                </a:solidFill>
              </a:rPr>
              <a:t>Scans for </a:t>
            </a:r>
            <a:r>
              <a:rPr lang="en-US" sz="1400" b="1" dirty="0" smtClean="0">
                <a:solidFill>
                  <a:schemeClr val="accent2">
                    <a:lumMod val="95000"/>
                  </a:schemeClr>
                </a:solidFill>
              </a:rPr>
              <a:t>human faces</a:t>
            </a:r>
            <a:r>
              <a:rPr lang="en-US" sz="1400" dirty="0" smtClean="0">
                <a:solidFill>
                  <a:schemeClr val="accent2">
                    <a:lumMod val="95000"/>
                  </a:schemeClr>
                </a:solidFill>
              </a:rPr>
              <a:t> using </a:t>
            </a:r>
            <a:r>
              <a:rPr lang="en-US" sz="1400" dirty="0" err="1" smtClean="0">
                <a:solidFill>
                  <a:schemeClr val="accent2">
                    <a:lumMod val="95000"/>
                  </a:schemeClr>
                </a:solidFill>
              </a:rPr>
              <a:t>Haar</a:t>
            </a:r>
            <a:r>
              <a:rPr lang="en-US" sz="1400" dirty="0" smtClean="0">
                <a:solidFill>
                  <a:schemeClr val="accent2">
                    <a:lumMod val="95000"/>
                  </a:schemeClr>
                </a:solidFill>
              </a:rPr>
              <a:t> cascades.</a:t>
            </a:r>
          </a:p>
          <a:p>
            <a:pPr lvl="1"/>
            <a:r>
              <a:rPr lang="en-US" sz="1400" dirty="0" smtClean="0">
                <a:solidFill>
                  <a:schemeClr val="accent2">
                    <a:lumMod val="95000"/>
                  </a:schemeClr>
                </a:solidFill>
              </a:rPr>
              <a:t>Displays results in a simple GUI textbox.</a:t>
            </a:r>
          </a:p>
          <a:p>
            <a:endParaRPr lang="en-US" sz="1400" b="1" dirty="0" smtClean="0">
              <a:solidFill>
                <a:schemeClr val="accent2">
                  <a:lumMod val="9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2">
                    <a:lumMod val="95000"/>
                  </a:schemeClr>
                </a:solidFill>
              </a:rPr>
              <a:t>🛠 Use Cases:</a:t>
            </a:r>
          </a:p>
          <a:p>
            <a:r>
              <a:rPr lang="en-US" sz="1400" dirty="0" smtClean="0">
                <a:solidFill>
                  <a:schemeClr val="accent2">
                    <a:lumMod val="95000"/>
                  </a:schemeClr>
                </a:solidFill>
              </a:rPr>
              <a:t>Early-stage evidence scanning in forensic labs.</a:t>
            </a:r>
          </a:p>
          <a:p>
            <a:r>
              <a:rPr lang="en-US" sz="1400" dirty="0" smtClean="0">
                <a:solidFill>
                  <a:schemeClr val="accent2">
                    <a:lumMod val="95000"/>
                  </a:schemeClr>
                </a:solidFill>
              </a:rPr>
              <a:t>Verifying authenticity of media in legal or journalistic workflows.</a:t>
            </a:r>
          </a:p>
          <a:p>
            <a:r>
              <a:rPr lang="en-US" sz="1400" dirty="0" smtClean="0">
                <a:solidFill>
                  <a:schemeClr val="accent2">
                    <a:lumMod val="95000"/>
                  </a:schemeClr>
                </a:solidFill>
              </a:rPr>
              <a:t>Training tool for </a:t>
            </a:r>
            <a:r>
              <a:rPr lang="en-US" sz="1400" b="1" dirty="0" smtClean="0">
                <a:solidFill>
                  <a:schemeClr val="accent2">
                    <a:lumMod val="95000"/>
                  </a:schemeClr>
                </a:solidFill>
              </a:rPr>
              <a:t>digital forensics education</a:t>
            </a:r>
            <a:r>
              <a:rPr lang="en-US" sz="1400" dirty="0" smtClean="0">
                <a:solidFill>
                  <a:schemeClr val="accent2">
                    <a:lumMod val="95000"/>
                  </a:schemeClr>
                </a:solidFill>
              </a:rPr>
              <a:t>.</a:t>
            </a:r>
          </a:p>
          <a:p>
            <a:pPr algn="l"/>
            <a:endParaRPr lang="en-US" sz="1400" b="0" strike="noStrike" spc="-1" dirty="0">
              <a:solidFill>
                <a:schemeClr val="accent2">
                  <a:lumMod val="95000"/>
                </a:schemeClr>
              </a:solidFill>
              <a:latin typeface="OpenSymbo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571472" y="142858"/>
            <a:ext cx="6914880" cy="102385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 smtClean="0">
                <a:solidFill>
                  <a:schemeClr val="dk1"/>
                </a:solidFill>
                <a:latin typeface="Bai Jamjuree"/>
                <a:ea typeface="Bai Jamjuree"/>
              </a:rPr>
              <a:t> </a:t>
            </a:r>
            <a:r>
              <a:rPr lang="en-US" sz="4000" dirty="0" smtClean="0"/>
              <a:t> </a:t>
            </a:r>
            <a:r>
              <a:rPr lang="en-US" sz="3600" dirty="0" smtClean="0">
                <a:solidFill>
                  <a:schemeClr val="accent2">
                    <a:lumMod val="95000"/>
                  </a:schemeClr>
                </a:solidFill>
              </a:rPr>
              <a:t>Face &amp; File Signature Detection</a:t>
            </a:r>
            <a:br>
              <a:rPr lang="en-US" sz="3600" dirty="0" smtClean="0">
                <a:solidFill>
                  <a:schemeClr val="accent2">
                    <a:lumMod val="95000"/>
                  </a:schemeClr>
                </a:solidFill>
              </a:rPr>
            </a:br>
            <a:r>
              <a:rPr lang="en-US" sz="3600" dirty="0" smtClean="0">
                <a:solidFill>
                  <a:schemeClr val="accent2">
                    <a:lumMod val="95000"/>
                  </a:schemeClr>
                </a:solidFill>
              </a:rPr>
              <a:t>Tool Detection          </a:t>
            </a:r>
            <a:r>
              <a:rPr lang="en-US" sz="3600" dirty="0" smtClean="0"/>
              <a:t>Tool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819</Words>
  <Application>LibreOffice/7.6.7.2$Linux_X86_64 LibreOffice_project/60$Build-2</Application>
  <PresentationFormat>On-screen Show (16:9)</PresentationFormat>
  <Paragraphs>142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23</vt:i4>
      </vt:variant>
      <vt:variant>
        <vt:lpstr>Slide Titles</vt:lpstr>
      </vt:variant>
      <vt:variant>
        <vt:i4>17</vt:i4>
      </vt:variant>
    </vt:vector>
  </HeadingPairs>
  <TitlesOfParts>
    <vt:vector size="40" baseType="lpstr"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Tech Startup by Slidesgo</vt:lpstr>
      <vt:lpstr>Slidesgo Final Pages</vt:lpstr>
      <vt:lpstr>Slidesgo Final Pages</vt:lpstr>
      <vt:lpstr>Slidesgo Final Pages</vt:lpstr>
      <vt:lpstr>Title: AI in Digital Forensics and Attribution Subtitle: Exploring the Role of Artificial Intelligence in Cybercrime Investigation Presented by: Azka Sayed and Khushi Singh Date: [11/5/2025]</vt:lpstr>
      <vt:lpstr>Introduction to Digital Forensics</vt:lpstr>
      <vt:lpstr>Role of AI in Digital Forensics</vt:lpstr>
      <vt:lpstr>Roles</vt:lpstr>
      <vt:lpstr>Problem Statement</vt:lpstr>
      <vt:lpstr>Slide 6</vt:lpstr>
      <vt:lpstr>Slide 7</vt:lpstr>
      <vt:lpstr>Slide 8</vt:lpstr>
      <vt:lpstr>  Face &amp; File Signature Detection Tool Detection          Tool</vt:lpstr>
      <vt:lpstr>Slide 10</vt:lpstr>
      <vt:lpstr>Market Demand, Audience &amp; Real-World Use</vt:lpstr>
      <vt:lpstr>Slide 12</vt:lpstr>
      <vt:lpstr>Slide 13</vt:lpstr>
      <vt:lpstr>Comparative Analysis</vt:lpstr>
      <vt:lpstr>Slide 15</vt:lpstr>
      <vt:lpstr>Limitations</vt:lpstr>
      <vt:lpstr>Thank you!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AI in Digital Forensics and Attribution Subtitle: Exploring the Role of Artificial Intelligence in Cybercrime Investigation Presente Name / Team Name] Date: [Date of Presentation]</dc:title>
  <dc:creator>Umar Sayed</dc:creator>
  <cp:lastModifiedBy>Umar Sayed</cp:lastModifiedBy>
  <cp:revision>15</cp:revision>
  <dcterms:modified xsi:type="dcterms:W3CDTF">2025-05-12T07:33:06Z</dcterms:modified>
</cp:coreProperties>
</file>

<file path=docProps/core1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2025-05-11T08:23:43Z</dcterms:created>
  <dc:creator>Unknown Creator</dc:creator>
  <dc:description/>
  <dc:language>en-US</dc:language>
  <cp:lastModifiedBy>Unknown Creator</cp:lastModifiedBy>
  <dcterms:modified xsi:type="dcterms:W3CDTF">2025-05-11T08:23:43Z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23</vt:r8>
  </property>
</Properties>
</file>