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045210"/>
          </a:xfrm>
          <a:custGeom>
            <a:avLst/>
            <a:gdLst/>
            <a:ahLst/>
            <a:cxnLst/>
            <a:rect l="l" t="t" r="r" b="b"/>
            <a:pathLst>
              <a:path w="12192000" h="1045210">
                <a:moveTo>
                  <a:pt x="12191999" y="1045028"/>
                </a:moveTo>
                <a:lnTo>
                  <a:pt x="0" y="1045028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045028"/>
                </a:lnTo>
                <a:close/>
              </a:path>
            </a:pathLst>
          </a:custGeom>
          <a:solidFill>
            <a:srgbClr val="ADD1D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0753" y="368300"/>
            <a:ext cx="1046284" cy="26026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6300" y="298137"/>
            <a:ext cx="491743" cy="4763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6F6F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6F6F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3068" y="858818"/>
            <a:ext cx="1605863" cy="3994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6F6F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972" y="291836"/>
            <a:ext cx="1153005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6F6F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6512" y="257507"/>
            <a:ext cx="19704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9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TECHNOLOG</a:t>
            </a:r>
            <a:r>
              <a:rPr dirty="0" sz="900" spc="-12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 D</a:t>
            </a:r>
            <a:r>
              <a:rPr dirty="0" sz="900" spc="-7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 INSIGHT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3622" y="1605169"/>
            <a:ext cx="1264755" cy="11857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3600" y="3059177"/>
            <a:ext cx="3778885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 indent="140970">
              <a:lnSpc>
                <a:spcPts val="5180"/>
              </a:lnSpc>
              <a:spcBef>
                <a:spcPts val="755"/>
              </a:spcBef>
            </a:pPr>
            <a:r>
              <a:rPr dirty="0" sz="4800" spc="-20" b="1">
                <a:solidFill>
                  <a:srgbClr val="000000"/>
                </a:solidFill>
                <a:latin typeface="Arial"/>
                <a:cs typeface="Arial"/>
              </a:rPr>
              <a:t>CUSTOMER </a:t>
            </a:r>
            <a:r>
              <a:rPr dirty="0" sz="4800" spc="-132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000000"/>
                </a:solidFill>
                <a:latin typeface="Arial"/>
                <a:cs typeface="Arial"/>
              </a:rPr>
              <a:t>PREDICTION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6995" y="6282162"/>
            <a:ext cx="7169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Octobe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 2022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608" y="6613738"/>
            <a:ext cx="22288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BEB3B2"/>
                </a:solidFill>
                <a:latin typeface="Arial MT"/>
                <a:cs typeface="Arial MT"/>
              </a:rPr>
              <a:t>INFORM</a:t>
            </a:r>
            <a:r>
              <a:rPr dirty="0" sz="600" spc="-45">
                <a:solidFill>
                  <a:srgbClr val="BEB3B2"/>
                </a:solidFill>
                <a:latin typeface="Arial MT"/>
                <a:cs typeface="Arial MT"/>
              </a:rPr>
              <a:t>A</a:t>
            </a:r>
            <a:r>
              <a:rPr dirty="0" sz="600" spc="-5">
                <a:solidFill>
                  <a:srgbClr val="BEB3B2"/>
                </a:solidFill>
                <a:latin typeface="Arial MT"/>
                <a:cs typeface="Arial MT"/>
              </a:rPr>
              <a:t>TIO</a:t>
            </a:r>
            <a:r>
              <a:rPr dirty="0" sz="600">
                <a:solidFill>
                  <a:srgbClr val="BEB3B2"/>
                </a:solidFill>
                <a:latin typeface="Arial MT"/>
                <a:cs typeface="Arial MT"/>
              </a:rPr>
              <a:t>N</a:t>
            </a:r>
            <a:r>
              <a:rPr dirty="0" sz="600" spc="-5">
                <a:solidFill>
                  <a:srgbClr val="BEB3B2"/>
                </a:solidFill>
                <a:latin typeface="Arial MT"/>
                <a:cs typeface="Arial MT"/>
              </a:rPr>
              <a:t> FO</a:t>
            </a:r>
            <a:r>
              <a:rPr dirty="0" sz="600">
                <a:solidFill>
                  <a:srgbClr val="BEB3B2"/>
                </a:solidFill>
                <a:latin typeface="Arial MT"/>
                <a:cs typeface="Arial MT"/>
              </a:rPr>
              <a:t>R</a:t>
            </a:r>
            <a:r>
              <a:rPr dirty="0" sz="600" spc="-5">
                <a:solidFill>
                  <a:srgbClr val="BEB3B2"/>
                </a:solidFill>
                <a:latin typeface="Arial MT"/>
                <a:cs typeface="Arial MT"/>
              </a:rPr>
              <a:t> BRITIS</a:t>
            </a:r>
            <a:r>
              <a:rPr dirty="0" sz="600">
                <a:solidFill>
                  <a:srgbClr val="BEB3B2"/>
                </a:solidFill>
                <a:latin typeface="Arial MT"/>
                <a:cs typeface="Arial MT"/>
              </a:rPr>
              <a:t>H</a:t>
            </a:r>
            <a:r>
              <a:rPr dirty="0" sz="600" spc="-35">
                <a:solidFill>
                  <a:srgbClr val="BEB3B2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BEB3B2"/>
                </a:solidFill>
                <a:latin typeface="Arial MT"/>
                <a:cs typeface="Arial MT"/>
              </a:rPr>
              <a:t>AI</a:t>
            </a:r>
            <a:r>
              <a:rPr dirty="0" sz="600" spc="-15">
                <a:solidFill>
                  <a:srgbClr val="BEB3B2"/>
                </a:solidFill>
                <a:latin typeface="Arial MT"/>
                <a:cs typeface="Arial MT"/>
              </a:rPr>
              <a:t>R</a:t>
            </a:r>
            <a:r>
              <a:rPr dirty="0" sz="600" spc="-25">
                <a:solidFill>
                  <a:srgbClr val="BEB3B2"/>
                </a:solidFill>
                <a:latin typeface="Arial MT"/>
                <a:cs typeface="Arial MT"/>
              </a:rPr>
              <a:t>W</a:t>
            </a:r>
            <a:r>
              <a:rPr dirty="0" sz="600" spc="-45">
                <a:solidFill>
                  <a:srgbClr val="BEB3B2"/>
                </a:solidFill>
                <a:latin typeface="Arial MT"/>
                <a:cs typeface="Arial MT"/>
              </a:rPr>
              <a:t>A</a:t>
            </a:r>
            <a:r>
              <a:rPr dirty="0" sz="600" spc="-5">
                <a:solidFill>
                  <a:srgbClr val="BEB3B2"/>
                </a:solidFill>
                <a:latin typeface="Arial MT"/>
                <a:cs typeface="Arial MT"/>
              </a:rPr>
              <a:t>Y</a:t>
            </a:r>
            <a:r>
              <a:rPr dirty="0" sz="600">
                <a:solidFill>
                  <a:srgbClr val="BEB3B2"/>
                </a:solidFill>
                <a:latin typeface="Arial MT"/>
                <a:cs typeface="Arial MT"/>
              </a:rPr>
              <a:t>S </a:t>
            </a:r>
            <a:r>
              <a:rPr dirty="0" sz="600" spc="-5">
                <a:solidFill>
                  <a:srgbClr val="BEB3B2"/>
                </a:solidFill>
                <a:latin typeface="Arial MT"/>
                <a:cs typeface="Arial MT"/>
              </a:rPr>
              <a:t> INTERNA</a:t>
            </a:r>
            <a:r>
              <a:rPr dirty="0" sz="600">
                <a:solidFill>
                  <a:srgbClr val="BEB3B2"/>
                </a:solidFill>
                <a:latin typeface="Arial MT"/>
                <a:cs typeface="Arial MT"/>
              </a:rPr>
              <a:t>L</a:t>
            </a:r>
            <a:r>
              <a:rPr dirty="0" sz="600" spc="-25">
                <a:solidFill>
                  <a:srgbClr val="BEB3B2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BEB3B2"/>
                </a:solidFill>
                <a:latin typeface="Arial MT"/>
                <a:cs typeface="Arial MT"/>
              </a:rPr>
              <a:t>US</a:t>
            </a:r>
            <a:r>
              <a:rPr dirty="0" sz="600">
                <a:solidFill>
                  <a:srgbClr val="BEB3B2"/>
                </a:solidFill>
                <a:latin typeface="Arial MT"/>
                <a:cs typeface="Arial MT"/>
              </a:rPr>
              <a:t>E</a:t>
            </a:r>
            <a:r>
              <a:rPr dirty="0" sz="600" spc="-5">
                <a:solidFill>
                  <a:srgbClr val="BEB3B2"/>
                </a:solidFill>
                <a:latin typeface="Arial MT"/>
                <a:cs typeface="Arial MT"/>
              </a:rPr>
              <a:t> ON</a:t>
            </a:r>
            <a:r>
              <a:rPr dirty="0" sz="600" spc="-45">
                <a:solidFill>
                  <a:srgbClr val="BEB3B2"/>
                </a:solidFill>
                <a:latin typeface="Arial MT"/>
                <a:cs typeface="Arial MT"/>
              </a:rPr>
              <a:t>L</a:t>
            </a:r>
            <a:r>
              <a:rPr dirty="0" sz="600">
                <a:solidFill>
                  <a:srgbClr val="BEB3B2"/>
                </a:solidFill>
                <a:latin typeface="Arial MT"/>
                <a:cs typeface="Arial MT"/>
              </a:rPr>
              <a:t>Y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3702" y="6605535"/>
            <a:ext cx="749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BEB3B2"/>
                </a:solidFill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972" y="291836"/>
            <a:ext cx="16389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</a:t>
            </a:r>
            <a:r>
              <a:rPr dirty="0" spc="-210"/>
              <a:t>L</a:t>
            </a:r>
            <a:r>
              <a:rPr dirty="0" spc="-5"/>
              <a:t>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6698" y="1578605"/>
            <a:ext cx="3555365" cy="360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B5573"/>
                </a:solidFill>
                <a:latin typeface="Arial"/>
                <a:cs typeface="Arial"/>
              </a:rPr>
              <a:t>Evaluation</a:t>
            </a:r>
            <a:endParaRPr sz="1200">
              <a:latin typeface="Arial"/>
              <a:cs typeface="Arial"/>
            </a:endParaRPr>
          </a:p>
          <a:p>
            <a:pPr marL="184150" marR="5080" indent="-149225">
              <a:lnSpc>
                <a:spcPct val="150000"/>
              </a:lnSpc>
              <a:spcBef>
                <a:spcPts val="1000"/>
              </a:spcBef>
              <a:buChar char="•"/>
              <a:tabLst>
                <a:tab pos="184150" algn="l"/>
              </a:tabLst>
            </a:pP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most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important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variable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in the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model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was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purchase_lead, that is the time between purchase </a:t>
            </a:r>
            <a:r>
              <a:rPr dirty="0" sz="1200" spc="-32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and</a:t>
            </a:r>
            <a:r>
              <a:rPr dirty="0" sz="1200" spc="-1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departure.</a:t>
            </a:r>
            <a:endParaRPr sz="1200">
              <a:latin typeface="Arial MT"/>
              <a:cs typeface="Arial MT"/>
            </a:endParaRPr>
          </a:p>
          <a:p>
            <a:pPr algn="just" marL="184150" marR="222250" indent="-149225">
              <a:lnSpc>
                <a:spcPct val="150000"/>
              </a:lnSpc>
              <a:spcBef>
                <a:spcPts val="1000"/>
              </a:spcBef>
              <a:buChar char="•"/>
              <a:tabLst>
                <a:tab pos="184150" algn="l"/>
              </a:tabLst>
            </a:pP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Information about the flight, e.g. flight time and </a:t>
            </a:r>
            <a:r>
              <a:rPr dirty="0" sz="1200" spc="-32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duration was also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significant,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however booking </a:t>
            </a:r>
            <a:r>
              <a:rPr dirty="0" sz="1200" spc="-32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origin</a:t>
            </a:r>
            <a:r>
              <a:rPr dirty="0" sz="1200" spc="-1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of</a:t>
            </a:r>
            <a:r>
              <a:rPr dirty="0" sz="1200" spc="-1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the</a:t>
            </a:r>
            <a:r>
              <a:rPr dirty="0" sz="1200" spc="-1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customer</a:t>
            </a:r>
            <a:r>
              <a:rPr dirty="0" sz="1200" spc="-1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was</a:t>
            </a:r>
            <a:r>
              <a:rPr dirty="0" sz="1200" spc="-1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not</a:t>
            </a:r>
            <a:r>
              <a:rPr dirty="0" sz="1200" spc="-1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important.</a:t>
            </a:r>
            <a:endParaRPr sz="1200">
              <a:latin typeface="Arial MT"/>
              <a:cs typeface="Arial MT"/>
            </a:endParaRPr>
          </a:p>
          <a:p>
            <a:pPr marL="184150" marR="12700" indent="-149225">
              <a:lnSpc>
                <a:spcPct val="150000"/>
              </a:lnSpc>
              <a:spcBef>
                <a:spcPts val="1000"/>
              </a:spcBef>
              <a:buChar char="•"/>
              <a:tabLst>
                <a:tab pos="184150" algn="l"/>
              </a:tabLst>
            </a:pP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The accuracy of the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model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was approximately 0.7 </a:t>
            </a:r>
            <a:r>
              <a:rPr dirty="0" sz="1200" spc="-320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(Precision)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and 0.003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(Recall), showing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that this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 model requires more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improvement.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I suggest </a:t>
            </a:r>
            <a:r>
              <a:rPr dirty="0" sz="1200" spc="5">
                <a:solidFill>
                  <a:srgbClr val="0B5573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adding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more customer-centric </a:t>
            </a:r>
            <a:r>
              <a:rPr dirty="0" sz="1200" spc="-5">
                <a:solidFill>
                  <a:srgbClr val="0B5573"/>
                </a:solidFill>
                <a:latin typeface="Arial MT"/>
                <a:cs typeface="Arial MT"/>
              </a:rPr>
              <a:t>features into the </a:t>
            </a:r>
            <a:r>
              <a:rPr dirty="0" sz="1200">
                <a:solidFill>
                  <a:srgbClr val="0B5573"/>
                </a:solidFill>
                <a:latin typeface="Arial MT"/>
                <a:cs typeface="Arial MT"/>
              </a:rPr>
              <a:t> model.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2179" y="1343401"/>
            <a:ext cx="8209820" cy="4975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task_2_model_answer.pptx</dc:title>
  <dcterms:created xsi:type="dcterms:W3CDTF">2022-11-23T06:35:12Z</dcterms:created>
  <dcterms:modified xsi:type="dcterms:W3CDTF">2022-11-23T06:35:12Z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