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5/17/2020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5/17/2020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5/17/2020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5/17/2020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5/17/2020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FCAE-0CF7-CD4C-8816-3EDFF13EA8B3}"/>
              </a:ext>
            </a:extLst>
          </p:cNvPr>
          <p:cNvSpPr>
            <a:spLocks noGrp="1"/>
          </p:cNvSpPr>
          <p:nvPr>
            <p:ph type="ctrTitle"/>
          </p:nvPr>
        </p:nvSpPr>
        <p:spPr>
          <a:xfrm>
            <a:off x="1521526" y="408977"/>
            <a:ext cx="8111341" cy="2578410"/>
          </a:xfrm>
        </p:spPr>
        <p:txBody>
          <a:bodyPr/>
          <a:lstStyle/>
          <a:p>
            <a:r>
              <a:rPr lang="en-GB" b="1" i="1" u="sng">
                <a:solidFill>
                  <a:schemeClr val="accent1">
                    <a:lumMod val="40000"/>
                    <a:lumOff val="60000"/>
                  </a:schemeClr>
                </a:solidFill>
              </a:rPr>
              <a:t>Dictionary</a:t>
            </a:r>
            <a:r>
              <a:rPr lang="en-GB" b="1" i="1" u="sng">
                <a:solidFill>
                  <a:schemeClr val="accent3">
                    <a:lumMod val="60000"/>
                    <a:lumOff val="40000"/>
                  </a:schemeClr>
                </a:solidFill>
              </a:rPr>
              <a:t>:-</a:t>
            </a:r>
            <a:endParaRPr lang="en-US" b="1" i="1" u="sng">
              <a:solidFill>
                <a:schemeClr val="accent3">
                  <a:lumMod val="60000"/>
                  <a:lumOff val="40000"/>
                </a:schemeClr>
              </a:solidFill>
            </a:endParaRPr>
          </a:p>
        </p:txBody>
      </p:sp>
      <p:sp>
        <p:nvSpPr>
          <p:cNvPr id="9" name="Subtitle 8">
            <a:extLst>
              <a:ext uri="{FF2B5EF4-FFF2-40B4-BE49-F238E27FC236}">
                <a16:creationId xmlns:a16="http://schemas.microsoft.com/office/drawing/2014/main" id="{06B78E1C-A259-3F4A-B8BB-CE90994C82CC}"/>
              </a:ext>
            </a:extLst>
          </p:cNvPr>
          <p:cNvSpPr>
            <a:spLocks noGrp="1"/>
          </p:cNvSpPr>
          <p:nvPr>
            <p:ph type="subTitle" idx="1"/>
          </p:nvPr>
        </p:nvSpPr>
        <p:spPr>
          <a:xfrm>
            <a:off x="5770666" y="3172939"/>
            <a:ext cx="5940383" cy="2041071"/>
          </a:xfrm>
        </p:spPr>
        <p:txBody>
          <a:bodyPr/>
          <a:lstStyle/>
          <a:p>
            <a:r>
              <a:rPr lang="en-GB" b="1" i="1" u="sng"/>
              <a:t>In python</a:t>
            </a:r>
            <a:endParaRPr lang="en-US" b="1" i="1" u="sng"/>
          </a:p>
        </p:txBody>
      </p:sp>
    </p:spTree>
    <p:extLst>
      <p:ext uri="{BB962C8B-B14F-4D97-AF65-F5344CB8AC3E}">
        <p14:creationId xmlns:p14="http://schemas.microsoft.com/office/powerpoint/2010/main" val="42512160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2F37-CF11-574E-A0ED-52349F773BD3}"/>
              </a:ext>
            </a:extLst>
          </p:cNvPr>
          <p:cNvSpPr>
            <a:spLocks noGrp="1"/>
          </p:cNvSpPr>
          <p:nvPr>
            <p:ph type="title"/>
          </p:nvPr>
        </p:nvSpPr>
        <p:spPr/>
        <p:txBody>
          <a:bodyPr/>
          <a:lstStyle/>
          <a:p>
            <a:r>
              <a:rPr lang="en-GB" b="1" i="1" u="sng"/>
              <a:t>Updating elements in a dictionary:-</a:t>
            </a:r>
            <a:endParaRPr lang="en-US" b="1" i="1" u="sng"/>
          </a:p>
        </p:txBody>
      </p:sp>
      <p:sp>
        <p:nvSpPr>
          <p:cNvPr id="3" name="Content Placeholder 2">
            <a:extLst>
              <a:ext uri="{FF2B5EF4-FFF2-40B4-BE49-F238E27FC236}">
                <a16:creationId xmlns:a16="http://schemas.microsoft.com/office/drawing/2014/main" id="{E55A89A4-489D-3C41-B4E2-46B671A8FA4C}"/>
              </a:ext>
            </a:extLst>
          </p:cNvPr>
          <p:cNvSpPr>
            <a:spLocks noGrp="1"/>
          </p:cNvSpPr>
          <p:nvPr>
            <p:ph idx="1"/>
          </p:nvPr>
        </p:nvSpPr>
        <p:spPr/>
        <p:txBody>
          <a:bodyPr/>
          <a:lstStyle/>
          <a:p>
            <a:r>
              <a:rPr lang="en-US" b="1" i="1" u="sng">
                <a:solidFill>
                  <a:schemeClr val="accent3">
                    <a:lumMod val="75000"/>
                  </a:schemeClr>
                </a:solidFill>
              </a:rPr>
              <a:t>The update() method updates the dictionary with the elements from the another dictionary object or from an iterable of key/value pairs. The update() method adds element(s) to the dictionary if the key is not in the dictionary. If the key is in the dictionary, it updates the key with the new value.</a:t>
            </a:r>
          </a:p>
        </p:txBody>
      </p:sp>
      <p:pic>
        <p:nvPicPr>
          <p:cNvPr id="4" name="Picture 4">
            <a:extLst>
              <a:ext uri="{FF2B5EF4-FFF2-40B4-BE49-F238E27FC236}">
                <a16:creationId xmlns:a16="http://schemas.microsoft.com/office/drawing/2014/main" id="{7AD18770-8DF7-094A-B5E6-51A6766AE4AF}"/>
              </a:ext>
            </a:extLst>
          </p:cNvPr>
          <p:cNvPicPr>
            <a:picLocks noChangeAspect="1"/>
          </p:cNvPicPr>
          <p:nvPr/>
        </p:nvPicPr>
        <p:blipFill>
          <a:blip r:embed="rId2"/>
          <a:stretch>
            <a:fillRect/>
          </a:stretch>
        </p:blipFill>
        <p:spPr>
          <a:xfrm>
            <a:off x="2427844" y="3795388"/>
            <a:ext cx="8128000" cy="2560456"/>
          </a:xfrm>
          <a:prstGeom prst="rect">
            <a:avLst/>
          </a:prstGeom>
          <a:solidFill>
            <a:srgbClr val="FFFFFF">
              <a:shade val="85000"/>
            </a:srgbClr>
          </a:solidFill>
          <a:ln w="190500" cap="rnd">
            <a:solidFill>
              <a:srgbClr val="FFFFFF"/>
            </a:solidFill>
          </a:ln>
          <a:effectLst>
            <a:outerShdw blurRad="63500" sx="102000" sy="102000" algn="ctr" rotWithShape="0">
              <a:prstClr val="black">
                <a:alpha val="40000"/>
              </a:prstClr>
            </a:outerShdw>
            <a:reflection blurRad="6350" stA="50000" endA="300" endPos="90000" dir="5400000" sy="-100000" algn="bl" rotWithShape="0"/>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7441320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500F-1397-6342-9D62-7226F48C1FDB}"/>
              </a:ext>
            </a:extLst>
          </p:cNvPr>
          <p:cNvSpPr>
            <a:spLocks noGrp="1"/>
          </p:cNvSpPr>
          <p:nvPr>
            <p:ph type="title"/>
          </p:nvPr>
        </p:nvSpPr>
        <p:spPr/>
        <p:txBody>
          <a:bodyPr/>
          <a:lstStyle/>
          <a:p>
            <a:r>
              <a:rPr lang="en-US" b="1" i="1" u="sng"/>
              <a:t>Removing an item from dictionary:-</a:t>
            </a:r>
          </a:p>
        </p:txBody>
      </p:sp>
      <p:sp>
        <p:nvSpPr>
          <p:cNvPr id="3" name="Content Placeholder 2">
            <a:extLst>
              <a:ext uri="{FF2B5EF4-FFF2-40B4-BE49-F238E27FC236}">
                <a16:creationId xmlns:a16="http://schemas.microsoft.com/office/drawing/2014/main" id="{89DA1E5A-B35D-3344-AE3B-A6F2C27A04DB}"/>
              </a:ext>
            </a:extLst>
          </p:cNvPr>
          <p:cNvSpPr>
            <a:spLocks noGrp="1"/>
          </p:cNvSpPr>
          <p:nvPr>
            <p:ph idx="1"/>
          </p:nvPr>
        </p:nvSpPr>
        <p:spPr/>
        <p:txBody>
          <a:bodyPr/>
          <a:lstStyle/>
          <a:p>
            <a:r>
              <a:rPr lang="en-GB" b="1" i="1" u="sng">
                <a:solidFill>
                  <a:schemeClr val="accent1">
                    <a:lumMod val="40000"/>
                    <a:lumOff val="60000"/>
                  </a:schemeClr>
                </a:solidFill>
                <a:effectLst/>
                <a:latin typeface="Roboto" panose="02000000000000000000" pitchFamily="2" charset="0"/>
              </a:rPr>
              <a:t>You can use both dict. pop() method and a more generic del statement to remove items from a dictionary. They both mutate the original dictionary, so you need to make a copy (see details below). Unless you use pop() to get the value of a key being removed you may provide anything, not necessary None .</a:t>
            </a:r>
            <a:endParaRPr lang="en-US" b="1" i="1" u="sng">
              <a:solidFill>
                <a:schemeClr val="accent1">
                  <a:lumMod val="40000"/>
                  <a:lumOff val="60000"/>
                </a:schemeClr>
              </a:solidFill>
              <a:effectLst/>
              <a:latin typeface="Roboto" panose="02000000000000000000" pitchFamily="2" charset="0"/>
            </a:endParaRPr>
          </a:p>
          <a:p>
            <a:pPr marL="0" indent="0">
              <a:buNone/>
            </a:pPr>
            <a:r>
              <a:rPr lang="en-US" b="1" i="1" u="sng">
                <a:solidFill>
                  <a:schemeClr val="accent1">
                    <a:lumMod val="40000"/>
                    <a:lumOff val="60000"/>
                  </a:schemeClr>
                </a:solidFill>
                <a:latin typeface="Roboto" panose="02000000000000000000" pitchFamily="2" charset="0"/>
              </a:rPr>
              <a:t>1st-Using del commands:</a:t>
            </a:r>
          </a:p>
          <a:p>
            <a:pPr marL="0" indent="0">
              <a:buNone/>
            </a:pPr>
            <a:r>
              <a:rPr lang="en-US" b="1" i="1" u="sng">
                <a:solidFill>
                  <a:schemeClr val="accent2">
                    <a:lumMod val="75000"/>
                  </a:schemeClr>
                </a:solidFill>
              </a:rPr>
              <a:t>Syntax:</a:t>
            </a:r>
          </a:p>
          <a:p>
            <a:pPr marL="0" indent="0">
              <a:buNone/>
            </a:pPr>
            <a:r>
              <a:rPr lang="en-US" b="1" i="1" u="sng">
                <a:solidFill>
                  <a:schemeClr val="accent2">
                    <a:lumMod val="75000"/>
                  </a:schemeClr>
                </a:solidFill>
              </a:rPr>
              <a:t>         del dicname [key]   </a:t>
            </a:r>
          </a:p>
        </p:txBody>
      </p:sp>
      <p:pic>
        <p:nvPicPr>
          <p:cNvPr id="4" name="Picture 4">
            <a:extLst>
              <a:ext uri="{FF2B5EF4-FFF2-40B4-BE49-F238E27FC236}">
                <a16:creationId xmlns:a16="http://schemas.microsoft.com/office/drawing/2014/main" id="{119395A8-F5B6-3F44-B606-17069F841BD4}"/>
              </a:ext>
            </a:extLst>
          </p:cNvPr>
          <p:cNvPicPr>
            <a:picLocks noChangeAspect="1"/>
          </p:cNvPicPr>
          <p:nvPr/>
        </p:nvPicPr>
        <p:blipFill>
          <a:blip r:embed="rId2"/>
          <a:stretch>
            <a:fillRect/>
          </a:stretch>
        </p:blipFill>
        <p:spPr>
          <a:xfrm>
            <a:off x="4308104" y="3607957"/>
            <a:ext cx="7198096" cy="3158503"/>
          </a:xfrm>
          <a:prstGeom prst="rect">
            <a:avLst/>
          </a:prstGeom>
        </p:spPr>
      </p:pic>
    </p:spTree>
    <p:extLst>
      <p:ext uri="{BB962C8B-B14F-4D97-AF65-F5344CB8AC3E}">
        <p14:creationId xmlns:p14="http://schemas.microsoft.com/office/powerpoint/2010/main" val="4317869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4DC5B-D090-914F-B7A7-9A287CFA94C0}"/>
              </a:ext>
            </a:extLst>
          </p:cNvPr>
          <p:cNvSpPr>
            <a:spLocks noGrp="1"/>
          </p:cNvSpPr>
          <p:nvPr>
            <p:ph idx="1"/>
          </p:nvPr>
        </p:nvSpPr>
        <p:spPr>
          <a:xfrm>
            <a:off x="784761" y="1588423"/>
            <a:ext cx="10820400" cy="5004856"/>
          </a:xfrm>
        </p:spPr>
        <p:txBody>
          <a:bodyPr/>
          <a:lstStyle/>
          <a:p>
            <a:pPr marL="0" indent="0">
              <a:buNone/>
            </a:pPr>
            <a:r>
              <a:rPr lang="en-US" b="1" i="1" u="sng"/>
              <a:t>2nd-using pop() method:</a:t>
            </a:r>
          </a:p>
          <a:p>
            <a:pPr marL="0" indent="0">
              <a:buNone/>
            </a:pPr>
            <a:r>
              <a:rPr lang="en-US" b="1" i="1" u="sng"/>
              <a:t>Syntax:</a:t>
            </a:r>
          </a:p>
          <a:p>
            <a:pPr marL="0" indent="0">
              <a:buNone/>
            </a:pPr>
            <a:r>
              <a:rPr lang="en-US" b="1" i="1" u="sng"/>
              <a:t>          Dictname.pop (key)</a:t>
            </a:r>
          </a:p>
          <a:p>
            <a:pPr marL="0" indent="0">
              <a:buNone/>
            </a:pPr>
            <a:r>
              <a:rPr lang="en-US" b="1" i="1" u="sng"/>
              <a:t>-- pop() method will not only delete the item from the dictionary,but also return the deleted value.</a:t>
            </a:r>
          </a:p>
        </p:txBody>
      </p:sp>
      <p:pic>
        <p:nvPicPr>
          <p:cNvPr id="6" name="Picture 6">
            <a:extLst>
              <a:ext uri="{FF2B5EF4-FFF2-40B4-BE49-F238E27FC236}">
                <a16:creationId xmlns:a16="http://schemas.microsoft.com/office/drawing/2014/main" id="{8B737B9C-2B26-874C-8C3C-01577A331336}"/>
              </a:ext>
            </a:extLst>
          </p:cNvPr>
          <p:cNvPicPr>
            <a:picLocks noChangeAspect="1"/>
          </p:cNvPicPr>
          <p:nvPr/>
        </p:nvPicPr>
        <p:blipFill>
          <a:blip r:embed="rId2"/>
          <a:stretch>
            <a:fillRect/>
          </a:stretch>
        </p:blipFill>
        <p:spPr>
          <a:xfrm>
            <a:off x="2972129" y="4323004"/>
            <a:ext cx="8128000" cy="1893145"/>
          </a:xfrm>
          <a:prstGeom prst="rect">
            <a:avLst/>
          </a:prstGeom>
        </p:spPr>
      </p:pic>
    </p:spTree>
    <p:extLst>
      <p:ext uri="{BB962C8B-B14F-4D97-AF65-F5344CB8AC3E}">
        <p14:creationId xmlns:p14="http://schemas.microsoft.com/office/powerpoint/2010/main" val="35216836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BE67-4236-3E46-87D4-9C2B69B281E0}"/>
              </a:ext>
            </a:extLst>
          </p:cNvPr>
          <p:cNvSpPr>
            <a:spLocks noGrp="1"/>
          </p:cNvSpPr>
          <p:nvPr>
            <p:ph type="title"/>
          </p:nvPr>
        </p:nvSpPr>
        <p:spPr/>
        <p:txBody>
          <a:bodyPr/>
          <a:lstStyle/>
          <a:p>
            <a:r>
              <a:rPr lang="en-US"/>
              <a:t>‘</a:t>
            </a:r>
            <a:r>
              <a:rPr lang="en-US" b="1" i="1" u="sng"/>
              <a:t>In’ and ‘ not in’ membership operator:-</a:t>
            </a:r>
            <a:endParaRPr lang="en-US"/>
          </a:p>
        </p:txBody>
      </p:sp>
      <p:sp>
        <p:nvSpPr>
          <p:cNvPr id="3" name="Content Placeholder 2">
            <a:extLst>
              <a:ext uri="{FF2B5EF4-FFF2-40B4-BE49-F238E27FC236}">
                <a16:creationId xmlns:a16="http://schemas.microsoft.com/office/drawing/2014/main" id="{235B125C-460B-834E-8745-3F33EB2E0969}"/>
              </a:ext>
            </a:extLst>
          </p:cNvPr>
          <p:cNvSpPr>
            <a:spLocks noGrp="1"/>
          </p:cNvSpPr>
          <p:nvPr>
            <p:ph idx="1"/>
          </p:nvPr>
        </p:nvSpPr>
        <p:spPr>
          <a:xfrm>
            <a:off x="539787" y="2523441"/>
            <a:ext cx="10255963" cy="4334559"/>
          </a:xfrm>
        </p:spPr>
        <p:txBody>
          <a:bodyPr/>
          <a:lstStyle/>
          <a:p>
            <a:r>
              <a:rPr lang="en-GB" b="0" i="0">
                <a:solidFill>
                  <a:schemeClr val="accent2">
                    <a:lumMod val="75000"/>
                  </a:schemeClr>
                </a:solidFill>
                <a:effectLst/>
                <a:latin typeface="Roboto" panose="02000000000000000000" pitchFamily="2" charset="0"/>
              </a:rPr>
              <a:t>Python </a:t>
            </a:r>
            <a:r>
              <a:rPr lang="en-GB" b="1" i="0">
                <a:solidFill>
                  <a:schemeClr val="accent2">
                    <a:lumMod val="75000"/>
                  </a:schemeClr>
                </a:solidFill>
                <a:effectLst/>
                <a:latin typeface="Roboto" panose="02000000000000000000" pitchFamily="2" charset="0"/>
              </a:rPr>
              <a:t>Membership</a:t>
            </a:r>
            <a:r>
              <a:rPr lang="en-GB" b="0" i="0">
                <a:solidFill>
                  <a:schemeClr val="accent2">
                    <a:lumMod val="75000"/>
                  </a:schemeClr>
                </a:solidFill>
                <a:effectLst/>
                <a:latin typeface="Roboto" panose="02000000000000000000" pitchFamily="2" charset="0"/>
              </a:rPr>
              <a:t> and Identity </a:t>
            </a:r>
            <a:r>
              <a:rPr lang="en-GB" b="1" i="0">
                <a:solidFill>
                  <a:schemeClr val="accent2">
                    <a:lumMod val="75000"/>
                  </a:schemeClr>
                </a:solidFill>
                <a:effectLst/>
                <a:latin typeface="Roboto" panose="02000000000000000000" pitchFamily="2" charset="0"/>
              </a:rPr>
              <a:t>Operators</a:t>
            </a:r>
            <a:r>
              <a:rPr lang="en-GB" b="0" i="0">
                <a:solidFill>
                  <a:schemeClr val="accent2">
                    <a:lumMod val="75000"/>
                  </a:schemeClr>
                </a:solidFill>
                <a:effectLst/>
                <a:latin typeface="Roboto" panose="02000000000000000000" pitchFamily="2" charset="0"/>
              </a:rPr>
              <a:t> | in, </a:t>
            </a:r>
            <a:r>
              <a:rPr lang="en-GB" b="1" i="0">
                <a:solidFill>
                  <a:schemeClr val="accent2">
                    <a:lumMod val="75000"/>
                  </a:schemeClr>
                </a:solidFill>
                <a:effectLst/>
                <a:latin typeface="Roboto" panose="02000000000000000000" pitchFamily="2" charset="0"/>
              </a:rPr>
              <a:t>not</a:t>
            </a:r>
            <a:r>
              <a:rPr lang="en-GB" b="0" i="0">
                <a:solidFill>
                  <a:schemeClr val="accent2">
                    <a:lumMod val="75000"/>
                  </a:schemeClr>
                </a:solidFill>
                <a:effectLst/>
                <a:latin typeface="Roboto" panose="02000000000000000000" pitchFamily="2" charset="0"/>
              </a:rPr>
              <a:t> in, is, is </a:t>
            </a:r>
            <a:r>
              <a:rPr lang="en-GB" b="1" i="0">
                <a:solidFill>
                  <a:schemeClr val="accent2">
                    <a:lumMod val="75000"/>
                  </a:schemeClr>
                </a:solidFill>
                <a:effectLst/>
                <a:latin typeface="Roboto" panose="02000000000000000000" pitchFamily="2" charset="0"/>
              </a:rPr>
              <a:t>not</a:t>
            </a:r>
            <a:r>
              <a:rPr lang="en-GB" b="0" i="0">
                <a:solidFill>
                  <a:schemeClr val="accent2">
                    <a:lumMod val="75000"/>
                  </a:schemeClr>
                </a:solidFill>
                <a:effectLst/>
                <a:latin typeface="Roboto" panose="02000000000000000000" pitchFamily="2" charset="0"/>
              </a:rPr>
              <a:t>. </a:t>
            </a:r>
            <a:r>
              <a:rPr lang="en-GB" b="1" i="0">
                <a:solidFill>
                  <a:schemeClr val="accent2">
                    <a:lumMod val="75000"/>
                  </a:schemeClr>
                </a:solidFill>
                <a:effectLst/>
                <a:latin typeface="Roboto" panose="02000000000000000000" pitchFamily="2" charset="0"/>
              </a:rPr>
              <a:t>Membership operators</a:t>
            </a:r>
            <a:r>
              <a:rPr lang="en-GB" b="0" i="0">
                <a:solidFill>
                  <a:schemeClr val="accent2">
                    <a:lumMod val="75000"/>
                  </a:schemeClr>
                </a:solidFill>
                <a:effectLst/>
                <a:latin typeface="Roboto" panose="02000000000000000000" pitchFamily="2" charset="0"/>
              </a:rPr>
              <a:t> are </a:t>
            </a:r>
            <a:r>
              <a:rPr lang="en-GB" b="1" i="0">
                <a:solidFill>
                  <a:schemeClr val="accent2">
                    <a:lumMod val="75000"/>
                  </a:schemeClr>
                </a:solidFill>
                <a:effectLst/>
                <a:latin typeface="Roboto" panose="02000000000000000000" pitchFamily="2" charset="0"/>
              </a:rPr>
              <a:t>operators</a:t>
            </a:r>
            <a:r>
              <a:rPr lang="en-GB" b="0" i="0">
                <a:solidFill>
                  <a:schemeClr val="accent2">
                    <a:lumMod val="75000"/>
                  </a:schemeClr>
                </a:solidFill>
                <a:effectLst/>
                <a:latin typeface="Roboto" panose="02000000000000000000" pitchFamily="2" charset="0"/>
              </a:rPr>
              <a:t> used to validate the </a:t>
            </a:r>
            <a:r>
              <a:rPr lang="en-GB" b="1" i="0">
                <a:solidFill>
                  <a:schemeClr val="accent2">
                    <a:lumMod val="75000"/>
                  </a:schemeClr>
                </a:solidFill>
                <a:effectLst/>
                <a:latin typeface="Roboto" panose="02000000000000000000" pitchFamily="2" charset="0"/>
              </a:rPr>
              <a:t>membership</a:t>
            </a:r>
            <a:r>
              <a:rPr lang="en-GB" b="0" i="0">
                <a:solidFill>
                  <a:schemeClr val="accent2">
                    <a:lumMod val="75000"/>
                  </a:schemeClr>
                </a:solidFill>
                <a:effectLst/>
                <a:latin typeface="Roboto" panose="02000000000000000000" pitchFamily="2" charset="0"/>
              </a:rPr>
              <a:t> of a value. It test for </a:t>
            </a:r>
            <a:r>
              <a:rPr lang="en-GB" b="1" i="0">
                <a:solidFill>
                  <a:schemeClr val="accent2">
                    <a:lumMod val="75000"/>
                  </a:schemeClr>
                </a:solidFill>
                <a:effectLst/>
                <a:latin typeface="Roboto" panose="02000000000000000000" pitchFamily="2" charset="0"/>
              </a:rPr>
              <a:t>membership</a:t>
            </a:r>
            <a:r>
              <a:rPr lang="en-GB" b="0" i="0">
                <a:solidFill>
                  <a:schemeClr val="accent2">
                    <a:lumMod val="75000"/>
                  </a:schemeClr>
                </a:solidFill>
                <a:effectLst/>
                <a:latin typeface="Roboto" panose="02000000000000000000" pitchFamily="2" charset="0"/>
              </a:rPr>
              <a:t> in a sequence, such as strings, lists, or tuples. in </a:t>
            </a:r>
            <a:r>
              <a:rPr lang="en-GB" b="1" i="0">
                <a:solidFill>
                  <a:schemeClr val="accent2">
                    <a:lumMod val="75000"/>
                  </a:schemeClr>
                </a:solidFill>
                <a:effectLst/>
                <a:latin typeface="Roboto" panose="02000000000000000000" pitchFamily="2" charset="0"/>
              </a:rPr>
              <a:t>operator</a:t>
            </a:r>
            <a:r>
              <a:rPr lang="en-GB" b="0" i="0">
                <a:solidFill>
                  <a:schemeClr val="accent2">
                    <a:lumMod val="75000"/>
                  </a:schemeClr>
                </a:solidFill>
                <a:effectLst/>
                <a:latin typeface="Roboto" panose="02000000000000000000" pitchFamily="2" charset="0"/>
              </a:rPr>
              <a:t> : The 'in' </a:t>
            </a:r>
            <a:r>
              <a:rPr lang="en-GB" b="1" i="0">
                <a:solidFill>
                  <a:schemeClr val="accent2">
                    <a:lumMod val="75000"/>
                  </a:schemeClr>
                </a:solidFill>
                <a:effectLst/>
                <a:latin typeface="Roboto" panose="02000000000000000000" pitchFamily="2" charset="0"/>
              </a:rPr>
              <a:t>operator</a:t>
            </a:r>
            <a:r>
              <a:rPr lang="en-GB" b="0" i="0">
                <a:solidFill>
                  <a:schemeClr val="accent2">
                    <a:lumMod val="75000"/>
                  </a:schemeClr>
                </a:solidFill>
                <a:effectLst/>
                <a:latin typeface="Roboto" panose="02000000000000000000" pitchFamily="2" charset="0"/>
              </a:rPr>
              <a:t> is used to check if a value exists in a sequence or </a:t>
            </a:r>
            <a:r>
              <a:rPr lang="en-GB" b="1" i="0">
                <a:solidFill>
                  <a:schemeClr val="accent2">
                    <a:lumMod val="75000"/>
                  </a:schemeClr>
                </a:solidFill>
                <a:effectLst/>
                <a:latin typeface="Roboto" panose="02000000000000000000" pitchFamily="2" charset="0"/>
              </a:rPr>
              <a:t>not</a:t>
            </a:r>
            <a:r>
              <a:rPr lang="en-GB" b="0" i="0">
                <a:solidFill>
                  <a:schemeClr val="accent2">
                    <a:lumMod val="75000"/>
                  </a:schemeClr>
                </a:solidFill>
                <a:effectLst/>
                <a:latin typeface="Roboto" panose="02000000000000000000" pitchFamily="2" charset="0"/>
              </a:rPr>
              <a:t>.</a:t>
            </a:r>
            <a:endParaRPr lang="en-US">
              <a:solidFill>
                <a:schemeClr val="accent2">
                  <a:lumMod val="75000"/>
                </a:schemeClr>
              </a:solidFill>
            </a:endParaRPr>
          </a:p>
        </p:txBody>
      </p:sp>
      <p:pic>
        <p:nvPicPr>
          <p:cNvPr id="4" name="Picture 4">
            <a:extLst>
              <a:ext uri="{FF2B5EF4-FFF2-40B4-BE49-F238E27FC236}">
                <a16:creationId xmlns:a16="http://schemas.microsoft.com/office/drawing/2014/main" id="{87183CB3-2BC1-EC43-9BA1-5C3A67AE2DB2}"/>
              </a:ext>
            </a:extLst>
          </p:cNvPr>
          <p:cNvPicPr>
            <a:picLocks noChangeAspect="1"/>
          </p:cNvPicPr>
          <p:nvPr/>
        </p:nvPicPr>
        <p:blipFill>
          <a:blip r:embed="rId2"/>
          <a:stretch>
            <a:fillRect/>
          </a:stretch>
        </p:blipFill>
        <p:spPr>
          <a:xfrm>
            <a:off x="3027551" y="3889335"/>
            <a:ext cx="8128000" cy="2731593"/>
          </a:xfrm>
          <a:prstGeom prst="rect">
            <a:avLst/>
          </a:prstGeom>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34200529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7785-7A03-B642-A3ED-97AD02121335}"/>
              </a:ext>
            </a:extLst>
          </p:cNvPr>
          <p:cNvSpPr>
            <a:spLocks noGrp="1"/>
          </p:cNvSpPr>
          <p:nvPr>
            <p:ph type="title"/>
          </p:nvPr>
        </p:nvSpPr>
        <p:spPr>
          <a:xfrm>
            <a:off x="2809009" y="269568"/>
            <a:ext cx="8610600" cy="1293028"/>
          </a:xfrm>
        </p:spPr>
        <p:txBody>
          <a:bodyPr/>
          <a:lstStyle/>
          <a:p>
            <a:r>
              <a:rPr lang="en-US"/>
              <a:t>Common dictionary functions and methods:-</a:t>
            </a:r>
          </a:p>
        </p:txBody>
      </p:sp>
      <p:sp>
        <p:nvSpPr>
          <p:cNvPr id="3" name="Content Placeholder 2">
            <a:extLst>
              <a:ext uri="{FF2B5EF4-FFF2-40B4-BE49-F238E27FC236}">
                <a16:creationId xmlns:a16="http://schemas.microsoft.com/office/drawing/2014/main" id="{5691DF76-D9A8-C24D-A2C6-4C02CA742FC7}"/>
              </a:ext>
            </a:extLst>
          </p:cNvPr>
          <p:cNvSpPr>
            <a:spLocks noGrp="1"/>
          </p:cNvSpPr>
          <p:nvPr>
            <p:ph idx="1"/>
          </p:nvPr>
        </p:nvSpPr>
        <p:spPr>
          <a:xfrm>
            <a:off x="519545" y="1756558"/>
            <a:ext cx="10986655" cy="4935682"/>
          </a:xfrm>
        </p:spPr>
        <p:txBody>
          <a:bodyPr>
            <a:normAutofit/>
          </a:bodyPr>
          <a:lstStyle/>
          <a:p>
            <a:r>
              <a:rPr lang="en-US"/>
              <a:t>Get()method</a:t>
            </a:r>
          </a:p>
          <a:p>
            <a:pPr fontAlgn="base"/>
            <a:r>
              <a:rPr lang="en-GB" b="0" i="0">
                <a:solidFill>
                  <a:schemeClr val="accent1">
                    <a:lumMod val="75000"/>
                  </a:schemeClr>
                </a:solidFill>
                <a:effectLst/>
                <a:latin typeface="Open Sans"/>
              </a:rPr>
              <a:t>The syntax of get() is:</a:t>
            </a:r>
            <a:r>
              <a:rPr lang="en-US" b="0" i="0">
                <a:solidFill>
                  <a:schemeClr val="accent1">
                    <a:lumMod val="75000"/>
                  </a:schemeClr>
                </a:solidFill>
                <a:effectLst/>
                <a:latin typeface="Open Sans"/>
              </a:rPr>
              <a:t>----</a:t>
            </a:r>
            <a:r>
              <a:rPr lang="en-GB">
                <a:solidFill>
                  <a:schemeClr val="accent1">
                    <a:lumMod val="75000"/>
                  </a:schemeClr>
                </a:solidFill>
              </a:rPr>
              <a:t>dict.get(key[, value]) </a:t>
            </a:r>
            <a:endParaRPr lang="en-US">
              <a:solidFill>
                <a:schemeClr val="accent1">
                  <a:lumMod val="75000"/>
                </a:schemeClr>
              </a:solidFill>
            </a:endParaRPr>
          </a:p>
          <a:p>
            <a:pPr fontAlgn="base"/>
            <a:r>
              <a:rPr lang="en-GB" b="1" i="0">
                <a:solidFill>
                  <a:schemeClr val="accent1">
                    <a:lumMod val="75000"/>
                  </a:schemeClr>
                </a:solidFill>
                <a:effectLst/>
                <a:latin typeface="Open Sans"/>
              </a:rPr>
              <a:t>get() Parameters</a:t>
            </a:r>
          </a:p>
          <a:p>
            <a:pPr fontAlgn="base"/>
            <a:r>
              <a:rPr lang="en-GB" b="0" i="0">
                <a:solidFill>
                  <a:schemeClr val="accent1">
                    <a:lumMod val="75000"/>
                  </a:schemeClr>
                </a:solidFill>
                <a:effectLst/>
                <a:latin typeface="Open Sans"/>
              </a:rPr>
              <a:t>The get() method takes maximum of two parameters:</a:t>
            </a:r>
          </a:p>
          <a:p>
            <a:pPr fontAlgn="base"/>
            <a:r>
              <a:rPr lang="en-GB" b="1" i="0">
                <a:solidFill>
                  <a:schemeClr val="accent1">
                    <a:lumMod val="75000"/>
                  </a:schemeClr>
                </a:solidFill>
                <a:effectLst/>
                <a:latin typeface="Open Sans"/>
              </a:rPr>
              <a:t>key</a:t>
            </a:r>
            <a:r>
              <a:rPr lang="en-GB" b="0" i="0">
                <a:solidFill>
                  <a:schemeClr val="accent1">
                    <a:lumMod val="75000"/>
                  </a:schemeClr>
                </a:solidFill>
                <a:effectLst/>
                <a:latin typeface="Open Sans"/>
              </a:rPr>
              <a:t> - key to be searched in the dictionary</a:t>
            </a:r>
          </a:p>
          <a:p>
            <a:pPr fontAlgn="base"/>
            <a:r>
              <a:rPr lang="en-GB" b="1" i="0">
                <a:solidFill>
                  <a:schemeClr val="accent1">
                    <a:lumMod val="75000"/>
                  </a:schemeClr>
                </a:solidFill>
                <a:effectLst/>
                <a:latin typeface="Open Sans"/>
              </a:rPr>
              <a:t>value</a:t>
            </a:r>
            <a:r>
              <a:rPr lang="en-GB" b="0" i="0">
                <a:solidFill>
                  <a:schemeClr val="accent1">
                    <a:lumMod val="75000"/>
                  </a:schemeClr>
                </a:solidFill>
                <a:effectLst/>
                <a:latin typeface="Open Sans"/>
              </a:rPr>
              <a:t> (optional) - Value to be returned if the </a:t>
            </a:r>
            <a:r>
              <a:rPr lang="en-GB" b="0" i="0">
                <a:solidFill>
                  <a:schemeClr val="accent1">
                    <a:lumMod val="75000"/>
                  </a:schemeClr>
                </a:solidFill>
                <a:effectLst/>
                <a:latin typeface="Menlo"/>
              </a:rPr>
              <a:t>key</a:t>
            </a:r>
            <a:r>
              <a:rPr lang="en-GB" b="0" i="0">
                <a:solidFill>
                  <a:schemeClr val="accent1">
                    <a:lumMod val="75000"/>
                  </a:schemeClr>
                </a:solidFill>
                <a:effectLst/>
                <a:latin typeface="Open Sans"/>
              </a:rPr>
              <a:t> is not found. The default value is None.</a:t>
            </a:r>
          </a:p>
          <a:p>
            <a:pPr fontAlgn="base"/>
            <a:r>
              <a:rPr lang="en-GB" b="1" i="0">
                <a:solidFill>
                  <a:schemeClr val="accent1">
                    <a:lumMod val="75000"/>
                  </a:schemeClr>
                </a:solidFill>
                <a:effectLst/>
                <a:latin typeface="Open Sans"/>
              </a:rPr>
              <a:t>Return Value from get()</a:t>
            </a:r>
          </a:p>
          <a:p>
            <a:pPr fontAlgn="base"/>
            <a:r>
              <a:rPr lang="en-GB" b="0" i="0">
                <a:solidFill>
                  <a:schemeClr val="accent1">
                    <a:lumMod val="75000"/>
                  </a:schemeClr>
                </a:solidFill>
                <a:effectLst/>
                <a:latin typeface="Open Sans"/>
              </a:rPr>
              <a:t>The get() method returns:</a:t>
            </a:r>
          </a:p>
          <a:p>
            <a:pPr fontAlgn="base"/>
            <a:r>
              <a:rPr lang="en-GB" b="0" i="0">
                <a:solidFill>
                  <a:schemeClr val="accent1">
                    <a:lumMod val="75000"/>
                  </a:schemeClr>
                </a:solidFill>
                <a:effectLst/>
                <a:latin typeface="Open Sans"/>
              </a:rPr>
              <a:t>the value for the specified </a:t>
            </a:r>
            <a:r>
              <a:rPr lang="en-GB" b="0" i="0">
                <a:solidFill>
                  <a:schemeClr val="accent1">
                    <a:lumMod val="75000"/>
                  </a:schemeClr>
                </a:solidFill>
                <a:effectLst/>
                <a:latin typeface="Menlo"/>
              </a:rPr>
              <a:t>key</a:t>
            </a:r>
            <a:r>
              <a:rPr lang="en-GB" b="0" i="0">
                <a:solidFill>
                  <a:schemeClr val="accent1">
                    <a:lumMod val="75000"/>
                  </a:schemeClr>
                </a:solidFill>
                <a:effectLst/>
                <a:latin typeface="Open Sans"/>
              </a:rPr>
              <a:t> if </a:t>
            </a:r>
            <a:r>
              <a:rPr lang="en-GB" b="0" i="0">
                <a:solidFill>
                  <a:schemeClr val="accent1">
                    <a:lumMod val="75000"/>
                  </a:schemeClr>
                </a:solidFill>
                <a:effectLst/>
                <a:latin typeface="Menlo"/>
              </a:rPr>
              <a:t>key</a:t>
            </a:r>
            <a:r>
              <a:rPr lang="en-GB" b="0" i="0">
                <a:solidFill>
                  <a:schemeClr val="accent1">
                    <a:lumMod val="75000"/>
                  </a:schemeClr>
                </a:solidFill>
                <a:effectLst/>
                <a:latin typeface="Open Sans"/>
              </a:rPr>
              <a:t> is in dictionary.</a:t>
            </a:r>
          </a:p>
          <a:p>
            <a:pPr fontAlgn="base"/>
            <a:r>
              <a:rPr lang="en-GB" b="0" i="0">
                <a:solidFill>
                  <a:schemeClr val="accent1">
                    <a:lumMod val="75000"/>
                  </a:schemeClr>
                </a:solidFill>
                <a:effectLst/>
                <a:latin typeface="Open Sans"/>
              </a:rPr>
              <a:t>None if the </a:t>
            </a:r>
            <a:r>
              <a:rPr lang="en-GB" b="0" i="0">
                <a:solidFill>
                  <a:schemeClr val="accent1">
                    <a:lumMod val="75000"/>
                  </a:schemeClr>
                </a:solidFill>
                <a:effectLst/>
                <a:latin typeface="Menlo"/>
              </a:rPr>
              <a:t>key</a:t>
            </a:r>
            <a:r>
              <a:rPr lang="en-GB" b="0" i="0">
                <a:solidFill>
                  <a:schemeClr val="accent1">
                    <a:lumMod val="75000"/>
                  </a:schemeClr>
                </a:solidFill>
                <a:effectLst/>
                <a:latin typeface="Open Sans"/>
              </a:rPr>
              <a:t> is not found and </a:t>
            </a:r>
            <a:r>
              <a:rPr lang="en-GB" b="0" i="0">
                <a:solidFill>
                  <a:schemeClr val="accent1">
                    <a:lumMod val="75000"/>
                  </a:schemeClr>
                </a:solidFill>
                <a:effectLst/>
                <a:latin typeface="Menlo"/>
              </a:rPr>
              <a:t>value</a:t>
            </a:r>
            <a:r>
              <a:rPr lang="en-GB" b="0" i="0">
                <a:solidFill>
                  <a:schemeClr val="accent1">
                    <a:lumMod val="75000"/>
                  </a:schemeClr>
                </a:solidFill>
                <a:effectLst/>
                <a:latin typeface="Open Sans"/>
              </a:rPr>
              <a:t> is not specified.</a:t>
            </a:r>
          </a:p>
          <a:p>
            <a:pPr fontAlgn="base"/>
            <a:r>
              <a:rPr lang="en-GB" b="0" i="0">
                <a:solidFill>
                  <a:schemeClr val="accent1">
                    <a:lumMod val="75000"/>
                  </a:schemeClr>
                </a:solidFill>
                <a:effectLst/>
                <a:latin typeface="Menlo"/>
              </a:rPr>
              <a:t>value</a:t>
            </a:r>
            <a:r>
              <a:rPr lang="en-GB" b="0" i="0">
                <a:solidFill>
                  <a:schemeClr val="accent1">
                    <a:lumMod val="75000"/>
                  </a:schemeClr>
                </a:solidFill>
                <a:effectLst/>
                <a:latin typeface="Open Sans"/>
              </a:rPr>
              <a:t> if the </a:t>
            </a:r>
            <a:r>
              <a:rPr lang="en-GB" b="0" i="0">
                <a:solidFill>
                  <a:schemeClr val="accent1">
                    <a:lumMod val="75000"/>
                  </a:schemeClr>
                </a:solidFill>
                <a:effectLst/>
                <a:latin typeface="Menlo"/>
              </a:rPr>
              <a:t>key</a:t>
            </a:r>
            <a:r>
              <a:rPr lang="en-GB" b="0" i="0">
                <a:solidFill>
                  <a:schemeClr val="accent1">
                    <a:lumMod val="75000"/>
                  </a:schemeClr>
                </a:solidFill>
                <a:effectLst/>
                <a:latin typeface="Open Sans"/>
              </a:rPr>
              <a:t> is not found and </a:t>
            </a:r>
            <a:r>
              <a:rPr lang="en-GB" b="0" i="0">
                <a:solidFill>
                  <a:schemeClr val="accent1">
                    <a:lumMod val="75000"/>
                  </a:schemeClr>
                </a:solidFill>
                <a:effectLst/>
                <a:latin typeface="Menlo"/>
              </a:rPr>
              <a:t>value</a:t>
            </a:r>
            <a:r>
              <a:rPr lang="en-GB" b="0" i="0">
                <a:solidFill>
                  <a:schemeClr val="accent1">
                    <a:lumMod val="75000"/>
                  </a:schemeClr>
                </a:solidFill>
                <a:effectLst/>
                <a:latin typeface="Open Sans"/>
              </a:rPr>
              <a:t> is specified.</a:t>
            </a:r>
          </a:p>
          <a:p>
            <a:endParaRPr lang="en-US"/>
          </a:p>
        </p:txBody>
      </p:sp>
    </p:spTree>
    <p:extLst>
      <p:ext uri="{BB962C8B-B14F-4D97-AF65-F5344CB8AC3E}">
        <p14:creationId xmlns:p14="http://schemas.microsoft.com/office/powerpoint/2010/main" val="10492329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DE56379-0EE4-D142-82A3-47316DE0E96C}"/>
              </a:ext>
            </a:extLst>
          </p:cNvPr>
          <p:cNvSpPr>
            <a:spLocks noGrp="1"/>
          </p:cNvSpPr>
          <p:nvPr>
            <p:ph idx="1"/>
          </p:nvPr>
        </p:nvSpPr>
        <p:spPr>
          <a:xfrm>
            <a:off x="2595700" y="2547030"/>
            <a:ext cx="8144006" cy="2693037"/>
          </a:xfrm>
        </p:spPr>
        <p:txBody>
          <a:bodyPr>
            <a:normAutofit fontScale="92500"/>
          </a:bodyPr>
          <a:lstStyle/>
          <a:p>
            <a:pPr marL="0" indent="0">
              <a:buNone/>
            </a:pPr>
            <a:r>
              <a:rPr lang="en-US" sz="8000" b="1" i="1" u="sng" strike="sngStrike">
                <a:solidFill>
                  <a:schemeClr val="accent1">
                    <a:lumMod val="60000"/>
                    <a:lumOff val="40000"/>
                  </a:schemeClr>
                </a:solidFill>
              </a:rPr>
              <a:t>Thankyou</a:t>
            </a:r>
          </a:p>
          <a:p>
            <a:pPr marL="0" indent="0">
              <a:buNone/>
            </a:pPr>
            <a:r>
              <a:rPr lang="en-US" sz="8000" b="1" i="1" u="sng" strike="sngStrike">
                <a:solidFill>
                  <a:schemeClr val="accent1">
                    <a:lumMod val="60000"/>
                    <a:lumOff val="40000"/>
                  </a:schemeClr>
                </a:solidFill>
              </a:rPr>
              <a:t>-by khushi gupta</a:t>
            </a:r>
          </a:p>
          <a:p>
            <a:pPr marL="0" indent="0">
              <a:buNone/>
            </a:pPr>
            <a:endParaRPr lang="en-US" sz="8000" b="1" i="1" u="sng" strike="sngStrike">
              <a:solidFill>
                <a:schemeClr val="accent1">
                  <a:lumMod val="60000"/>
                  <a:lumOff val="40000"/>
                </a:schemeClr>
              </a:solidFill>
            </a:endParaRPr>
          </a:p>
        </p:txBody>
      </p:sp>
      <p:sp>
        <p:nvSpPr>
          <p:cNvPr id="15" name="TextBox 14">
            <a:extLst>
              <a:ext uri="{FF2B5EF4-FFF2-40B4-BE49-F238E27FC236}">
                <a16:creationId xmlns:a16="http://schemas.microsoft.com/office/drawing/2014/main" id="{4F95756B-B551-DA4F-8794-FD8CAEC92067}"/>
              </a:ext>
            </a:extLst>
          </p:cNvPr>
          <p:cNvSpPr txBox="1"/>
          <p:nvPr/>
        </p:nvSpPr>
        <p:spPr>
          <a:xfrm>
            <a:off x="3841915" y="6940632"/>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16755755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46D7-57F8-3D46-8426-45FCF230609D}"/>
              </a:ext>
            </a:extLst>
          </p:cNvPr>
          <p:cNvSpPr>
            <a:spLocks noGrp="1"/>
          </p:cNvSpPr>
          <p:nvPr>
            <p:ph type="title"/>
          </p:nvPr>
        </p:nvSpPr>
        <p:spPr>
          <a:xfrm>
            <a:off x="685801" y="204108"/>
            <a:ext cx="3173680" cy="2931720"/>
          </a:xfrm>
        </p:spPr>
        <p:txBody>
          <a:bodyPr/>
          <a:lstStyle/>
          <a:p>
            <a:r>
              <a:rPr lang="en-GB" b="1" i="1" u="sng">
                <a:solidFill>
                  <a:schemeClr val="tx2"/>
                </a:solidFill>
              </a:rPr>
              <a:t>Contents:-    </a:t>
            </a:r>
            <a:endParaRPr lang="en-US" b="1" i="1" u="sng">
              <a:solidFill>
                <a:schemeClr val="tx2"/>
              </a:solidFill>
            </a:endParaRPr>
          </a:p>
        </p:txBody>
      </p:sp>
      <p:sp>
        <p:nvSpPr>
          <p:cNvPr id="3" name="Content Placeholder 2">
            <a:extLst>
              <a:ext uri="{FF2B5EF4-FFF2-40B4-BE49-F238E27FC236}">
                <a16:creationId xmlns:a16="http://schemas.microsoft.com/office/drawing/2014/main" id="{47172A86-E321-2640-BC2A-1BE147C593FE}"/>
              </a:ext>
            </a:extLst>
          </p:cNvPr>
          <p:cNvSpPr>
            <a:spLocks noGrp="1"/>
          </p:cNvSpPr>
          <p:nvPr>
            <p:ph idx="1"/>
          </p:nvPr>
        </p:nvSpPr>
        <p:spPr>
          <a:xfrm>
            <a:off x="685800" y="2194560"/>
            <a:ext cx="10820400" cy="4459332"/>
          </a:xfrm>
        </p:spPr>
        <p:txBody>
          <a:bodyPr>
            <a:noAutofit/>
          </a:bodyPr>
          <a:lstStyle/>
          <a:p>
            <a:r>
              <a:rPr lang="en-GB" sz="2800" b="1"/>
              <a:t>Dictionary in python</a:t>
            </a:r>
          </a:p>
          <a:p>
            <a:r>
              <a:rPr lang="en-GB" sz="2800" b="1"/>
              <a:t>Methods to create a dictionary</a:t>
            </a:r>
          </a:p>
          <a:p>
            <a:r>
              <a:rPr lang="en-GB" sz="2800" b="1"/>
              <a:t>Accessing elements in a dictionary</a:t>
            </a:r>
          </a:p>
          <a:p>
            <a:r>
              <a:rPr lang="en-GB" sz="2800" b="1"/>
              <a:t>Traversing a dictionary</a:t>
            </a:r>
          </a:p>
          <a:p>
            <a:r>
              <a:rPr lang="en-GB" sz="2800" b="1"/>
              <a:t>Appending values in a dictionary</a:t>
            </a:r>
          </a:p>
          <a:p>
            <a:r>
              <a:rPr lang="en-GB" sz="2800" b="1"/>
              <a:t>Updating elements in a dictionary</a:t>
            </a:r>
          </a:p>
          <a:p>
            <a:r>
              <a:rPr lang="en-GB" sz="2800" b="1"/>
              <a:t>Removing a dictionary</a:t>
            </a:r>
          </a:p>
          <a:p>
            <a:r>
              <a:rPr lang="en-GB" sz="2800" b="1"/>
              <a:t>‘in’ and ‘not in’ membership operator</a:t>
            </a:r>
          </a:p>
          <a:p>
            <a:pPr marL="0" indent="0">
              <a:buNone/>
            </a:pPr>
            <a:r>
              <a:rPr lang="en-GB" sz="2800" b="1"/>
              <a:t>•Common dictionary functions and methods</a:t>
            </a:r>
            <a:endParaRPr lang="en-US" sz="2800" b="1"/>
          </a:p>
        </p:txBody>
      </p:sp>
    </p:spTree>
    <p:extLst>
      <p:ext uri="{BB962C8B-B14F-4D97-AF65-F5344CB8AC3E}">
        <p14:creationId xmlns:p14="http://schemas.microsoft.com/office/powerpoint/2010/main" val="300264961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82FF-0470-594B-9187-43486DDC49E5}"/>
              </a:ext>
            </a:extLst>
          </p:cNvPr>
          <p:cNvSpPr>
            <a:spLocks noGrp="1"/>
          </p:cNvSpPr>
          <p:nvPr>
            <p:ph type="title"/>
          </p:nvPr>
        </p:nvSpPr>
        <p:spPr/>
        <p:txBody>
          <a:bodyPr/>
          <a:lstStyle/>
          <a:p>
            <a:r>
              <a:rPr lang="en-GB" b="1" i="1" u="sng">
                <a:solidFill>
                  <a:schemeClr val="accent1">
                    <a:lumMod val="20000"/>
                    <a:lumOff val="80000"/>
                  </a:schemeClr>
                </a:solidFill>
              </a:rPr>
              <a:t>Dictionary in python:-</a:t>
            </a:r>
            <a:endParaRPr lang="en-US" b="1" i="1" u="sng">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6A5F30C5-7507-7E44-B039-C333EA5EE4DA}"/>
              </a:ext>
            </a:extLst>
          </p:cNvPr>
          <p:cNvSpPr>
            <a:spLocks noGrp="1"/>
          </p:cNvSpPr>
          <p:nvPr>
            <p:ph idx="1"/>
          </p:nvPr>
        </p:nvSpPr>
        <p:spPr>
          <a:xfrm>
            <a:off x="685800" y="2194560"/>
            <a:ext cx="6161067" cy="4299758"/>
          </a:xfrm>
        </p:spPr>
        <p:txBody>
          <a:bodyPr>
            <a:normAutofit/>
          </a:bodyPr>
          <a:lstStyle/>
          <a:p>
            <a:r>
              <a:rPr lang="en-US" sz="2800" b="1" i="1" u="sng"/>
              <a:t>Dictionaries are Python's implementation of a data structure that is more generally known as an associative array. A dictionary consists of a collection of key-value pairs. Each key-value pair maps the key to its associated value.</a:t>
            </a:r>
          </a:p>
        </p:txBody>
      </p:sp>
    </p:spTree>
    <p:extLst>
      <p:ext uri="{BB962C8B-B14F-4D97-AF65-F5344CB8AC3E}">
        <p14:creationId xmlns:p14="http://schemas.microsoft.com/office/powerpoint/2010/main" val="6703511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A69D-4FEF-E446-8C67-659E91FE3285}"/>
              </a:ext>
            </a:extLst>
          </p:cNvPr>
          <p:cNvSpPr>
            <a:spLocks noGrp="1"/>
          </p:cNvSpPr>
          <p:nvPr>
            <p:ph type="title"/>
          </p:nvPr>
        </p:nvSpPr>
        <p:spPr/>
        <p:txBody>
          <a:bodyPr/>
          <a:lstStyle/>
          <a:p>
            <a:r>
              <a:rPr lang="en-GB" b="1" i="1" strike="sngStrike"/>
              <a:t>CREATING A DICTIONARY:-</a:t>
            </a:r>
            <a:endParaRPr lang="en-US" b="1" i="1" strike="sngStrike"/>
          </a:p>
        </p:txBody>
      </p:sp>
      <p:sp>
        <p:nvSpPr>
          <p:cNvPr id="3" name="Content Placeholder 2">
            <a:extLst>
              <a:ext uri="{FF2B5EF4-FFF2-40B4-BE49-F238E27FC236}">
                <a16:creationId xmlns:a16="http://schemas.microsoft.com/office/drawing/2014/main" id="{571ECC5B-4165-A74F-AA1A-DDE0CAFE7576}"/>
              </a:ext>
            </a:extLst>
          </p:cNvPr>
          <p:cNvSpPr>
            <a:spLocks noGrp="1"/>
          </p:cNvSpPr>
          <p:nvPr>
            <p:ph idx="1"/>
          </p:nvPr>
        </p:nvSpPr>
        <p:spPr/>
        <p:txBody>
          <a:bodyPr>
            <a:normAutofit/>
          </a:bodyPr>
          <a:lstStyle/>
          <a:p>
            <a:r>
              <a:rPr lang="en-GB" sz="2400" b="1" u="sng">
                <a:solidFill>
                  <a:schemeClr val="accent1">
                    <a:lumMod val="20000"/>
                    <a:lumOff val="80000"/>
                  </a:schemeClr>
                </a:solidFill>
                <a:effectLst/>
                <a:latin typeface="Roboto" panose="02000000000000000000" pitchFamily="2" charset="0"/>
              </a:rPr>
              <a:t>Values in a dictionarycan be of any datatype and can be duplicated, whereas keys can't be repeated and must be immutable.Dictionary can also be created by the built-in function dict(). An empty dictionary can be created by just placing to curly braces{}.</a:t>
            </a:r>
          </a:p>
          <a:p>
            <a:r>
              <a:rPr lang="en-GB" sz="2400" b="1" u="sng">
                <a:solidFill>
                  <a:schemeClr val="accent1">
                    <a:lumMod val="20000"/>
                    <a:lumOff val="80000"/>
                  </a:schemeClr>
                </a:solidFill>
                <a:latin typeface="Roboto" panose="02000000000000000000" pitchFamily="2" charset="0"/>
              </a:rPr>
              <a:t>Syntax:</a:t>
            </a:r>
          </a:p>
          <a:p>
            <a:r>
              <a:rPr lang="en-GB" sz="2400" b="1" u="sng">
                <a:solidFill>
                  <a:schemeClr val="accent1">
                    <a:lumMod val="20000"/>
                    <a:lumOff val="80000"/>
                  </a:schemeClr>
                </a:solidFill>
                <a:latin typeface="Roboto" panose="02000000000000000000" pitchFamily="2" charset="0"/>
              </a:rPr>
              <a:t>&lt;dictionary_name&gt; = {'key1': value1', 'key2': 'value2', 'key3':'value3'.. 'keyn': 'valuen'}</a:t>
            </a:r>
          </a:p>
        </p:txBody>
      </p:sp>
    </p:spTree>
    <p:extLst>
      <p:ext uri="{BB962C8B-B14F-4D97-AF65-F5344CB8AC3E}">
        <p14:creationId xmlns:p14="http://schemas.microsoft.com/office/powerpoint/2010/main" val="35780749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E19F3-3D4A-A146-940E-E8EF9F6D2008}"/>
              </a:ext>
            </a:extLst>
          </p:cNvPr>
          <p:cNvSpPr>
            <a:spLocks noGrp="1"/>
          </p:cNvSpPr>
          <p:nvPr>
            <p:ph type="title"/>
          </p:nvPr>
        </p:nvSpPr>
        <p:spPr>
          <a:xfrm>
            <a:off x="927760" y="426769"/>
            <a:ext cx="8164286" cy="1595747"/>
          </a:xfrm>
        </p:spPr>
        <p:txBody>
          <a:bodyPr/>
          <a:lstStyle/>
          <a:p>
            <a:r>
              <a:rPr lang="en-GB" b="1" i="1" u="sng"/>
              <a:t>Examples of dictionary:-</a:t>
            </a:r>
            <a:endParaRPr lang="en-US" b="1" i="1" u="sng"/>
          </a:p>
        </p:txBody>
      </p:sp>
      <p:pic>
        <p:nvPicPr>
          <p:cNvPr id="4" name="Picture 4">
            <a:extLst>
              <a:ext uri="{FF2B5EF4-FFF2-40B4-BE49-F238E27FC236}">
                <a16:creationId xmlns:a16="http://schemas.microsoft.com/office/drawing/2014/main" id="{076AE7A1-1BFC-FA42-BF11-1B12B24AB8C3}"/>
              </a:ext>
            </a:extLst>
          </p:cNvPr>
          <p:cNvPicPr>
            <a:picLocks noGrp="1" noChangeAspect="1"/>
          </p:cNvPicPr>
          <p:nvPr>
            <p:ph idx="1"/>
          </p:nvPr>
        </p:nvPicPr>
        <p:blipFill>
          <a:blip r:embed="rId2"/>
          <a:stretch>
            <a:fillRect/>
          </a:stretch>
        </p:blipFill>
        <p:spPr>
          <a:xfrm>
            <a:off x="542809" y="2022516"/>
            <a:ext cx="9925644" cy="3773905"/>
          </a:xfrm>
          <a:prstGeom prst="roundRect">
            <a:avLst>
              <a:gd name="adj" fmla="val 8594"/>
            </a:avLst>
          </a:prstGeom>
          <a:solidFill>
            <a:srgbClr val="FFFFFF">
              <a:shade val="85000"/>
            </a:srgbClr>
          </a:solidFill>
          <a:ln>
            <a:noFill/>
          </a:ln>
          <a:effectLst>
            <a:reflection blurRad="6350" stA="50000" endA="300" endPos="55000" dir="5400000" sy="-100000" algn="bl" rotWithShape="0"/>
          </a:effectLst>
        </p:spPr>
      </p:pic>
      <p:pic>
        <p:nvPicPr>
          <p:cNvPr id="6" name="Picture 6">
            <a:extLst>
              <a:ext uri="{FF2B5EF4-FFF2-40B4-BE49-F238E27FC236}">
                <a16:creationId xmlns:a16="http://schemas.microsoft.com/office/drawing/2014/main" id="{2D8FC709-B929-5C4D-B68F-0D398F4DE900}"/>
              </a:ext>
            </a:extLst>
          </p:cNvPr>
          <p:cNvPicPr>
            <a:picLocks noChangeAspect="1"/>
          </p:cNvPicPr>
          <p:nvPr/>
        </p:nvPicPr>
        <p:blipFill>
          <a:blip r:embed="rId3"/>
          <a:stretch>
            <a:fillRect/>
          </a:stretch>
        </p:blipFill>
        <p:spPr>
          <a:xfrm>
            <a:off x="4064000" y="5380772"/>
            <a:ext cx="7585191" cy="13785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6179890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4A93-6ABA-784B-9CB9-09E503D13EA0}"/>
              </a:ext>
            </a:extLst>
          </p:cNvPr>
          <p:cNvSpPr>
            <a:spLocks noGrp="1"/>
          </p:cNvSpPr>
          <p:nvPr>
            <p:ph type="title"/>
          </p:nvPr>
        </p:nvSpPr>
        <p:spPr>
          <a:xfrm>
            <a:off x="2431720" y="262217"/>
            <a:ext cx="8610600" cy="1293028"/>
          </a:xfrm>
        </p:spPr>
        <p:txBody>
          <a:bodyPr/>
          <a:lstStyle/>
          <a:p>
            <a:r>
              <a:rPr lang="en-GB" b="1" i="1" u="sng">
                <a:solidFill>
                  <a:schemeClr val="tx2"/>
                </a:solidFill>
              </a:rPr>
              <a:t>Methods to create a dictionary:-</a:t>
            </a:r>
            <a:endParaRPr lang="en-US" b="1" i="1" u="sng">
              <a:solidFill>
                <a:schemeClr val="tx2"/>
              </a:solidFill>
            </a:endParaRPr>
          </a:p>
        </p:txBody>
      </p:sp>
      <p:sp>
        <p:nvSpPr>
          <p:cNvPr id="3" name="Content Placeholder 2">
            <a:extLst>
              <a:ext uri="{FF2B5EF4-FFF2-40B4-BE49-F238E27FC236}">
                <a16:creationId xmlns:a16="http://schemas.microsoft.com/office/drawing/2014/main" id="{28C51F20-A5BE-A843-AE5F-1205E36E721C}"/>
              </a:ext>
            </a:extLst>
          </p:cNvPr>
          <p:cNvSpPr>
            <a:spLocks noGrp="1"/>
          </p:cNvSpPr>
          <p:nvPr>
            <p:ph idx="1"/>
          </p:nvPr>
        </p:nvSpPr>
        <p:spPr>
          <a:xfrm>
            <a:off x="518061" y="1555246"/>
            <a:ext cx="10988139" cy="4663440"/>
          </a:xfrm>
        </p:spPr>
        <p:txBody>
          <a:bodyPr/>
          <a:lstStyle/>
          <a:p>
            <a:r>
              <a:rPr lang="en-GB" b="1" i="1" u="sng">
                <a:solidFill>
                  <a:schemeClr val="accent1">
                    <a:lumMod val="40000"/>
                    <a:lumOff val="60000"/>
                  </a:schemeClr>
                </a:solidFill>
              </a:rPr>
              <a:t>To create a dictionary, key-value pairs are seprated by  comma and are enclosed in two curly braces,{}.In key-value pairs, each key is seprated from its value by a colon [:].</a:t>
            </a:r>
            <a:endParaRPr lang="en-US" b="1" i="1" u="sng">
              <a:solidFill>
                <a:schemeClr val="accent1">
                  <a:lumMod val="40000"/>
                  <a:lumOff val="60000"/>
                </a:schemeClr>
              </a:solidFill>
            </a:endParaRPr>
          </a:p>
        </p:txBody>
      </p:sp>
      <p:pic>
        <p:nvPicPr>
          <p:cNvPr id="4" name="Picture 4">
            <a:extLst>
              <a:ext uri="{FF2B5EF4-FFF2-40B4-BE49-F238E27FC236}">
                <a16:creationId xmlns:a16="http://schemas.microsoft.com/office/drawing/2014/main" id="{E3147962-2771-AB40-AE94-739D6CEB1856}"/>
              </a:ext>
            </a:extLst>
          </p:cNvPr>
          <p:cNvPicPr>
            <a:picLocks noChangeAspect="1"/>
          </p:cNvPicPr>
          <p:nvPr/>
        </p:nvPicPr>
        <p:blipFill>
          <a:blip r:embed="rId2"/>
          <a:stretch>
            <a:fillRect/>
          </a:stretch>
        </p:blipFill>
        <p:spPr>
          <a:xfrm>
            <a:off x="853443" y="2993571"/>
            <a:ext cx="10820496" cy="36022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838976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2D46-97B1-EE4E-A6CE-C04BF9BB75C7}"/>
              </a:ext>
            </a:extLst>
          </p:cNvPr>
          <p:cNvSpPr>
            <a:spLocks noGrp="1"/>
          </p:cNvSpPr>
          <p:nvPr>
            <p:ph type="title"/>
          </p:nvPr>
        </p:nvSpPr>
        <p:spPr/>
        <p:txBody>
          <a:bodyPr/>
          <a:lstStyle/>
          <a:p>
            <a:r>
              <a:rPr lang="en-GB" b="1" i="1" u="sng"/>
              <a:t>Accessing elements in a dictionary:-</a:t>
            </a:r>
            <a:endParaRPr lang="en-US" b="1" i="1" u="sng"/>
          </a:p>
        </p:txBody>
      </p:sp>
      <p:sp>
        <p:nvSpPr>
          <p:cNvPr id="3" name="Content Placeholder 2">
            <a:extLst>
              <a:ext uri="{FF2B5EF4-FFF2-40B4-BE49-F238E27FC236}">
                <a16:creationId xmlns:a16="http://schemas.microsoft.com/office/drawing/2014/main" id="{9F9064A8-DF15-DB4D-A38E-6FB66CE84815}"/>
              </a:ext>
            </a:extLst>
          </p:cNvPr>
          <p:cNvSpPr>
            <a:spLocks noGrp="1"/>
          </p:cNvSpPr>
          <p:nvPr>
            <p:ph idx="1"/>
          </p:nvPr>
        </p:nvSpPr>
        <p:spPr/>
        <p:txBody>
          <a:bodyPr/>
          <a:lstStyle/>
          <a:p>
            <a:r>
              <a:rPr lang="en-US" b="1" u="sng">
                <a:solidFill>
                  <a:schemeClr val="accent1">
                    <a:lumMod val="60000"/>
                    <a:lumOff val="40000"/>
                  </a:schemeClr>
                </a:solidFill>
              </a:rPr>
              <a:t>You can access the items of a dictionary by referring to its key name, inside square brackets:Get the value of the "model" key: ...Get the value of the "model" key: ...Print all key names in the dictionary, one by one: ...Print all values in the dictionary, one by one:</a:t>
            </a:r>
          </a:p>
        </p:txBody>
      </p:sp>
      <p:pic>
        <p:nvPicPr>
          <p:cNvPr id="6" name="Picture 6">
            <a:extLst>
              <a:ext uri="{FF2B5EF4-FFF2-40B4-BE49-F238E27FC236}">
                <a16:creationId xmlns:a16="http://schemas.microsoft.com/office/drawing/2014/main" id="{46945682-C144-CB4E-89DA-BA393A37FDA2}"/>
              </a:ext>
            </a:extLst>
          </p:cNvPr>
          <p:cNvPicPr>
            <a:picLocks noChangeAspect="1"/>
          </p:cNvPicPr>
          <p:nvPr/>
        </p:nvPicPr>
        <p:blipFill>
          <a:blip r:embed="rId2"/>
          <a:stretch>
            <a:fillRect/>
          </a:stretch>
        </p:blipFill>
        <p:spPr>
          <a:xfrm>
            <a:off x="1240997" y="3541751"/>
            <a:ext cx="7627677" cy="3143183"/>
          </a:xfrm>
          <a:prstGeom prst="rect">
            <a:avLst/>
          </a:prstGeom>
        </p:spPr>
      </p:pic>
    </p:spTree>
    <p:extLst>
      <p:ext uri="{BB962C8B-B14F-4D97-AF65-F5344CB8AC3E}">
        <p14:creationId xmlns:p14="http://schemas.microsoft.com/office/powerpoint/2010/main" val="25021849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A6C8-98DC-7B4B-8884-D5D1685A590A}"/>
              </a:ext>
            </a:extLst>
          </p:cNvPr>
          <p:cNvSpPr>
            <a:spLocks noGrp="1"/>
          </p:cNvSpPr>
          <p:nvPr>
            <p:ph type="title"/>
          </p:nvPr>
        </p:nvSpPr>
        <p:spPr>
          <a:xfrm>
            <a:off x="1411184" y="901532"/>
            <a:ext cx="8610600" cy="1293028"/>
          </a:xfrm>
        </p:spPr>
        <p:txBody>
          <a:bodyPr/>
          <a:lstStyle/>
          <a:p>
            <a:r>
              <a:rPr lang="en-GB" b="1" i="1" u="sng"/>
              <a:t>Traversing a dictionary:-</a:t>
            </a:r>
            <a:endParaRPr lang="en-US" b="1" i="1" u="sng"/>
          </a:p>
        </p:txBody>
      </p:sp>
      <p:sp>
        <p:nvSpPr>
          <p:cNvPr id="3" name="Content Placeholder 2">
            <a:extLst>
              <a:ext uri="{FF2B5EF4-FFF2-40B4-BE49-F238E27FC236}">
                <a16:creationId xmlns:a16="http://schemas.microsoft.com/office/drawing/2014/main" id="{371CF691-9E0C-F74C-929F-B21BF573FDCC}"/>
              </a:ext>
            </a:extLst>
          </p:cNvPr>
          <p:cNvSpPr>
            <a:spLocks noGrp="1"/>
          </p:cNvSpPr>
          <p:nvPr>
            <p:ph idx="1"/>
          </p:nvPr>
        </p:nvSpPr>
        <p:spPr/>
        <p:txBody>
          <a:bodyPr/>
          <a:lstStyle/>
          <a:p>
            <a:r>
              <a:rPr lang="en-US" b="1" i="1" u="sng">
                <a:solidFill>
                  <a:schemeClr val="accent5">
                    <a:lumMod val="60000"/>
                    <a:lumOff val="40000"/>
                  </a:schemeClr>
                </a:solidFill>
              </a:rPr>
              <a:t>There are two ways of iterating through a Python dictionary object. One is to fetch associated value for each key in keys() list. There is also items() method of dictionary object which returns list of tuples, each tuple having key and value.</a:t>
            </a:r>
            <a:endParaRPr lang="en-GB" b="1" i="1" u="sng">
              <a:solidFill>
                <a:schemeClr val="accent5">
                  <a:lumMod val="60000"/>
                  <a:lumOff val="40000"/>
                </a:schemeClr>
              </a:solidFill>
            </a:endParaRPr>
          </a:p>
          <a:p>
            <a:pPr marL="0" indent="0">
              <a:buNone/>
            </a:pPr>
            <a:r>
              <a:rPr lang="en-GB" b="1" i="1" u="sng">
                <a:solidFill>
                  <a:schemeClr val="accent5">
                    <a:lumMod val="60000"/>
                    <a:lumOff val="40000"/>
                  </a:schemeClr>
                </a:solidFill>
              </a:rPr>
              <a:t>In operator using for loop:</a:t>
            </a:r>
          </a:p>
          <a:p>
            <a:pPr marL="0" indent="0">
              <a:buNone/>
            </a:pPr>
            <a:r>
              <a:rPr lang="en-GB">
                <a:solidFill>
                  <a:schemeClr val="accent5">
                    <a:lumMod val="60000"/>
                    <a:lumOff val="40000"/>
                  </a:schemeClr>
                </a:solidFill>
              </a:rPr>
              <a:t>Code•</a:t>
            </a:r>
          </a:p>
          <a:p>
            <a:pPr marL="0" indent="0">
              <a:buNone/>
            </a:pPr>
            <a:endParaRPr lang="en-GB"/>
          </a:p>
        </p:txBody>
      </p:sp>
      <p:pic>
        <p:nvPicPr>
          <p:cNvPr id="4" name="Picture 4">
            <a:extLst>
              <a:ext uri="{FF2B5EF4-FFF2-40B4-BE49-F238E27FC236}">
                <a16:creationId xmlns:a16="http://schemas.microsoft.com/office/drawing/2014/main" id="{A777B5FB-2A5F-1849-94D1-3A8FD9621746}"/>
              </a:ext>
            </a:extLst>
          </p:cNvPr>
          <p:cNvPicPr>
            <a:picLocks noChangeAspect="1"/>
          </p:cNvPicPr>
          <p:nvPr/>
        </p:nvPicPr>
        <p:blipFill>
          <a:blip r:embed="rId2"/>
          <a:stretch>
            <a:fillRect/>
          </a:stretch>
        </p:blipFill>
        <p:spPr>
          <a:xfrm>
            <a:off x="2074284" y="3925660"/>
            <a:ext cx="5705475" cy="1102798"/>
          </a:xfrm>
          <a:prstGeom prst="rect">
            <a:avLst/>
          </a:prstGeom>
        </p:spPr>
      </p:pic>
      <p:pic>
        <p:nvPicPr>
          <p:cNvPr id="6" name="Picture 6">
            <a:extLst>
              <a:ext uri="{FF2B5EF4-FFF2-40B4-BE49-F238E27FC236}">
                <a16:creationId xmlns:a16="http://schemas.microsoft.com/office/drawing/2014/main" id="{AFB14EDC-5AE6-014E-AB63-FDAA3114A850}"/>
              </a:ext>
            </a:extLst>
          </p:cNvPr>
          <p:cNvPicPr>
            <a:picLocks noChangeAspect="1"/>
          </p:cNvPicPr>
          <p:nvPr/>
        </p:nvPicPr>
        <p:blipFill>
          <a:blip r:embed="rId3"/>
          <a:stretch>
            <a:fillRect/>
          </a:stretch>
        </p:blipFill>
        <p:spPr>
          <a:xfrm>
            <a:off x="2670214" y="5126900"/>
            <a:ext cx="5292931" cy="1731100"/>
          </a:xfrm>
          <a:prstGeom prst="rect">
            <a:avLst/>
          </a:prstGeom>
        </p:spPr>
      </p:pic>
    </p:spTree>
    <p:extLst>
      <p:ext uri="{BB962C8B-B14F-4D97-AF65-F5344CB8AC3E}">
        <p14:creationId xmlns:p14="http://schemas.microsoft.com/office/powerpoint/2010/main" val="1868778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EE63-5B64-7348-8387-138C15531F04}"/>
              </a:ext>
            </a:extLst>
          </p:cNvPr>
          <p:cNvSpPr>
            <a:spLocks noGrp="1"/>
          </p:cNvSpPr>
          <p:nvPr>
            <p:ph type="title"/>
          </p:nvPr>
        </p:nvSpPr>
        <p:spPr>
          <a:xfrm>
            <a:off x="0" y="639315"/>
            <a:ext cx="8610600" cy="1293028"/>
          </a:xfrm>
        </p:spPr>
        <p:txBody>
          <a:bodyPr/>
          <a:lstStyle/>
          <a:p>
            <a:r>
              <a:rPr lang="en-GB" b="1" i="1" u="sng" strike="sngStrike">
                <a:solidFill>
                  <a:schemeClr val="accent1">
                    <a:lumMod val="20000"/>
                    <a:lumOff val="80000"/>
                  </a:schemeClr>
                </a:solidFill>
              </a:rPr>
              <a:t>Appending values of a dictionary:-</a:t>
            </a:r>
            <a:endParaRPr lang="en-US" b="1" i="1" u="sng" strike="sngStrike">
              <a:solidFill>
                <a:schemeClr val="accent1">
                  <a:lumMod val="20000"/>
                  <a:lumOff val="80000"/>
                </a:schemeClr>
              </a:solidFill>
            </a:endParaRPr>
          </a:p>
        </p:txBody>
      </p:sp>
      <p:sp>
        <p:nvSpPr>
          <p:cNvPr id="7" name="Content Placeholder 2">
            <a:extLst>
              <a:ext uri="{FF2B5EF4-FFF2-40B4-BE49-F238E27FC236}">
                <a16:creationId xmlns:a16="http://schemas.microsoft.com/office/drawing/2014/main" id="{87ADFF30-F6D4-704C-BBCD-3A5C71FB2E1D}"/>
              </a:ext>
            </a:extLst>
          </p:cNvPr>
          <p:cNvSpPr txBox="1">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b="1" i="1" u="sng">
                <a:solidFill>
                  <a:schemeClr val="accent4">
                    <a:lumMod val="75000"/>
                  </a:schemeClr>
                </a:solidFill>
              </a:rPr>
              <a:t>Append multiple key value pair in dictionary As update() accepts an iterable sequence of key value pairs, so we can pass a dictionary or list of tuples of new key value pairs to update(). It will all add the given key value pairs in the dictionary, if any key already exists then it will upda</a:t>
            </a:r>
            <a:r>
              <a:rPr lang="en-GB" b="1" i="1" u="sng">
                <a:solidFill>
                  <a:schemeClr val="accent4">
                    <a:lumMod val="75000"/>
                  </a:schemeClr>
                </a:solidFill>
              </a:rPr>
              <a:t>te its value..</a:t>
            </a:r>
          </a:p>
          <a:p>
            <a:r>
              <a:rPr lang="en-GB" i="1" u="sng">
                <a:solidFill>
                  <a:schemeClr val="accent1">
                    <a:lumMod val="40000"/>
                    <a:lumOff val="60000"/>
                  </a:schemeClr>
                </a:solidFill>
              </a:rPr>
              <a:t>Syntax-</a:t>
            </a:r>
          </a:p>
          <a:p>
            <a:r>
              <a:rPr lang="en-GB" i="1" u="sng">
                <a:solidFill>
                  <a:schemeClr val="accent4">
                    <a:lumMod val="75000"/>
                  </a:schemeClr>
                </a:solidFill>
              </a:rPr>
              <a:t>Dictionary name [key]=value</a:t>
            </a:r>
          </a:p>
          <a:p>
            <a:pPr marL="0" indent="0">
              <a:buNone/>
            </a:pPr>
            <a:r>
              <a:rPr lang="en-GB">
                <a:solidFill>
                  <a:schemeClr val="accent1">
                    <a:lumMod val="40000"/>
                    <a:lumOff val="60000"/>
                  </a:schemeClr>
                </a:solidFill>
              </a:rPr>
              <a:t>Example:</a:t>
            </a:r>
          </a:p>
          <a:p>
            <a:pPr marL="0" indent="0">
              <a:buNone/>
            </a:pPr>
            <a:endParaRPr lang="en-GB">
              <a:solidFill>
                <a:schemeClr val="accent1">
                  <a:lumMod val="40000"/>
                  <a:lumOff val="60000"/>
                </a:schemeClr>
              </a:solidFill>
            </a:endParaRPr>
          </a:p>
        </p:txBody>
      </p:sp>
      <p:pic>
        <p:nvPicPr>
          <p:cNvPr id="8" name="Picture 8">
            <a:extLst>
              <a:ext uri="{FF2B5EF4-FFF2-40B4-BE49-F238E27FC236}">
                <a16:creationId xmlns:a16="http://schemas.microsoft.com/office/drawing/2014/main" id="{D730C7B0-2954-DC46-8E4E-86BA38337CD3}"/>
              </a:ext>
            </a:extLst>
          </p:cNvPr>
          <p:cNvPicPr>
            <a:picLocks noChangeAspect="1"/>
          </p:cNvPicPr>
          <p:nvPr/>
        </p:nvPicPr>
        <p:blipFill>
          <a:blip r:embed="rId2"/>
          <a:stretch>
            <a:fillRect/>
          </a:stretch>
        </p:blipFill>
        <p:spPr>
          <a:xfrm>
            <a:off x="2032000" y="4564578"/>
            <a:ext cx="8128000" cy="1654107"/>
          </a:xfrm>
          <a:prstGeom prst="rect">
            <a:avLst/>
          </a:prstGeom>
        </p:spPr>
      </p:pic>
    </p:spTree>
    <p:extLst>
      <p:ext uri="{BB962C8B-B14F-4D97-AF65-F5344CB8AC3E}">
        <p14:creationId xmlns:p14="http://schemas.microsoft.com/office/powerpoint/2010/main" val="26787935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Vapor Trail</vt:lpstr>
      <vt:lpstr>Dictionary:-</vt:lpstr>
      <vt:lpstr>Contents:-    </vt:lpstr>
      <vt:lpstr>Dictionary in python:-</vt:lpstr>
      <vt:lpstr>CREATING A DICTIONARY:-</vt:lpstr>
      <vt:lpstr>Examples of dictionary:-</vt:lpstr>
      <vt:lpstr>Methods to create a dictionary:-</vt:lpstr>
      <vt:lpstr>Accessing elements in a dictionary:-</vt:lpstr>
      <vt:lpstr>Traversing a dictionary:-</vt:lpstr>
      <vt:lpstr>Appending values of a dictionary:-</vt:lpstr>
      <vt:lpstr>Updating elements in a dictionary:-</vt:lpstr>
      <vt:lpstr>Removing an item from dictionary:-</vt:lpstr>
      <vt:lpstr>PowerPoint Presentation</vt:lpstr>
      <vt:lpstr>‘In’ and ‘ not in’ membership operator:-</vt:lpstr>
      <vt:lpstr>Common dictionary functions and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Dictionary:-</dc:title>
  <dc:creator>khushi080803@gmail.com</dc:creator>
  <cp:lastModifiedBy>khushi080803@gmail.com</cp:lastModifiedBy>
  <cp:revision>5</cp:revision>
  <dcterms:created xsi:type="dcterms:W3CDTF">2020-01-19T15:51:34Z</dcterms:created>
  <dcterms:modified xsi:type="dcterms:W3CDTF">2020-05-17T13:43:56Z</dcterms:modified>
</cp:coreProperties>
</file>