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76" r:id="rId16"/>
    <p:sldId id="277" r:id="rId17"/>
    <p:sldId id="278" r:id="rId18"/>
    <p:sldId id="279" r:id="rId19"/>
    <p:sldId id="269" r:id="rId20"/>
    <p:sldId id="270" r:id="rId21"/>
    <p:sldId id="271" r:id="rId22"/>
    <p:sldId id="272" r:id="rId23"/>
    <p:sldId id="273" r:id="rId24"/>
    <p:sldId id="274"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Nunito"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p:scale>
          <a:sx n="100" d="100"/>
          <a:sy n="100" d="100"/>
        </p:scale>
        <p:origin x="907" y="1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1ae866804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1ae86680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1ae866804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1ae86680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1ae86680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1ae86680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1ae86680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1ae86680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1ae86680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1ae86680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1ae866804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1ae86680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1ae86680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1ae86680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1ae86680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1ae86680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1ae866804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1ae86680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21ae866804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21ae86680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1ae86680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1ae86680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1ae86680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1ae86680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1ae866804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1ae86680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1ae866804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1ae86680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1ae866804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1ae8668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1ae86680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1ae86680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1ae866804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1ae86680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1ae866804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1ae86680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kull@email.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650400"/>
            <a:ext cx="5361300" cy="155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000000"/>
                </a:solidFill>
                <a:latin typeface="Arial"/>
                <a:ea typeface="Arial"/>
                <a:cs typeface="Arial"/>
                <a:sym typeface="Arial"/>
              </a:rPr>
              <a:t>AIRLINES TICKET BOOKING SYSTEM</a:t>
            </a:r>
            <a:endParaRPr sz="3000" b="1">
              <a:solidFill>
                <a:srgbClr val="000000"/>
              </a:solidFill>
              <a:latin typeface="Arial"/>
              <a:ea typeface="Arial"/>
              <a:cs typeface="Arial"/>
              <a:sym typeface="Arial"/>
            </a:endParaRPr>
          </a:p>
          <a:p>
            <a:pPr marL="0" lvl="0" indent="0" algn="ctr" rtl="0">
              <a:spcBef>
                <a:spcPts val="0"/>
              </a:spcBef>
              <a:spcAft>
                <a:spcPts val="0"/>
              </a:spcAft>
              <a:buNone/>
            </a:pPr>
            <a:endParaRPr/>
          </a:p>
        </p:txBody>
      </p:sp>
      <p:sp>
        <p:nvSpPr>
          <p:cNvPr id="129" name="Google Shape;129;p13"/>
          <p:cNvSpPr txBox="1">
            <a:spLocks noGrp="1"/>
          </p:cNvSpPr>
          <p:nvPr>
            <p:ph type="subTitle" idx="1"/>
          </p:nvPr>
        </p:nvSpPr>
        <p:spPr>
          <a:xfrm>
            <a:off x="1858700" y="3108520"/>
            <a:ext cx="5361300" cy="827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Team Members: Khushi Arora (RA1911003010198)</a:t>
            </a:r>
            <a:endParaRPr>
              <a:solidFill>
                <a:srgbClr val="000000"/>
              </a:solidFill>
            </a:endParaRPr>
          </a:p>
          <a:p>
            <a:pPr marL="0" lvl="0" indent="0" algn="ctr" rtl="0">
              <a:spcBef>
                <a:spcPts val="0"/>
              </a:spcBef>
              <a:spcAft>
                <a:spcPts val="0"/>
              </a:spcAft>
              <a:buNone/>
            </a:pPr>
            <a:r>
              <a:rPr lang="en">
                <a:solidFill>
                  <a:srgbClr val="000000"/>
                </a:solidFill>
              </a:rPr>
              <a:t>                               Heena Rungta (RA1911003010207)</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819150" y="360525"/>
            <a:ext cx="7505700" cy="58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00000"/>
                </a:solidFill>
                <a:latin typeface="Arial"/>
                <a:ea typeface="Arial"/>
                <a:cs typeface="Arial"/>
                <a:sym typeface="Arial"/>
              </a:rPr>
              <a:t>Insertions of values in the table</a:t>
            </a:r>
            <a:endParaRPr b="1">
              <a:solidFill>
                <a:srgbClr val="000000"/>
              </a:solidFill>
              <a:latin typeface="Arial"/>
              <a:ea typeface="Arial"/>
              <a:cs typeface="Arial"/>
              <a:sym typeface="Arial"/>
            </a:endParaRPr>
          </a:p>
        </p:txBody>
      </p:sp>
      <p:sp>
        <p:nvSpPr>
          <p:cNvPr id="187" name="Google Shape;187;p22"/>
          <p:cNvSpPr txBox="1">
            <a:spLocks noGrp="1"/>
          </p:cNvSpPr>
          <p:nvPr>
            <p:ph type="body" idx="1"/>
          </p:nvPr>
        </p:nvSpPr>
        <p:spPr>
          <a:xfrm>
            <a:off x="819150" y="1033500"/>
            <a:ext cx="7505700" cy="334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into Airline values('1' , '1-06-21' , '18 0', 'Private');</a:t>
            </a:r>
            <a:endParaRPr/>
          </a:p>
          <a:p>
            <a:pPr marL="0" lvl="0" indent="0" algn="l" rtl="0">
              <a:spcBef>
                <a:spcPts val="0"/>
              </a:spcBef>
              <a:spcAft>
                <a:spcPts val="0"/>
              </a:spcAft>
              <a:buNone/>
            </a:pPr>
            <a:r>
              <a:rPr lang="en"/>
              <a:t>insert into Airline values('2', '2-06-21' , '10 0', 'Government');</a:t>
            </a:r>
            <a:endParaRPr/>
          </a:p>
          <a:p>
            <a:pPr marL="0" lvl="0" indent="0" algn="l" rtl="0">
              <a:spcBef>
                <a:spcPts val="0"/>
              </a:spcBef>
              <a:spcAft>
                <a:spcPts val="0"/>
              </a:spcAft>
              <a:buNone/>
            </a:pPr>
            <a:r>
              <a:rPr lang="en"/>
              <a:t>insert into Airline values('3', '3-06-21' , '75', 'Private');</a:t>
            </a:r>
            <a:endParaRPr/>
          </a:p>
          <a:p>
            <a:pPr marL="0" lvl="0" indent="0" algn="l" rtl="0">
              <a:spcBef>
                <a:spcPts val="0"/>
              </a:spcBef>
              <a:spcAft>
                <a:spcPts val="0"/>
              </a:spcAft>
              <a:buNone/>
            </a:pPr>
            <a:r>
              <a:rPr lang="en"/>
              <a:t>insert into Airline values('4', '4-06-21' , '200', 'Private');</a:t>
            </a:r>
            <a:endParaRPr/>
          </a:p>
          <a:p>
            <a:pPr marL="0" lvl="0" indent="0" algn="l" rtl="0">
              <a:spcBef>
                <a:spcPts val="0"/>
              </a:spcBef>
              <a:spcAft>
                <a:spcPts val="0"/>
              </a:spcAft>
              <a:buNone/>
            </a:pPr>
            <a:r>
              <a:rPr lang="en"/>
              <a:t>insert into Airline values('5', '5-06-21' , '15 0', 'Government');</a:t>
            </a:r>
            <a:endParaRPr/>
          </a:p>
          <a:p>
            <a:pPr marL="0" lvl="0" indent="0" algn="l" rtl="0">
              <a:spcBef>
                <a:spcPts val="0"/>
              </a:spcBef>
              <a:spcAft>
                <a:spcPts val="0"/>
              </a:spcAft>
              <a:buNone/>
            </a:pPr>
            <a:endParaRPr/>
          </a:p>
          <a:p>
            <a:pPr marL="0" lvl="0" indent="0" algn="l" rtl="0">
              <a:spcBef>
                <a:spcPts val="0"/>
              </a:spcBef>
              <a:spcAft>
                <a:spcPts val="0"/>
              </a:spcAft>
              <a:buNone/>
            </a:pPr>
            <a:r>
              <a:rPr lang="en"/>
              <a:t>insert into TicketBooking values( '1111' , 'Goa', '5000', '1-06-21' ,'10 ','1' );</a:t>
            </a:r>
            <a:endParaRPr/>
          </a:p>
          <a:p>
            <a:pPr marL="0" lvl="0" indent="0" algn="l" rtl="0">
              <a:spcBef>
                <a:spcPts val="0"/>
              </a:spcBef>
              <a:spcAft>
                <a:spcPts val="0"/>
              </a:spcAft>
              <a:buNone/>
            </a:pPr>
            <a:r>
              <a:rPr lang="en"/>
              <a:t>insert into TicketBooking values( '2222', 'Chennai', '7000', '2-06-21' ,'23','2');</a:t>
            </a:r>
            <a:endParaRPr/>
          </a:p>
          <a:p>
            <a:pPr marL="0" lvl="0" indent="0" algn="l" rtl="0">
              <a:spcBef>
                <a:spcPts val="0"/>
              </a:spcBef>
              <a:spcAft>
                <a:spcPts val="0"/>
              </a:spcAft>
              <a:buNone/>
            </a:pPr>
            <a:r>
              <a:rPr lang="en"/>
              <a:t>insert into TicketBooking values( '3333', 'Mumbai', '9000', '3-06-21' ,'45','3');</a:t>
            </a:r>
            <a:endParaRPr/>
          </a:p>
          <a:p>
            <a:pPr marL="0" lvl="0" indent="0" algn="l" rtl="0">
              <a:spcBef>
                <a:spcPts val="0"/>
              </a:spcBef>
              <a:spcAft>
                <a:spcPts val="0"/>
              </a:spcAft>
              <a:buNone/>
            </a:pPr>
            <a:r>
              <a:rPr lang="en"/>
              <a:t>insert into TicketBooking values( '4444', 'New Delhi', '15 000', '4-06-21' ,'17 ','4');</a:t>
            </a:r>
            <a:endParaRPr/>
          </a:p>
          <a:p>
            <a:pPr marL="0" lvl="0" indent="0" algn="l" rtl="0">
              <a:spcBef>
                <a:spcPts val="0"/>
              </a:spcBef>
              <a:spcAft>
                <a:spcPts val="0"/>
              </a:spcAft>
              <a:buNone/>
            </a:pPr>
            <a:r>
              <a:rPr lang="en"/>
              <a:t>insert into TicketBooking values( '5555', 'Kolkata', '3500', '5-06-21' ,'26','5');</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819150" y="440650"/>
            <a:ext cx="7505700" cy="713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Arial"/>
                <a:ea typeface="Arial"/>
                <a:cs typeface="Arial"/>
                <a:sym typeface="Arial"/>
              </a:rPr>
              <a:t>Insertions of values in the table</a:t>
            </a:r>
            <a:endParaRPr/>
          </a:p>
        </p:txBody>
      </p:sp>
      <p:sp>
        <p:nvSpPr>
          <p:cNvPr id="193" name="Google Shape;193;p23"/>
          <p:cNvSpPr txBox="1">
            <a:spLocks noGrp="1"/>
          </p:cNvSpPr>
          <p:nvPr>
            <p:ph type="body" idx="1"/>
          </p:nvPr>
        </p:nvSpPr>
        <p:spPr>
          <a:xfrm>
            <a:off x="819150" y="1273850"/>
            <a:ext cx="7505700" cy="316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into Reservation values('11' , 'Nachiketa Choudhary', 'nachi@email.com','10 0300');</a:t>
            </a:r>
            <a:endParaRPr/>
          </a:p>
          <a:p>
            <a:pPr marL="0" lvl="0" indent="0" algn="l" rtl="0">
              <a:spcBef>
                <a:spcPts val="0"/>
              </a:spcBef>
              <a:spcAft>
                <a:spcPts val="0"/>
              </a:spcAft>
              <a:buNone/>
            </a:pPr>
            <a:r>
              <a:rPr lang="en"/>
              <a:t>insert into Reservation values('12', 'Sachin Motwani', 'sachin@email.com','045045');</a:t>
            </a:r>
            <a:endParaRPr/>
          </a:p>
          <a:p>
            <a:pPr marL="0" lvl="0" indent="0" algn="l" rtl="0">
              <a:spcBef>
                <a:spcPts val="0"/>
              </a:spcBef>
              <a:spcAft>
                <a:spcPts val="0"/>
              </a:spcAft>
              <a:buNone/>
            </a:pPr>
            <a:r>
              <a:rPr lang="en"/>
              <a:t>insert into Reservation values('13 ', 'Nandita Menon', 'nandita@email.com','870870');</a:t>
            </a:r>
            <a:endParaRPr/>
          </a:p>
          <a:p>
            <a:pPr marL="0" lvl="0" indent="0" algn="l" rtl="0">
              <a:spcBef>
                <a:spcPts val="0"/>
              </a:spcBef>
              <a:spcAft>
                <a:spcPts val="0"/>
              </a:spcAft>
              <a:buNone/>
            </a:pPr>
            <a:r>
              <a:rPr lang="en"/>
              <a:t>insert into Reservation values('14', 'Shah Rukh Khan', 'srk@email.com','500500');</a:t>
            </a:r>
            <a:endParaRPr/>
          </a:p>
          <a:p>
            <a:pPr marL="0" lvl="0" indent="0" algn="l" rtl="0">
              <a:spcBef>
                <a:spcPts val="0"/>
              </a:spcBef>
              <a:spcAft>
                <a:spcPts val="0"/>
              </a:spcAft>
              <a:buNone/>
            </a:pPr>
            <a:r>
              <a:rPr lang="en"/>
              <a:t>insert into Reservation values('15 ', 'Kuldeep Yadav', '</a:t>
            </a:r>
            <a:r>
              <a:rPr lang="en" u="sng">
                <a:solidFill>
                  <a:schemeClr val="hlink"/>
                </a:solidFill>
                <a:hlinkClick r:id="rId3"/>
              </a:rPr>
              <a:t>kull@email.com</a:t>
            </a:r>
            <a:r>
              <a:rPr lang="en"/>
              <a:t>','900400');</a:t>
            </a:r>
            <a:endParaRPr/>
          </a:p>
          <a:p>
            <a:pPr marL="0" lvl="0" indent="0" algn="l" rtl="0">
              <a:spcBef>
                <a:spcPts val="0"/>
              </a:spcBef>
              <a:spcAft>
                <a:spcPts val="0"/>
              </a:spcAft>
              <a:buNone/>
            </a:pPr>
            <a:endParaRPr/>
          </a:p>
          <a:p>
            <a:pPr marL="0" lvl="0" indent="0" algn="l" rtl="0">
              <a:spcBef>
                <a:spcPts val="0"/>
              </a:spcBef>
              <a:spcAft>
                <a:spcPts val="0"/>
              </a:spcAft>
              <a:buNone/>
            </a:pPr>
            <a:r>
              <a:rPr lang="en"/>
              <a:t>insert into Passenger values('11' , 'Nachiketa Choudhary', 'nachi@email.com','10 0300');</a:t>
            </a:r>
            <a:endParaRPr/>
          </a:p>
          <a:p>
            <a:pPr marL="0" lvl="0" indent="0" algn="l" rtl="0">
              <a:spcBef>
                <a:spcPts val="0"/>
              </a:spcBef>
              <a:spcAft>
                <a:spcPts val="0"/>
              </a:spcAft>
              <a:buNone/>
            </a:pPr>
            <a:r>
              <a:rPr lang="en"/>
              <a:t>insert into Passenger values('12', 'Sachin Motwani', 'sachin@email.com','045045');</a:t>
            </a:r>
            <a:endParaRPr/>
          </a:p>
          <a:p>
            <a:pPr marL="0" lvl="0" indent="0" algn="l" rtl="0">
              <a:spcBef>
                <a:spcPts val="0"/>
              </a:spcBef>
              <a:spcAft>
                <a:spcPts val="0"/>
              </a:spcAft>
              <a:buNone/>
            </a:pPr>
            <a:r>
              <a:rPr lang="en"/>
              <a:t>insert into Passenger values('13 ', 'Nandita Menon', 'nandita@email.com','870870');</a:t>
            </a:r>
            <a:endParaRPr/>
          </a:p>
          <a:p>
            <a:pPr marL="0" lvl="0" indent="0" algn="l" rtl="0">
              <a:spcBef>
                <a:spcPts val="0"/>
              </a:spcBef>
              <a:spcAft>
                <a:spcPts val="0"/>
              </a:spcAft>
              <a:buNone/>
            </a:pPr>
            <a:r>
              <a:rPr lang="en"/>
              <a:t>insert into Passenger values('14', 'Shah Rukh Khan', 'srk@email.com','500500');</a:t>
            </a:r>
            <a:endParaRPr/>
          </a:p>
          <a:p>
            <a:pPr marL="0" lvl="0" indent="0" algn="l" rtl="0">
              <a:spcBef>
                <a:spcPts val="0"/>
              </a:spcBef>
              <a:spcAft>
                <a:spcPts val="0"/>
              </a:spcAft>
              <a:buNone/>
            </a:pPr>
            <a:r>
              <a:rPr lang="en"/>
              <a:t>insert into Passenger values('15 ', 'Kuldeep Yadav', 'kull@email.com','900400');</a:t>
            </a:r>
            <a:endParaRPr/>
          </a:p>
          <a:p>
            <a:pPr marL="0" lvl="0" indent="0" algn="l" rtl="0">
              <a:spcBef>
                <a:spcPts val="0"/>
              </a:spcBef>
              <a:spcAft>
                <a:spcPts val="0"/>
              </a:spcAft>
              <a:buNone/>
            </a:pPr>
            <a:endParaRPr/>
          </a:p>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19150" y="320475"/>
            <a:ext cx="7505700" cy="80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Arial"/>
                <a:ea typeface="Arial"/>
                <a:cs typeface="Arial"/>
                <a:sym typeface="Arial"/>
              </a:rPr>
              <a:t>Insertions of values in the table</a:t>
            </a:r>
            <a:endParaRPr/>
          </a:p>
        </p:txBody>
      </p:sp>
      <p:sp>
        <p:nvSpPr>
          <p:cNvPr id="199" name="Google Shape;199;p24"/>
          <p:cNvSpPr txBox="1">
            <a:spLocks noGrp="1"/>
          </p:cNvSpPr>
          <p:nvPr>
            <p:ph type="body" idx="1"/>
          </p:nvPr>
        </p:nvSpPr>
        <p:spPr>
          <a:xfrm>
            <a:off x="819150" y="1353975"/>
            <a:ext cx="7505700" cy="30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into Passenger_mobile values( '11' , '8796767599');</a:t>
            </a:r>
            <a:endParaRPr/>
          </a:p>
          <a:p>
            <a:pPr marL="0" lvl="0" indent="0" algn="l" rtl="0">
              <a:spcBef>
                <a:spcPts val="0"/>
              </a:spcBef>
              <a:spcAft>
                <a:spcPts val="0"/>
              </a:spcAft>
              <a:buNone/>
            </a:pPr>
            <a:r>
              <a:rPr lang="en"/>
              <a:t>insert into Passenger_mobile values( '12', '9765236798');</a:t>
            </a:r>
            <a:endParaRPr/>
          </a:p>
          <a:p>
            <a:pPr marL="0" lvl="0" indent="0" algn="l" rtl="0">
              <a:spcBef>
                <a:spcPts val="0"/>
              </a:spcBef>
              <a:spcAft>
                <a:spcPts val="0"/>
              </a:spcAft>
              <a:buNone/>
            </a:pPr>
            <a:r>
              <a:rPr lang="en"/>
              <a:t>insert into Passenger_mobile values( '13 ', '7698764567');</a:t>
            </a:r>
            <a:endParaRPr/>
          </a:p>
          <a:p>
            <a:pPr marL="0" lvl="0" indent="0" algn="l" rtl="0">
              <a:spcBef>
                <a:spcPts val="0"/>
              </a:spcBef>
              <a:spcAft>
                <a:spcPts val="0"/>
              </a:spcAft>
              <a:buNone/>
            </a:pPr>
            <a:r>
              <a:rPr lang="en"/>
              <a:t>insert into Passenger_mobile values( '14', '9746487676');</a:t>
            </a:r>
            <a:endParaRPr/>
          </a:p>
          <a:p>
            <a:pPr marL="0" lvl="0" indent="0" algn="l" rtl="0">
              <a:spcBef>
                <a:spcPts val="0"/>
              </a:spcBef>
              <a:spcAft>
                <a:spcPts val="0"/>
              </a:spcAft>
              <a:buNone/>
            </a:pPr>
            <a:r>
              <a:rPr lang="en"/>
              <a:t>insert into Passenger_mobile values( '15 ', '6784648076');</a:t>
            </a:r>
            <a:endParaRPr/>
          </a:p>
          <a:p>
            <a:pPr marL="0" lvl="0" indent="0" algn="l" rtl="0">
              <a:spcBef>
                <a:spcPts val="0"/>
              </a:spcBef>
              <a:spcAft>
                <a:spcPts val="0"/>
              </a:spcAft>
              <a:buNone/>
            </a:pPr>
            <a:endParaRPr/>
          </a:p>
          <a:p>
            <a:pPr marL="0" lvl="0" indent="0" algn="l" rtl="0">
              <a:spcBef>
                <a:spcPts val="0"/>
              </a:spcBef>
              <a:spcAft>
                <a:spcPts val="0"/>
              </a:spcAft>
              <a:buNone/>
            </a:pPr>
            <a:r>
              <a:rPr lang="en"/>
              <a:t>insert into Admin values('1' , 'Deepak Hooda','deepak@admin.com','12-12-01' ,'123456');</a:t>
            </a:r>
            <a:endParaRPr/>
          </a:p>
          <a:p>
            <a:pPr marL="0" lvl="0" indent="0" algn="l" rtl="0">
              <a:spcBef>
                <a:spcPts val="0"/>
              </a:spcBef>
              <a:spcAft>
                <a:spcPts val="0"/>
              </a:spcAft>
              <a:buNone/>
            </a:pPr>
            <a:r>
              <a:rPr lang="en"/>
              <a:t>insert into Admin values('2', 'Suresh Raina','suresh@admin.com','15 -12-02','999111' );</a:t>
            </a:r>
            <a:endParaRPr/>
          </a:p>
          <a:p>
            <a:pPr marL="0" lvl="0" indent="0" algn="l" rtl="0">
              <a:spcBef>
                <a:spcPts val="0"/>
              </a:spcBef>
              <a:spcAft>
                <a:spcPts val="0"/>
              </a:spcAft>
              <a:buNone/>
            </a:pPr>
            <a:r>
              <a:rPr lang="en"/>
              <a:t>insert into Admin values('3', 'Mahesh Bhatt','mahesh@admin.com','20-11-01' ,'200300');</a:t>
            </a:r>
            <a:endParaRPr/>
          </a:p>
          <a:p>
            <a:pPr marL="0" lvl="0" indent="0" algn="l" rtl="0">
              <a:spcBef>
                <a:spcPts val="0"/>
              </a:spcBef>
              <a:spcAft>
                <a:spcPts val="0"/>
              </a:spcAft>
              <a:buNone/>
            </a:pPr>
            <a:endParaRPr/>
          </a:p>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819150" y="456675"/>
            <a:ext cx="7505700" cy="72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Arial"/>
                <a:ea typeface="Arial"/>
                <a:cs typeface="Arial"/>
                <a:sym typeface="Arial"/>
              </a:rPr>
              <a:t>Insertions of values in the table</a:t>
            </a:r>
            <a:endParaRPr/>
          </a:p>
        </p:txBody>
      </p:sp>
      <p:sp>
        <p:nvSpPr>
          <p:cNvPr id="205" name="Google Shape;205;p25"/>
          <p:cNvSpPr txBox="1">
            <a:spLocks noGrp="1"/>
          </p:cNvSpPr>
          <p:nvPr>
            <p:ph type="body" idx="1"/>
          </p:nvPr>
        </p:nvSpPr>
        <p:spPr>
          <a:xfrm>
            <a:off x="819150" y="1321925"/>
            <a:ext cx="7505700" cy="311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into admin_mobile values ('1' ,'7654896587');</a:t>
            </a:r>
            <a:endParaRPr/>
          </a:p>
          <a:p>
            <a:pPr marL="0" lvl="0" indent="0" algn="l" rtl="0">
              <a:spcBef>
                <a:spcPts val="0"/>
              </a:spcBef>
              <a:spcAft>
                <a:spcPts val="0"/>
              </a:spcAft>
              <a:buNone/>
            </a:pPr>
            <a:r>
              <a:rPr lang="en"/>
              <a:t>insert into admin_mobile values ('2','5456897377');</a:t>
            </a:r>
            <a:endParaRPr/>
          </a:p>
          <a:p>
            <a:pPr marL="0" lvl="0" indent="0" algn="l" rtl="0">
              <a:spcBef>
                <a:spcPts val="0"/>
              </a:spcBef>
              <a:spcAft>
                <a:spcPts val="0"/>
              </a:spcAft>
              <a:buNone/>
            </a:pPr>
            <a:r>
              <a:rPr lang="en"/>
              <a:t>insert into admin_mobile values ('3','9944467855');</a:t>
            </a:r>
            <a:endParaRPr/>
          </a:p>
          <a:p>
            <a:pPr marL="0" lvl="0" indent="0" algn="l" rtl="0">
              <a:spcBef>
                <a:spcPts val="0"/>
              </a:spcBef>
              <a:spcAft>
                <a:spcPts val="0"/>
              </a:spcAft>
              <a:buNone/>
            </a:pPr>
            <a:endParaRPr/>
          </a:p>
          <a:p>
            <a:pPr marL="0" lvl="0" indent="0" algn="l" rtl="0">
              <a:spcBef>
                <a:spcPts val="0"/>
              </a:spcBef>
              <a:spcAft>
                <a:spcPts val="0"/>
              </a:spcAft>
              <a:buNone/>
            </a:pPr>
            <a:r>
              <a:rPr lang="en"/>
              <a:t>insert into login values('123456','065065');</a:t>
            </a:r>
            <a:endParaRPr/>
          </a:p>
          <a:p>
            <a:pPr marL="0" lvl="0" indent="0" algn="l" rtl="0">
              <a:spcBef>
                <a:spcPts val="0"/>
              </a:spcBef>
              <a:spcAft>
                <a:spcPts val="0"/>
              </a:spcAft>
              <a:buNone/>
            </a:pPr>
            <a:r>
              <a:rPr lang="en"/>
              <a:t>insert into login values('999111' ,'222333');</a:t>
            </a:r>
            <a:endParaRPr/>
          </a:p>
          <a:p>
            <a:pPr marL="0" lvl="0" indent="0" algn="l" rtl="0">
              <a:spcBef>
                <a:spcPts val="0"/>
              </a:spcBef>
              <a:spcAft>
                <a:spcPts val="0"/>
              </a:spcAft>
              <a:buNone/>
            </a:pPr>
            <a:r>
              <a:rPr lang="en"/>
              <a:t>insert into login values('200300','500700');</a:t>
            </a:r>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1B1B-AB6A-487D-A366-53F3E4DB81DE}"/>
              </a:ext>
            </a:extLst>
          </p:cNvPr>
          <p:cNvSpPr>
            <a:spLocks noGrp="1"/>
          </p:cNvSpPr>
          <p:nvPr>
            <p:ph type="title"/>
          </p:nvPr>
        </p:nvSpPr>
        <p:spPr>
          <a:xfrm>
            <a:off x="819150" y="304800"/>
            <a:ext cx="7505700" cy="563880"/>
          </a:xfrm>
        </p:spPr>
        <p:txBody>
          <a:bodyPr/>
          <a:lstStyle/>
          <a:p>
            <a:pPr algn="ctr"/>
            <a:r>
              <a:rPr lang="en-IN" sz="1800" b="1" i="0" u="none" strike="noStrike" baseline="0" dirty="0">
                <a:solidFill>
                  <a:srgbClr val="000000"/>
                </a:solidFill>
                <a:latin typeface="Arial" panose="020B0604020202020204" pitchFamily="34" charset="0"/>
              </a:rPr>
              <a:t>DDL With Constraints </a:t>
            </a:r>
            <a:endParaRPr lang="en-IN" dirty="0"/>
          </a:p>
        </p:txBody>
      </p:sp>
      <p:sp>
        <p:nvSpPr>
          <p:cNvPr id="3" name="Text Placeholder 2">
            <a:extLst>
              <a:ext uri="{FF2B5EF4-FFF2-40B4-BE49-F238E27FC236}">
                <a16:creationId xmlns:a16="http://schemas.microsoft.com/office/drawing/2014/main" id="{0565513E-CD8F-4788-860C-CC99EFB1E4FE}"/>
              </a:ext>
            </a:extLst>
          </p:cNvPr>
          <p:cNvSpPr>
            <a:spLocks noGrp="1"/>
          </p:cNvSpPr>
          <p:nvPr>
            <p:ph type="body" idx="1"/>
          </p:nvPr>
        </p:nvSpPr>
        <p:spPr>
          <a:xfrm>
            <a:off x="819150" y="718147"/>
            <a:ext cx="7505700" cy="3707205"/>
          </a:xfrm>
        </p:spPr>
        <p:txBody>
          <a:bodyPr/>
          <a:lstStyle/>
          <a:p>
            <a:r>
              <a:rPr lang="en-US" b="0" i="0" dirty="0">
                <a:solidFill>
                  <a:srgbClr val="222222"/>
                </a:solidFill>
                <a:effectLst/>
                <a:latin typeface="-apple-system"/>
              </a:rPr>
              <a:t>In SQL, DDL means Data Definition Language. The SQL Server DDL commands are used to create and modify the structure of a database and database objects.</a:t>
            </a:r>
          </a:p>
          <a:p>
            <a:pPr marL="146050" indent="0">
              <a:buNone/>
            </a:pPr>
            <a:endParaRPr lang="en-IN" dirty="0"/>
          </a:p>
        </p:txBody>
      </p:sp>
      <p:pic>
        <p:nvPicPr>
          <p:cNvPr id="5" name="Picture 4">
            <a:extLst>
              <a:ext uri="{FF2B5EF4-FFF2-40B4-BE49-F238E27FC236}">
                <a16:creationId xmlns:a16="http://schemas.microsoft.com/office/drawing/2014/main" id="{98017A28-8FC4-4FA0-A2BE-EE330F69DAAD}"/>
              </a:ext>
            </a:extLst>
          </p:cNvPr>
          <p:cNvPicPr>
            <a:picLocks noChangeAspect="1"/>
          </p:cNvPicPr>
          <p:nvPr/>
        </p:nvPicPr>
        <p:blipFill>
          <a:blip r:embed="rId2"/>
          <a:stretch>
            <a:fillRect/>
          </a:stretch>
        </p:blipFill>
        <p:spPr>
          <a:xfrm>
            <a:off x="1043940" y="1282027"/>
            <a:ext cx="6911340" cy="1605953"/>
          </a:xfrm>
          <a:prstGeom prst="rect">
            <a:avLst/>
          </a:prstGeom>
        </p:spPr>
      </p:pic>
      <p:pic>
        <p:nvPicPr>
          <p:cNvPr id="7" name="Picture 6">
            <a:extLst>
              <a:ext uri="{FF2B5EF4-FFF2-40B4-BE49-F238E27FC236}">
                <a16:creationId xmlns:a16="http://schemas.microsoft.com/office/drawing/2014/main" id="{5382E1C3-D66F-49F8-B52B-00717E537913}"/>
              </a:ext>
            </a:extLst>
          </p:cNvPr>
          <p:cNvPicPr>
            <a:picLocks noChangeAspect="1"/>
          </p:cNvPicPr>
          <p:nvPr/>
        </p:nvPicPr>
        <p:blipFill>
          <a:blip r:embed="rId3"/>
          <a:stretch>
            <a:fillRect/>
          </a:stretch>
        </p:blipFill>
        <p:spPr>
          <a:xfrm>
            <a:off x="1043940" y="2887980"/>
            <a:ext cx="6911340" cy="1634247"/>
          </a:xfrm>
          <a:prstGeom prst="rect">
            <a:avLst/>
          </a:prstGeom>
        </p:spPr>
      </p:pic>
    </p:spTree>
    <p:extLst>
      <p:ext uri="{BB962C8B-B14F-4D97-AF65-F5344CB8AC3E}">
        <p14:creationId xmlns:p14="http://schemas.microsoft.com/office/powerpoint/2010/main" val="191403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DCD9-4F25-4179-9C33-6BA0CA4FD5F3}"/>
              </a:ext>
            </a:extLst>
          </p:cNvPr>
          <p:cNvSpPr>
            <a:spLocks noGrp="1"/>
          </p:cNvSpPr>
          <p:nvPr>
            <p:ph type="title"/>
          </p:nvPr>
        </p:nvSpPr>
        <p:spPr>
          <a:xfrm>
            <a:off x="819150" y="365760"/>
            <a:ext cx="7505700" cy="510540"/>
          </a:xfrm>
        </p:spPr>
        <p:txBody>
          <a:bodyPr/>
          <a:lstStyle/>
          <a:p>
            <a:pPr algn="ctr"/>
            <a:r>
              <a:rPr lang="en-IN" sz="1800" b="0" i="0" u="none" strike="noStrike" baseline="0" dirty="0">
                <a:solidFill>
                  <a:srgbClr val="000000"/>
                </a:solidFill>
                <a:latin typeface="Arial" panose="020B0604020202020204" pitchFamily="34" charset="0"/>
              </a:rPr>
              <a:t>Set operations</a:t>
            </a:r>
            <a:endParaRPr lang="en-IN" dirty="0"/>
          </a:p>
        </p:txBody>
      </p:sp>
      <p:sp>
        <p:nvSpPr>
          <p:cNvPr id="3" name="Text Placeholder 2">
            <a:extLst>
              <a:ext uri="{FF2B5EF4-FFF2-40B4-BE49-F238E27FC236}">
                <a16:creationId xmlns:a16="http://schemas.microsoft.com/office/drawing/2014/main" id="{21C468EC-86BF-4DC1-867F-F8411F82DE8C}"/>
              </a:ext>
            </a:extLst>
          </p:cNvPr>
          <p:cNvSpPr>
            <a:spLocks noGrp="1"/>
          </p:cNvSpPr>
          <p:nvPr>
            <p:ph type="body" idx="1"/>
          </p:nvPr>
        </p:nvSpPr>
        <p:spPr>
          <a:xfrm>
            <a:off x="819150" y="739140"/>
            <a:ext cx="7505700" cy="3699585"/>
          </a:xfrm>
        </p:spPr>
        <p:txBody>
          <a:bodyPr/>
          <a:lstStyle/>
          <a:p>
            <a:pPr marL="146050" indent="0">
              <a:buNone/>
            </a:pPr>
            <a:r>
              <a:rPr lang="en-US" dirty="0"/>
              <a:t>Here are four major types of SQL operators, namely:</a:t>
            </a:r>
          </a:p>
          <a:p>
            <a:r>
              <a:rPr lang="en-US" dirty="0"/>
              <a:t>Union</a:t>
            </a:r>
          </a:p>
          <a:p>
            <a:r>
              <a:rPr lang="en-US" dirty="0"/>
              <a:t>Union all</a:t>
            </a:r>
          </a:p>
          <a:p>
            <a:r>
              <a:rPr lang="en-US" dirty="0"/>
              <a:t>Intersect</a:t>
            </a:r>
          </a:p>
          <a:p>
            <a:r>
              <a:rPr lang="en-US" dirty="0"/>
              <a:t>Minus</a:t>
            </a:r>
          </a:p>
          <a:p>
            <a:pPr marL="146050" indent="0">
              <a:buNone/>
            </a:pPr>
            <a:endParaRPr lang="en-IN" dirty="0"/>
          </a:p>
        </p:txBody>
      </p:sp>
      <p:pic>
        <p:nvPicPr>
          <p:cNvPr id="5" name="Picture 4">
            <a:extLst>
              <a:ext uri="{FF2B5EF4-FFF2-40B4-BE49-F238E27FC236}">
                <a16:creationId xmlns:a16="http://schemas.microsoft.com/office/drawing/2014/main" id="{C812EB32-4018-450A-A487-495CFE775D40}"/>
              </a:ext>
            </a:extLst>
          </p:cNvPr>
          <p:cNvPicPr>
            <a:picLocks noChangeAspect="1"/>
          </p:cNvPicPr>
          <p:nvPr/>
        </p:nvPicPr>
        <p:blipFill>
          <a:blip r:embed="rId2"/>
          <a:stretch>
            <a:fillRect/>
          </a:stretch>
        </p:blipFill>
        <p:spPr>
          <a:xfrm>
            <a:off x="1889545" y="2103120"/>
            <a:ext cx="5151549" cy="2335605"/>
          </a:xfrm>
          <a:prstGeom prst="rect">
            <a:avLst/>
          </a:prstGeom>
        </p:spPr>
      </p:pic>
    </p:spTree>
    <p:extLst>
      <p:ext uri="{BB962C8B-B14F-4D97-AF65-F5344CB8AC3E}">
        <p14:creationId xmlns:p14="http://schemas.microsoft.com/office/powerpoint/2010/main" val="75754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70AFB1-5D35-48B6-9959-0464A5B1B61A}"/>
              </a:ext>
            </a:extLst>
          </p:cNvPr>
          <p:cNvPicPr>
            <a:picLocks noChangeAspect="1"/>
          </p:cNvPicPr>
          <p:nvPr/>
        </p:nvPicPr>
        <p:blipFill>
          <a:blip r:embed="rId2"/>
          <a:stretch>
            <a:fillRect/>
          </a:stretch>
        </p:blipFill>
        <p:spPr>
          <a:xfrm>
            <a:off x="1607820" y="906780"/>
            <a:ext cx="5730240" cy="2941320"/>
          </a:xfrm>
          <a:prstGeom prst="rect">
            <a:avLst/>
          </a:prstGeom>
        </p:spPr>
      </p:pic>
    </p:spTree>
    <p:extLst>
      <p:ext uri="{BB962C8B-B14F-4D97-AF65-F5344CB8AC3E}">
        <p14:creationId xmlns:p14="http://schemas.microsoft.com/office/powerpoint/2010/main" val="317435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933F-03D7-4C40-90B2-921634B4EA9C}"/>
              </a:ext>
            </a:extLst>
          </p:cNvPr>
          <p:cNvSpPr>
            <a:spLocks noGrp="1"/>
          </p:cNvSpPr>
          <p:nvPr>
            <p:ph type="title"/>
          </p:nvPr>
        </p:nvSpPr>
        <p:spPr>
          <a:xfrm>
            <a:off x="819150" y="304800"/>
            <a:ext cx="7505700" cy="556260"/>
          </a:xfrm>
        </p:spPr>
        <p:txBody>
          <a:bodyPr/>
          <a:lstStyle/>
          <a:p>
            <a:pPr algn="ctr"/>
            <a:r>
              <a:rPr lang="en-IN" sz="1800" b="0" i="0" u="none" strike="noStrike" baseline="0" dirty="0">
                <a:solidFill>
                  <a:srgbClr val="000000"/>
                </a:solidFill>
                <a:latin typeface="Arial" panose="020B0604020202020204" pitchFamily="34" charset="0"/>
              </a:rPr>
              <a:t>Aggregate operations </a:t>
            </a:r>
            <a:endParaRPr lang="en-IN" dirty="0"/>
          </a:p>
        </p:txBody>
      </p:sp>
      <p:sp>
        <p:nvSpPr>
          <p:cNvPr id="3" name="Text Placeholder 2">
            <a:extLst>
              <a:ext uri="{FF2B5EF4-FFF2-40B4-BE49-F238E27FC236}">
                <a16:creationId xmlns:a16="http://schemas.microsoft.com/office/drawing/2014/main" id="{A48DC2B0-D8AA-4115-A8D5-47B69545677F}"/>
              </a:ext>
            </a:extLst>
          </p:cNvPr>
          <p:cNvSpPr>
            <a:spLocks noGrp="1"/>
          </p:cNvSpPr>
          <p:nvPr>
            <p:ph type="body" idx="1"/>
          </p:nvPr>
        </p:nvSpPr>
        <p:spPr>
          <a:xfrm>
            <a:off x="819150" y="792480"/>
            <a:ext cx="7505700" cy="3646245"/>
          </a:xfrm>
        </p:spPr>
        <p:txBody>
          <a:bodyPr/>
          <a:lstStyle/>
          <a:p>
            <a:pPr marL="146050" indent="0" algn="l">
              <a:buNone/>
            </a:pPr>
            <a:r>
              <a:rPr lang="en-US" b="1" i="0" dirty="0">
                <a:solidFill>
                  <a:srgbClr val="202124"/>
                </a:solidFill>
                <a:effectLst/>
                <a:latin typeface="Google Sans"/>
              </a:rPr>
              <a:t>The following are the most commonly used SQL aggregate functions:</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AVG – calculates the average of a set of values.</a:t>
            </a:r>
          </a:p>
          <a:p>
            <a:pPr algn="l">
              <a:buFont typeface="Arial" panose="020B0604020202020204" pitchFamily="34" charset="0"/>
              <a:buChar char="•"/>
            </a:pPr>
            <a:r>
              <a:rPr lang="en-US" b="0" i="0" dirty="0">
                <a:solidFill>
                  <a:srgbClr val="202124"/>
                </a:solidFill>
                <a:effectLst/>
                <a:latin typeface="arial" panose="020B0604020202020204" pitchFamily="34" charset="0"/>
              </a:rPr>
              <a:t>COUNT – counts rows in a specified table or view.</a:t>
            </a:r>
          </a:p>
          <a:p>
            <a:pPr algn="l">
              <a:buFont typeface="Arial" panose="020B0604020202020204" pitchFamily="34" charset="0"/>
              <a:buChar char="•"/>
            </a:pPr>
            <a:r>
              <a:rPr lang="en-US" b="0" i="0" dirty="0">
                <a:solidFill>
                  <a:srgbClr val="202124"/>
                </a:solidFill>
                <a:effectLst/>
                <a:latin typeface="arial" panose="020B0604020202020204" pitchFamily="34" charset="0"/>
              </a:rPr>
              <a:t>MIN – gets the minimum value in a set of values.</a:t>
            </a:r>
          </a:p>
          <a:p>
            <a:pPr algn="l">
              <a:buFont typeface="Arial" panose="020B0604020202020204" pitchFamily="34" charset="0"/>
              <a:buChar char="•"/>
            </a:pPr>
            <a:r>
              <a:rPr lang="en-US" b="0" i="0" dirty="0">
                <a:solidFill>
                  <a:srgbClr val="202124"/>
                </a:solidFill>
                <a:effectLst/>
                <a:latin typeface="arial" panose="020B0604020202020204" pitchFamily="34" charset="0"/>
              </a:rPr>
              <a:t>MAX – gets the maximum value in a set of values.</a:t>
            </a:r>
          </a:p>
          <a:p>
            <a:pPr algn="l">
              <a:buFont typeface="Arial" panose="020B0604020202020204" pitchFamily="34" charset="0"/>
              <a:buChar char="•"/>
            </a:pPr>
            <a:r>
              <a:rPr lang="en-US" b="0" i="0" dirty="0">
                <a:solidFill>
                  <a:srgbClr val="202124"/>
                </a:solidFill>
                <a:effectLst/>
                <a:latin typeface="arial" panose="020B0604020202020204" pitchFamily="34" charset="0"/>
              </a:rPr>
              <a:t>SUM – calculates the sum of values.</a:t>
            </a: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975D3CDD-2CA7-4AA1-BE8F-5F49ED8A7222}"/>
              </a:ext>
            </a:extLst>
          </p:cNvPr>
          <p:cNvPicPr>
            <a:picLocks noChangeAspect="1"/>
          </p:cNvPicPr>
          <p:nvPr/>
        </p:nvPicPr>
        <p:blipFill>
          <a:blip r:embed="rId2"/>
          <a:stretch>
            <a:fillRect/>
          </a:stretch>
        </p:blipFill>
        <p:spPr>
          <a:xfrm>
            <a:off x="2316481" y="2533650"/>
            <a:ext cx="4808220" cy="1584960"/>
          </a:xfrm>
          <a:prstGeom prst="rect">
            <a:avLst/>
          </a:prstGeom>
        </p:spPr>
      </p:pic>
    </p:spTree>
    <p:extLst>
      <p:ext uri="{BB962C8B-B14F-4D97-AF65-F5344CB8AC3E}">
        <p14:creationId xmlns:p14="http://schemas.microsoft.com/office/powerpoint/2010/main" val="13220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274A-F248-47AC-99C2-01CA280C019A}"/>
              </a:ext>
            </a:extLst>
          </p:cNvPr>
          <p:cNvSpPr>
            <a:spLocks noGrp="1"/>
          </p:cNvSpPr>
          <p:nvPr>
            <p:ph type="title"/>
          </p:nvPr>
        </p:nvSpPr>
        <p:spPr>
          <a:xfrm>
            <a:off x="819150" y="381000"/>
            <a:ext cx="7505700" cy="323775"/>
          </a:xfrm>
        </p:spPr>
        <p:txBody>
          <a:bodyPr>
            <a:normAutofit fontScale="90000"/>
          </a:bodyPr>
          <a:lstStyle/>
          <a:p>
            <a:pPr algn="ctr"/>
            <a:r>
              <a:rPr lang="en-IN" sz="1800" b="1" i="0" u="none" strike="noStrike" baseline="0" dirty="0">
                <a:solidFill>
                  <a:srgbClr val="000000"/>
                </a:solidFill>
                <a:latin typeface="Arial" panose="020B0604020202020204" pitchFamily="34" charset="0"/>
              </a:rPr>
              <a:t>Joins:</a:t>
            </a:r>
            <a:endParaRPr lang="en-IN" dirty="0"/>
          </a:p>
        </p:txBody>
      </p:sp>
      <p:sp>
        <p:nvSpPr>
          <p:cNvPr id="3" name="Text Placeholder 2">
            <a:extLst>
              <a:ext uri="{FF2B5EF4-FFF2-40B4-BE49-F238E27FC236}">
                <a16:creationId xmlns:a16="http://schemas.microsoft.com/office/drawing/2014/main" id="{DB411822-B268-4819-A05A-3DF2FA2F1CC9}"/>
              </a:ext>
            </a:extLst>
          </p:cNvPr>
          <p:cNvSpPr>
            <a:spLocks noGrp="1"/>
          </p:cNvSpPr>
          <p:nvPr>
            <p:ph type="body" idx="1"/>
          </p:nvPr>
        </p:nvSpPr>
        <p:spPr>
          <a:xfrm>
            <a:off x="819150" y="807720"/>
            <a:ext cx="7505700" cy="3631005"/>
          </a:xfrm>
        </p:spPr>
        <p:txBody>
          <a:bodyPr/>
          <a:lstStyle/>
          <a:p>
            <a:r>
              <a:rPr lang="en-US" b="0" i="0" dirty="0">
                <a:solidFill>
                  <a:srgbClr val="4D5156"/>
                </a:solidFill>
                <a:effectLst/>
                <a:latin typeface="arial" panose="020B0604020202020204" pitchFamily="34" charset="0"/>
              </a:rPr>
              <a:t>A join clause in SQL – corresponding to a join operation in relational algebra – combines columns from one or more tables into a new table</a:t>
            </a:r>
            <a:endParaRPr lang="en-IN" dirty="0"/>
          </a:p>
        </p:txBody>
      </p:sp>
      <p:pic>
        <p:nvPicPr>
          <p:cNvPr id="7" name="Picture 6">
            <a:extLst>
              <a:ext uri="{FF2B5EF4-FFF2-40B4-BE49-F238E27FC236}">
                <a16:creationId xmlns:a16="http://schemas.microsoft.com/office/drawing/2014/main" id="{EC9D7DA1-A299-4D5E-B596-624D1F849491}"/>
              </a:ext>
            </a:extLst>
          </p:cNvPr>
          <p:cNvPicPr>
            <a:picLocks noChangeAspect="1"/>
          </p:cNvPicPr>
          <p:nvPr/>
        </p:nvPicPr>
        <p:blipFill>
          <a:blip r:embed="rId2"/>
          <a:stretch>
            <a:fillRect/>
          </a:stretch>
        </p:blipFill>
        <p:spPr>
          <a:xfrm>
            <a:off x="533400" y="1676400"/>
            <a:ext cx="7947660" cy="1836420"/>
          </a:xfrm>
          <a:prstGeom prst="rect">
            <a:avLst/>
          </a:prstGeom>
        </p:spPr>
      </p:pic>
    </p:spTree>
    <p:extLst>
      <p:ext uri="{BB962C8B-B14F-4D97-AF65-F5344CB8AC3E}">
        <p14:creationId xmlns:p14="http://schemas.microsoft.com/office/powerpoint/2010/main" val="206573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771100" y="432625"/>
            <a:ext cx="7505700" cy="624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00000"/>
                </a:solidFill>
                <a:latin typeface="Arial"/>
                <a:ea typeface="Arial"/>
                <a:cs typeface="Arial"/>
                <a:sym typeface="Arial"/>
              </a:rPr>
              <a:t>PL/SQL</a:t>
            </a:r>
            <a:endParaRPr b="1">
              <a:solidFill>
                <a:srgbClr val="000000"/>
              </a:solidFill>
              <a:latin typeface="Arial"/>
              <a:ea typeface="Arial"/>
              <a:cs typeface="Arial"/>
              <a:sym typeface="Arial"/>
            </a:endParaRPr>
          </a:p>
        </p:txBody>
      </p:sp>
      <p:sp>
        <p:nvSpPr>
          <p:cNvPr id="211" name="Google Shape;211;p26"/>
          <p:cNvSpPr txBox="1">
            <a:spLocks noGrp="1"/>
          </p:cNvSpPr>
          <p:nvPr>
            <p:ph type="body" idx="1"/>
          </p:nvPr>
        </p:nvSpPr>
        <p:spPr>
          <a:xfrm>
            <a:off x="819150" y="953400"/>
            <a:ext cx="7505700" cy="348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To find max cost of tickets:</a:t>
            </a:r>
            <a:endParaRPr b="1"/>
          </a:p>
          <a:p>
            <a:pPr marL="0" lvl="0" indent="0" algn="l" rtl="0">
              <a:spcBef>
                <a:spcPts val="1200"/>
              </a:spcBef>
              <a:spcAft>
                <a:spcPts val="0"/>
              </a:spcAft>
              <a:buNone/>
            </a:pPr>
            <a:endParaRPr b="1"/>
          </a:p>
          <a:p>
            <a:pPr marL="0" lvl="0" indent="0" algn="l" rtl="0">
              <a:spcBef>
                <a:spcPts val="1200"/>
              </a:spcBef>
              <a:spcAft>
                <a:spcPts val="1200"/>
              </a:spcAft>
              <a:buNone/>
            </a:pPr>
            <a:endParaRPr/>
          </a:p>
        </p:txBody>
      </p:sp>
      <p:pic>
        <p:nvPicPr>
          <p:cNvPr id="212" name="Google Shape;212;p26"/>
          <p:cNvPicPr preferRelativeResize="0"/>
          <p:nvPr/>
        </p:nvPicPr>
        <p:blipFill>
          <a:blip r:embed="rId3">
            <a:alphaModFix/>
          </a:blip>
          <a:stretch>
            <a:fillRect/>
          </a:stretch>
        </p:blipFill>
        <p:spPr>
          <a:xfrm>
            <a:off x="1724025" y="1361975"/>
            <a:ext cx="6000750" cy="322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000000"/>
                </a:solidFill>
                <a:latin typeface="Arial"/>
                <a:ea typeface="Arial"/>
                <a:cs typeface="Arial"/>
                <a:sym typeface="Arial"/>
              </a:rPr>
              <a:t>Abstract</a:t>
            </a:r>
            <a:endParaRPr b="1">
              <a:solidFill>
                <a:srgbClr val="000000"/>
              </a:solidFill>
              <a:latin typeface="Arial"/>
              <a:ea typeface="Arial"/>
              <a:cs typeface="Arial"/>
              <a:sym typeface="Arial"/>
            </a:endParaRPr>
          </a:p>
          <a:p>
            <a:pPr marL="0" lvl="0" indent="0" algn="l" rtl="0">
              <a:spcBef>
                <a:spcPts val="0"/>
              </a:spcBef>
              <a:spcAft>
                <a:spcPts val="0"/>
              </a:spcAft>
              <a:buNone/>
            </a:pPr>
            <a:endParaRPr sz="4900"/>
          </a:p>
        </p:txBody>
      </p:sp>
      <p:sp>
        <p:nvSpPr>
          <p:cNvPr id="135" name="Google Shape;135;p14"/>
          <p:cNvSpPr txBox="1">
            <a:spLocks noGrp="1"/>
          </p:cNvSpPr>
          <p:nvPr>
            <p:ph type="body" idx="1"/>
          </p:nvPr>
        </p:nvSpPr>
        <p:spPr>
          <a:xfrm>
            <a:off x="819150" y="1413700"/>
            <a:ext cx="7505700" cy="3218400"/>
          </a:xfrm>
          <a:prstGeom prst="rect">
            <a:avLst/>
          </a:prstGeom>
        </p:spPr>
        <p:txBody>
          <a:bodyPr spcFirstLastPara="1" wrap="square" lIns="91425" tIns="91425" rIns="91425" bIns="91425" anchor="t" anchorCtr="0">
            <a:normAutofit fontScale="32500" lnSpcReduction="10000"/>
          </a:bodyPr>
          <a:lstStyle/>
          <a:p>
            <a:pPr marL="0" lvl="0" indent="0" algn="l" rtl="0">
              <a:spcBef>
                <a:spcPts val="0"/>
              </a:spcBef>
              <a:spcAft>
                <a:spcPts val="0"/>
              </a:spcAft>
              <a:buNone/>
            </a:pPr>
            <a:r>
              <a:rPr lang="en" sz="7057">
                <a:solidFill>
                  <a:srgbClr val="000000"/>
                </a:solidFill>
              </a:rPr>
              <a:t>Airlines Ticket Booking System is an application of Database Management System which is used for booking and schedule information This project Airline Ticket Booking System is to provide help for the user to book their flight tickets without visiting booking counter or to any other booking vendors This system provides options for viewing different flights available with different timings for a particular date and provides customers with the facility to book a ticket, modify or cancel a particular reservation but it does not provide the customers with details of the cost of the ticket.</a:t>
            </a:r>
            <a:r>
              <a:rPr lang="en" sz="6657">
                <a:solidFill>
                  <a:srgbClr val="000000"/>
                </a:solidFill>
              </a:rPr>
              <a:t> </a:t>
            </a:r>
            <a:endParaRPr sz="6657">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819150" y="424625"/>
            <a:ext cx="7505700" cy="4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370" b="1">
                <a:solidFill>
                  <a:srgbClr val="000000"/>
                </a:solidFill>
                <a:latin typeface="Arial"/>
                <a:ea typeface="Arial"/>
                <a:cs typeface="Arial"/>
                <a:sym typeface="Arial"/>
              </a:rPr>
              <a:t>Procedure to find the name of the admin with email, deepak@admin.com</a:t>
            </a:r>
            <a:endParaRPr sz="1370" b="1">
              <a:solidFill>
                <a:srgbClr val="000000"/>
              </a:solidFill>
              <a:latin typeface="Arial"/>
              <a:ea typeface="Arial"/>
              <a:cs typeface="Arial"/>
              <a:sym typeface="Arial"/>
            </a:endParaRPr>
          </a:p>
          <a:p>
            <a:pPr marL="0" lvl="0" indent="0" algn="l" rtl="0">
              <a:spcBef>
                <a:spcPts val="0"/>
              </a:spcBef>
              <a:spcAft>
                <a:spcPts val="0"/>
              </a:spcAft>
              <a:buSzPts val="990"/>
              <a:buNone/>
            </a:pPr>
            <a:endParaRPr sz="2700"/>
          </a:p>
        </p:txBody>
      </p:sp>
      <p:pic>
        <p:nvPicPr>
          <p:cNvPr id="219" name="Google Shape;219;p27"/>
          <p:cNvPicPr preferRelativeResize="0"/>
          <p:nvPr/>
        </p:nvPicPr>
        <p:blipFill>
          <a:blip r:embed="rId3">
            <a:alphaModFix/>
          </a:blip>
          <a:stretch>
            <a:fillRect/>
          </a:stretch>
        </p:blipFill>
        <p:spPr>
          <a:xfrm>
            <a:off x="544800" y="937375"/>
            <a:ext cx="8147876" cy="306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819150" y="464675"/>
            <a:ext cx="7505700" cy="520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55" b="1">
                <a:solidFill>
                  <a:srgbClr val="000000"/>
                </a:solidFill>
                <a:latin typeface="Arial"/>
                <a:ea typeface="Arial"/>
                <a:cs typeface="Arial"/>
                <a:sym typeface="Arial"/>
              </a:rPr>
              <a:t>To find the total number of reservations</a:t>
            </a:r>
            <a:endParaRPr sz="1755" b="1">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226" name="Google Shape;226;p28"/>
          <p:cNvPicPr preferRelativeResize="0"/>
          <p:nvPr/>
        </p:nvPicPr>
        <p:blipFill>
          <a:blip r:embed="rId3">
            <a:alphaModFix/>
          </a:blip>
          <a:stretch>
            <a:fillRect/>
          </a:stretch>
        </p:blipFill>
        <p:spPr>
          <a:xfrm>
            <a:off x="1160399" y="836050"/>
            <a:ext cx="6634974" cy="4035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819150" y="400575"/>
            <a:ext cx="7505700" cy="600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33" b="1">
                <a:solidFill>
                  <a:srgbClr val="000000"/>
                </a:solidFill>
                <a:latin typeface="Arial"/>
                <a:ea typeface="Arial"/>
                <a:cs typeface="Arial"/>
                <a:sym typeface="Arial"/>
              </a:rPr>
              <a:t>Procedure to display details of the airline with ID as 3.</a:t>
            </a:r>
            <a:endParaRPr sz="1533" b="1">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32" name="Google Shape;232;p29"/>
          <p:cNvSpPr txBox="1">
            <a:spLocks noGrp="1"/>
          </p:cNvSpPr>
          <p:nvPr>
            <p:ph type="body" idx="1"/>
          </p:nvPr>
        </p:nvSpPr>
        <p:spPr>
          <a:xfrm>
            <a:off x="819150" y="857250"/>
            <a:ext cx="7505700" cy="3581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3" name="Google Shape;233;p29"/>
          <p:cNvPicPr preferRelativeResize="0"/>
          <p:nvPr/>
        </p:nvPicPr>
        <p:blipFill>
          <a:blip r:embed="rId3">
            <a:alphaModFix/>
          </a:blip>
          <a:stretch>
            <a:fillRect/>
          </a:stretch>
        </p:blipFill>
        <p:spPr>
          <a:xfrm>
            <a:off x="528750" y="761125"/>
            <a:ext cx="8206140" cy="3871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819150" y="464675"/>
            <a:ext cx="7505700" cy="440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33" b="1">
                <a:solidFill>
                  <a:srgbClr val="000000"/>
                </a:solidFill>
                <a:latin typeface="Arial"/>
                <a:ea typeface="Arial"/>
                <a:cs typeface="Arial"/>
                <a:sym typeface="Arial"/>
              </a:rPr>
              <a:t>To find the average cost of tickets:</a:t>
            </a:r>
            <a:endParaRPr sz="1533" b="1">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240" name="Google Shape;240;p30"/>
          <p:cNvPicPr preferRelativeResize="0"/>
          <p:nvPr/>
        </p:nvPicPr>
        <p:blipFill>
          <a:blip r:embed="rId3">
            <a:alphaModFix/>
          </a:blip>
          <a:stretch>
            <a:fillRect/>
          </a:stretch>
        </p:blipFill>
        <p:spPr>
          <a:xfrm>
            <a:off x="1901875" y="872100"/>
            <a:ext cx="5717226" cy="3882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31"/>
          <p:cNvSpPr txBox="1">
            <a:spLocks noGrp="1"/>
          </p:cNvSpPr>
          <p:nvPr>
            <p:ph type="body" idx="1"/>
          </p:nvPr>
        </p:nvSpPr>
        <p:spPr>
          <a:xfrm>
            <a:off x="819150" y="1818650"/>
            <a:ext cx="7505700" cy="1217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sz="5100" b="1"/>
              <a:t>THANK YOU!</a:t>
            </a:r>
            <a:endParaRPr sz="5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15"/>
          <p:cNvSpPr txBox="1">
            <a:spLocks noGrp="1"/>
          </p:cNvSpPr>
          <p:nvPr>
            <p:ph type="body" idx="1"/>
          </p:nvPr>
        </p:nvSpPr>
        <p:spPr>
          <a:xfrm>
            <a:off x="819150" y="1052775"/>
            <a:ext cx="7505700" cy="338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SzPts val="358"/>
              <a:buNone/>
            </a:pPr>
            <a:r>
              <a:rPr lang="en" sz="1863">
                <a:solidFill>
                  <a:srgbClr val="000000"/>
                </a:solidFill>
              </a:rPr>
              <a:t>It can also manage all the information about customers, booking inquiry reservation Users can view the status and schedule of a flight directly, from the online It also provides time to time current information related to airlines schedules. It tracks all the details about the airline’s booking, ticket booking. It can keep recording airline employee detail, daily attendance, and employee salary calculation.</a:t>
            </a:r>
            <a:endParaRPr sz="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411075"/>
            <a:ext cx="7505700" cy="511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00000"/>
                </a:solidFill>
                <a:latin typeface="Arial"/>
                <a:ea typeface="Arial"/>
                <a:cs typeface="Arial"/>
                <a:sym typeface="Arial"/>
              </a:rPr>
              <a:t>ER Diagram</a:t>
            </a:r>
            <a:r>
              <a:rPr lang="en" b="1">
                <a:latin typeface="Arial"/>
                <a:ea typeface="Arial"/>
                <a:cs typeface="Arial"/>
                <a:sym typeface="Arial"/>
              </a:rPr>
              <a:t> </a:t>
            </a:r>
            <a:endParaRPr b="1">
              <a:latin typeface="Arial"/>
              <a:ea typeface="Arial"/>
              <a:cs typeface="Arial"/>
              <a:sym typeface="Arial"/>
            </a:endParaRPr>
          </a:p>
        </p:txBody>
      </p:sp>
      <p:pic>
        <p:nvPicPr>
          <p:cNvPr id="148" name="Google Shape;148;p16"/>
          <p:cNvPicPr preferRelativeResize="0"/>
          <p:nvPr/>
        </p:nvPicPr>
        <p:blipFill>
          <a:blip r:embed="rId3">
            <a:alphaModFix/>
          </a:blip>
          <a:stretch>
            <a:fillRect/>
          </a:stretch>
        </p:blipFill>
        <p:spPr>
          <a:xfrm>
            <a:off x="1473850" y="1092875"/>
            <a:ext cx="5745076" cy="3649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381000"/>
            <a:ext cx="7505700" cy="591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00000"/>
                </a:solidFill>
                <a:latin typeface="Arial"/>
                <a:ea typeface="Arial"/>
                <a:cs typeface="Arial"/>
                <a:sym typeface="Arial"/>
              </a:rPr>
              <a:t>Relational Schema</a:t>
            </a:r>
            <a:endParaRPr b="1">
              <a:solidFill>
                <a:srgbClr val="000000"/>
              </a:solidFill>
              <a:latin typeface="Arial"/>
              <a:ea typeface="Arial"/>
              <a:cs typeface="Arial"/>
              <a:sym typeface="Arial"/>
            </a:endParaRPr>
          </a:p>
        </p:txBody>
      </p:sp>
      <p:sp>
        <p:nvSpPr>
          <p:cNvPr id="154" name="Google Shape;154;p17"/>
          <p:cNvSpPr txBox="1">
            <a:spLocks noGrp="1"/>
          </p:cNvSpPr>
          <p:nvPr>
            <p:ph type="body" idx="1"/>
          </p:nvPr>
        </p:nvSpPr>
        <p:spPr>
          <a:xfrm>
            <a:off x="819150" y="1223200"/>
            <a:ext cx="7505700" cy="3215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5" name="Google Shape;155;p17"/>
          <p:cNvPicPr preferRelativeResize="0"/>
          <p:nvPr/>
        </p:nvPicPr>
        <p:blipFill>
          <a:blip r:embed="rId3">
            <a:alphaModFix/>
          </a:blip>
          <a:stretch>
            <a:fillRect/>
          </a:stretch>
        </p:blipFill>
        <p:spPr>
          <a:xfrm>
            <a:off x="604588" y="1223200"/>
            <a:ext cx="7934828" cy="358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310825"/>
            <a:ext cx="7505700" cy="701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Arial"/>
                <a:ea typeface="Arial"/>
                <a:cs typeface="Arial"/>
                <a:sym typeface="Arial"/>
              </a:rPr>
              <a:t>Relational Schema</a:t>
            </a:r>
            <a:endParaRPr b="1">
              <a:solidFill>
                <a:srgbClr val="000000"/>
              </a:solidFill>
              <a:latin typeface="Arial"/>
              <a:ea typeface="Arial"/>
              <a:cs typeface="Arial"/>
              <a:sym typeface="Arial"/>
            </a:endParaRPr>
          </a:p>
        </p:txBody>
      </p:sp>
      <p:sp>
        <p:nvSpPr>
          <p:cNvPr id="161" name="Google Shape;161;p18"/>
          <p:cNvSpPr txBox="1">
            <a:spLocks noGrp="1"/>
          </p:cNvSpPr>
          <p:nvPr>
            <p:ph type="body" idx="1"/>
          </p:nvPr>
        </p:nvSpPr>
        <p:spPr>
          <a:xfrm>
            <a:off x="819150" y="1163050"/>
            <a:ext cx="7505700" cy="327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In the above relation schema 9 tables were made which were as follow:</a:t>
            </a:r>
            <a:endParaRPr>
              <a:solidFill>
                <a:srgbClr val="000000"/>
              </a:solidFill>
            </a:endParaRPr>
          </a:p>
          <a:p>
            <a:pPr marL="457200" lvl="0" indent="-311150" algn="l" rtl="0">
              <a:spcBef>
                <a:spcPts val="1200"/>
              </a:spcBef>
              <a:spcAft>
                <a:spcPts val="0"/>
              </a:spcAft>
              <a:buClr>
                <a:srgbClr val="000000"/>
              </a:buClr>
              <a:buSzPts val="1300"/>
              <a:buAutoNum type="arabicPeriod"/>
            </a:pPr>
            <a:r>
              <a:rPr lang="en">
                <a:solidFill>
                  <a:srgbClr val="000000"/>
                </a:solidFill>
              </a:rPr>
              <a:t>Passenger mobile</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Ticket booking</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Passenger</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Airline</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Manage</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Reservation</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Admin</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Admin Mobile</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Login</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2031525"/>
            <a:ext cx="7505700" cy="904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Arial"/>
                <a:ea typeface="Arial"/>
                <a:cs typeface="Arial"/>
                <a:sym typeface="Arial"/>
              </a:rPr>
              <a:t>Creating Tables</a:t>
            </a:r>
            <a:endParaRPr b="1">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4" name="Google Shape;174;p20"/>
          <p:cNvPicPr preferRelativeResize="0"/>
          <p:nvPr/>
        </p:nvPicPr>
        <p:blipFill>
          <a:blip r:embed="rId3">
            <a:alphaModFix/>
          </a:blip>
          <a:stretch>
            <a:fillRect/>
          </a:stretch>
        </p:blipFill>
        <p:spPr>
          <a:xfrm>
            <a:off x="1753500" y="251825"/>
            <a:ext cx="5175524" cy="4502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2010925" y="272400"/>
            <a:ext cx="4991275" cy="459870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982</Words>
  <Application>Microsoft Office PowerPoint</Application>
  <PresentationFormat>On-screen Show (16:9)</PresentationFormat>
  <Paragraphs>87</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Google Sans</vt:lpstr>
      <vt:lpstr>Arial</vt:lpstr>
      <vt:lpstr>Arial</vt:lpstr>
      <vt:lpstr>Calibri</vt:lpstr>
      <vt:lpstr>Nunito</vt:lpstr>
      <vt:lpstr>Shift</vt:lpstr>
      <vt:lpstr>AIRLINES TICKET BOOKING SYSTEM </vt:lpstr>
      <vt:lpstr>Abstract </vt:lpstr>
      <vt:lpstr>PowerPoint Presentation</vt:lpstr>
      <vt:lpstr>ER Diagram </vt:lpstr>
      <vt:lpstr>Relational Schema</vt:lpstr>
      <vt:lpstr>Relational Schema</vt:lpstr>
      <vt:lpstr>Creating Tables</vt:lpstr>
      <vt:lpstr>PowerPoint Presentation</vt:lpstr>
      <vt:lpstr>PowerPoint Presentation</vt:lpstr>
      <vt:lpstr>Insertions of values in the table</vt:lpstr>
      <vt:lpstr>Insertions of values in the table</vt:lpstr>
      <vt:lpstr>Insertions of values in the table</vt:lpstr>
      <vt:lpstr>Insertions of values in the table</vt:lpstr>
      <vt:lpstr>DDL With Constraints </vt:lpstr>
      <vt:lpstr>Set operations</vt:lpstr>
      <vt:lpstr>PowerPoint Presentation</vt:lpstr>
      <vt:lpstr>Aggregate operations </vt:lpstr>
      <vt:lpstr>Joins:</vt:lpstr>
      <vt:lpstr>PL/SQL</vt:lpstr>
      <vt:lpstr>Procedure to find the name of the admin with email, deepak@admin.com </vt:lpstr>
      <vt:lpstr>To find the total number of reservations </vt:lpstr>
      <vt:lpstr>Procedure to display details of the airline with ID as 3. </vt:lpstr>
      <vt:lpstr>To find the average cost of tickets: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AIRLINES TICKET BOOKING SYSTEM </dc:title>
  <cp:lastModifiedBy>khushi arora</cp:lastModifiedBy>
  <cp:revision>4</cp:revision>
  <dcterms:modified xsi:type="dcterms:W3CDTF">2022-04-21T03:40:05Z</dcterms:modified>
</cp:coreProperties>
</file>