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B Garamond Medium"/>
      <p:regular r:id="rId23"/>
      <p:bold r:id="rId24"/>
      <p:italic r:id="rId25"/>
      <p:boldItalic r:id="rId26"/>
    </p:embeddedFont>
    <p:embeddedFont>
      <p:font typeface="Lexend"/>
      <p:regular r:id="rId27"/>
      <p:bold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BGaramondMedium-bold.fntdata"/><Relationship Id="rId23" Type="http://schemas.openxmlformats.org/officeDocument/2006/relationships/font" Target="fonts/EBGaramo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Medium-boldItalic.fntdata"/><Relationship Id="rId25" Type="http://schemas.openxmlformats.org/officeDocument/2006/relationships/font" Target="fonts/EBGaramondMedium-italic.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bb27f5e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bb27f5e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bb27f5e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bb27f5e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bb27f5e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bb27f5e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3c3e55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3c3e55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3c3e550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3c3e550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16c1bee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16c1bee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16c1bee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16c1bee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16c1bee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16c1bee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6b36546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6b36546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6b36546d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6b36546d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b36546d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b36546d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b36546d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b36546d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b36546d9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b36546d9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b36546d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b36546d9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b36546d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b36546d9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b36546d9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b36546d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pic>
        <p:nvPicPr>
          <p:cNvPr descr="LOGO.gif" id="21" name="Google Shape;21;p2"/>
          <p:cNvPicPr preferRelativeResize="0"/>
          <p:nvPr/>
        </p:nvPicPr>
        <p:blipFill rotWithShape="1">
          <a:blip r:embed="rId2">
            <a:alphaModFix/>
          </a:blip>
          <a:srcRect b="10713" l="0" r="0" t="0"/>
          <a:stretch/>
        </p:blipFill>
        <p:spPr>
          <a:xfrm>
            <a:off x="6553200" y="171450"/>
            <a:ext cx="2057400" cy="476250"/>
          </a:xfrm>
          <a:prstGeom prst="rect">
            <a:avLst/>
          </a:prstGeom>
          <a:noFill/>
          <a:ln>
            <a:noFill/>
          </a:ln>
        </p:spPr>
      </p:pic>
      <p:grpSp>
        <p:nvGrpSpPr>
          <p:cNvPr id="22" name="Google Shape;22;p2"/>
          <p:cNvGrpSpPr/>
          <p:nvPr/>
        </p:nvGrpSpPr>
        <p:grpSpPr>
          <a:xfrm>
            <a:off x="6146800" y="0"/>
            <a:ext cx="2997300" cy="657225"/>
            <a:chOff x="6096000" y="3924300"/>
            <a:chExt cx="2997300" cy="876300"/>
          </a:xfrm>
        </p:grpSpPr>
        <p:sp>
          <p:nvSpPr>
            <p:cNvPr id="23" name="Google Shape;23;p2"/>
            <p:cNvSpPr/>
            <p:nvPr/>
          </p:nvSpPr>
          <p:spPr>
            <a:xfrm>
              <a:off x="6096000" y="3924300"/>
              <a:ext cx="29973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4" name="Google Shape;24;p2"/>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5" name="Google Shape;25;p2"/>
            <p:cNvSpPr/>
            <p:nvPr/>
          </p:nvSpPr>
          <p:spPr>
            <a:xfrm>
              <a:off x="6477000" y="4114800"/>
              <a:ext cx="20766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26" name="Google Shape;26;p2"/>
          <p:cNvPicPr preferRelativeResize="0"/>
          <p:nvPr/>
        </p:nvPicPr>
        <p:blipFill rotWithShape="1">
          <a:blip r:embed="rId3">
            <a:alphaModFix/>
          </a:blip>
          <a:srcRect b="0" l="0" r="0" t="0"/>
          <a:stretch/>
        </p:blipFill>
        <p:spPr>
          <a:xfrm>
            <a:off x="6553200" y="171450"/>
            <a:ext cx="1440655" cy="457200"/>
          </a:xfrm>
          <a:prstGeom prst="rect">
            <a:avLst/>
          </a:prstGeom>
          <a:noFill/>
          <a:ln>
            <a:noFill/>
          </a:ln>
        </p:spPr>
      </p:pic>
      <p:sp>
        <p:nvSpPr>
          <p:cNvPr id="27" name="Google Shape;27;p2"/>
          <p:cNvSpPr txBox="1"/>
          <p:nvPr>
            <p:ph type="title"/>
          </p:nvPr>
        </p:nvSpPr>
        <p:spPr>
          <a:xfrm>
            <a:off x="0" y="0"/>
            <a:ext cx="6477000" cy="628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2"/>
          <p:cNvSpPr txBox="1"/>
          <p:nvPr>
            <p:ph idx="1" type="body"/>
          </p:nvPr>
        </p:nvSpPr>
        <p:spPr>
          <a:xfrm>
            <a:off x="457200" y="1028700"/>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3"/>
          <p:cNvSpPr txBox="1"/>
          <p:nvPr>
            <p:ph type="ctrTitle"/>
          </p:nvPr>
        </p:nvSpPr>
        <p:spPr>
          <a:xfrm>
            <a:off x="0" y="1"/>
            <a:ext cx="5486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3"/>
          <p:cNvSpPr txBox="1"/>
          <p:nvPr>
            <p:ph idx="1" type="subTitle"/>
          </p:nvPr>
        </p:nvSpPr>
        <p:spPr>
          <a:xfrm>
            <a:off x="533400" y="1028700"/>
            <a:ext cx="8153400" cy="35433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6477000" cy="628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02870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1"/>
          <p:cNvSpPr/>
          <p:nvPr/>
        </p:nvSpPr>
        <p:spPr>
          <a:xfrm>
            <a:off x="0" y="0"/>
            <a:ext cx="9144000" cy="6288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flipH="1" rot="10800000">
            <a:off x="0" y="5029287"/>
            <a:ext cx="9144000" cy="1485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3" name="Google Shape;13;p1"/>
          <p:cNvPicPr preferRelativeResize="0"/>
          <p:nvPr/>
        </p:nvPicPr>
        <p:blipFill rotWithShape="1">
          <a:blip r:embed="rId1">
            <a:alphaModFix/>
          </a:blip>
          <a:srcRect b="10713" l="0" r="0" t="0"/>
          <a:stretch/>
        </p:blipFill>
        <p:spPr>
          <a:xfrm>
            <a:off x="6553200" y="171450"/>
            <a:ext cx="2057400" cy="476250"/>
          </a:xfrm>
          <a:prstGeom prst="rect">
            <a:avLst/>
          </a:prstGeom>
          <a:noFill/>
          <a:ln>
            <a:noFill/>
          </a:ln>
        </p:spPr>
      </p:pic>
      <p:pic>
        <p:nvPicPr>
          <p:cNvPr descr="LOGO.gif" id="14" name="Google Shape;14;p1"/>
          <p:cNvPicPr preferRelativeResize="0"/>
          <p:nvPr/>
        </p:nvPicPr>
        <p:blipFill rotWithShape="1">
          <a:blip r:embed="rId1">
            <a:alphaModFix/>
          </a:blip>
          <a:srcRect b="10713" l="0" r="0" t="0"/>
          <a:stretch/>
        </p:blipFill>
        <p:spPr>
          <a:xfrm>
            <a:off x="6553200" y="171450"/>
            <a:ext cx="2057400" cy="476250"/>
          </a:xfrm>
          <a:prstGeom prst="rect">
            <a:avLst/>
          </a:prstGeom>
          <a:noFill/>
          <a:ln>
            <a:noFill/>
          </a:ln>
        </p:spPr>
      </p:pic>
      <p:grpSp>
        <p:nvGrpSpPr>
          <p:cNvPr id="15" name="Google Shape;15;p1"/>
          <p:cNvGrpSpPr/>
          <p:nvPr/>
        </p:nvGrpSpPr>
        <p:grpSpPr>
          <a:xfrm>
            <a:off x="6146800" y="0"/>
            <a:ext cx="2997300" cy="657225"/>
            <a:chOff x="6096000" y="3924300"/>
            <a:chExt cx="2997300" cy="876300"/>
          </a:xfrm>
        </p:grpSpPr>
        <p:sp>
          <p:nvSpPr>
            <p:cNvPr id="16" name="Google Shape;16;p1"/>
            <p:cNvSpPr/>
            <p:nvPr/>
          </p:nvSpPr>
          <p:spPr>
            <a:xfrm>
              <a:off x="6096000" y="3924300"/>
              <a:ext cx="29973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p1"/>
            <p:cNvSpPr/>
            <p:nvPr/>
          </p:nvSpPr>
          <p:spPr>
            <a:xfrm>
              <a:off x="6477000" y="4114800"/>
              <a:ext cx="20766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19" name="Google Shape;19;p1"/>
          <p:cNvPicPr preferRelativeResize="0"/>
          <p:nvPr/>
        </p:nvPicPr>
        <p:blipFill rotWithShape="1">
          <a:blip r:embed="rId2">
            <a:alphaModFix/>
          </a:blip>
          <a:srcRect b="0" l="0" r="0" t="0"/>
          <a:stretch/>
        </p:blipFill>
        <p:spPr>
          <a:xfrm>
            <a:off x="6553200" y="171450"/>
            <a:ext cx="1440655"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21.jpg"/><Relationship Id="rId6" Type="http://schemas.openxmlformats.org/officeDocument/2006/relationships/image" Target="../media/image11.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4"/>
          <p:cNvSpPr txBox="1"/>
          <p:nvPr>
            <p:ph type="ctrTitle"/>
          </p:nvPr>
        </p:nvSpPr>
        <p:spPr>
          <a:xfrm rot="-187">
            <a:off x="-17" y="33"/>
            <a:ext cx="5525100" cy="749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sz="3200">
              <a:solidFill>
                <a:srgbClr val="888888"/>
              </a:solidFill>
            </a:endParaRPr>
          </a:p>
        </p:txBody>
      </p:sp>
      <p:sp>
        <p:nvSpPr>
          <p:cNvPr id="43" name="Google Shape;43;p4"/>
          <p:cNvSpPr txBox="1"/>
          <p:nvPr>
            <p:ph idx="1" type="subTitle"/>
          </p:nvPr>
        </p:nvSpPr>
        <p:spPr>
          <a:xfrm>
            <a:off x="533400" y="1028700"/>
            <a:ext cx="8153400" cy="3543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640"/>
              </a:spcBef>
              <a:spcAft>
                <a:spcPts val="0"/>
              </a:spcAft>
              <a:buNone/>
            </a:pPr>
            <a:r>
              <a:rPr b="1" lang="en-GB">
                <a:latin typeface="Comfortaa"/>
                <a:ea typeface="Comfortaa"/>
                <a:cs typeface="Comfortaa"/>
                <a:sym typeface="Comfortaa"/>
              </a:rPr>
              <a:t>             </a:t>
            </a:r>
            <a:r>
              <a:rPr b="1" lang="en-GB">
                <a:latin typeface="Times New Roman"/>
                <a:ea typeface="Times New Roman"/>
                <a:cs typeface="Times New Roman"/>
                <a:sym typeface="Times New Roman"/>
              </a:rPr>
              <a:t>     </a:t>
            </a:r>
            <a:r>
              <a:rPr b="1" lang="en-GB">
                <a:solidFill>
                  <a:schemeClr val="dk1"/>
                </a:solidFill>
                <a:latin typeface="Times New Roman"/>
                <a:ea typeface="Times New Roman"/>
                <a:cs typeface="Times New Roman"/>
                <a:sym typeface="Times New Roman"/>
              </a:rPr>
              <a:t> </a:t>
            </a:r>
            <a:r>
              <a:rPr lang="en-GB">
                <a:solidFill>
                  <a:schemeClr val="dk1"/>
                </a:solidFill>
                <a:latin typeface="Times New Roman"/>
                <a:ea typeface="Times New Roman"/>
                <a:cs typeface="Times New Roman"/>
                <a:sym typeface="Times New Roman"/>
              </a:rPr>
              <a:t>      </a:t>
            </a:r>
            <a:r>
              <a:rPr lang="en-GB" sz="4100">
                <a:solidFill>
                  <a:schemeClr val="dk1"/>
                </a:solidFill>
                <a:latin typeface="Times New Roman"/>
                <a:ea typeface="Times New Roman"/>
                <a:cs typeface="Times New Roman"/>
                <a:sym typeface="Times New Roman"/>
              </a:rPr>
              <a:t> </a:t>
            </a:r>
            <a:r>
              <a:rPr b="1" lang="en-GB" sz="4100">
                <a:solidFill>
                  <a:schemeClr val="dk1"/>
                </a:solidFill>
                <a:latin typeface="Times New Roman"/>
                <a:ea typeface="Times New Roman"/>
                <a:cs typeface="Times New Roman"/>
                <a:sym typeface="Times New Roman"/>
              </a:rPr>
              <a:t>Musify</a:t>
            </a:r>
            <a:endParaRPr b="1" sz="4100">
              <a:solidFill>
                <a:schemeClr val="dk1"/>
              </a:solidFill>
              <a:latin typeface="Times New Roman"/>
              <a:ea typeface="Times New Roman"/>
              <a:cs typeface="Times New Roman"/>
              <a:sym typeface="Times New Roman"/>
            </a:endParaRPr>
          </a:p>
          <a:p>
            <a:pPr indent="0" lvl="0" marL="0" rtl="0" algn="ctr">
              <a:spcBef>
                <a:spcPts val="640"/>
              </a:spcBef>
              <a:spcAft>
                <a:spcPts val="0"/>
              </a:spcAft>
              <a:buNone/>
            </a:pPr>
            <a:r>
              <a:t/>
            </a:r>
            <a:endParaRPr b="1">
              <a:latin typeface="Comfortaa"/>
              <a:ea typeface="Comfortaa"/>
              <a:cs typeface="Comfortaa"/>
              <a:sym typeface="Comfortaa"/>
            </a:endParaRPr>
          </a:p>
          <a:p>
            <a:pPr indent="0" lvl="0" marL="0" rtl="0" algn="l">
              <a:spcBef>
                <a:spcPts val="640"/>
              </a:spcBef>
              <a:spcAft>
                <a:spcPts val="0"/>
              </a:spcAft>
              <a:buNone/>
            </a:pPr>
            <a:r>
              <a:rPr b="1" lang="en-GB">
                <a:latin typeface="Comfortaa"/>
                <a:ea typeface="Comfortaa"/>
                <a:cs typeface="Comfortaa"/>
                <a:sym typeface="Comfortaa"/>
              </a:rPr>
              <a:t> 			</a:t>
            </a:r>
            <a:r>
              <a:rPr b="1" lang="en-GB" sz="2000">
                <a:solidFill>
                  <a:schemeClr val="dk1"/>
                </a:solidFill>
                <a:latin typeface="Times New Roman"/>
                <a:ea typeface="Times New Roman"/>
                <a:cs typeface="Times New Roman"/>
                <a:sym typeface="Times New Roman"/>
              </a:rPr>
              <a:t>Presented by: Kashish Mahana(2210990497)</a:t>
            </a:r>
            <a:endParaRPr b="1" sz="20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b="1" lang="en-GB" sz="2000">
                <a:solidFill>
                  <a:schemeClr val="dk1"/>
                </a:solidFill>
                <a:latin typeface="Times New Roman"/>
                <a:ea typeface="Times New Roman"/>
                <a:cs typeface="Times New Roman"/>
                <a:sym typeface="Times New Roman"/>
              </a:rPr>
              <a:t>    						   Khushi Bansal(2210990511)</a:t>
            </a:r>
            <a:endParaRPr b="1" sz="20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b="1" sz="2000">
              <a:solidFill>
                <a:schemeClr val="dk1"/>
              </a:solidFill>
              <a:latin typeface="Times New Roman"/>
              <a:ea typeface="Times New Roman"/>
              <a:cs typeface="Times New Roman"/>
              <a:sym typeface="Times New Roman"/>
            </a:endParaRPr>
          </a:p>
          <a:p>
            <a:pPr indent="0" lvl="0" marL="1371600" rtl="0" algn="l">
              <a:spcBef>
                <a:spcPts val="640"/>
              </a:spcBef>
              <a:spcAft>
                <a:spcPts val="0"/>
              </a:spcAft>
              <a:buNone/>
            </a:pPr>
            <a:r>
              <a:rPr b="1" lang="en-GB" sz="2000">
                <a:solidFill>
                  <a:schemeClr val="dk1"/>
                </a:solidFill>
                <a:latin typeface="Times New Roman"/>
                <a:ea typeface="Times New Roman"/>
                <a:cs typeface="Times New Roman"/>
                <a:sym typeface="Times New Roman"/>
              </a:rPr>
              <a:t>Under the supervision of: Mr.Vikas Patel &amp; Ms.Parul    Gahelot</a:t>
            </a:r>
            <a:endParaRPr b="1" sz="2000">
              <a:solidFill>
                <a:schemeClr val="dk1"/>
              </a:solidFill>
              <a:latin typeface="Times New Roman"/>
              <a:ea typeface="Times New Roman"/>
              <a:cs typeface="Times New Roman"/>
              <a:sym typeface="Times New Roman"/>
            </a:endParaRPr>
          </a:p>
          <a:p>
            <a:pPr indent="0" lvl="0" marL="1828800" rtl="0" algn="l">
              <a:spcBef>
                <a:spcPts val="640"/>
              </a:spcBef>
              <a:spcAft>
                <a:spcPts val="0"/>
              </a:spcAft>
              <a:buNone/>
            </a:pPr>
            <a:r>
              <a:rPr b="1" lang="en-GB"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p:txBody>
      </p:sp>
      <p:pic>
        <p:nvPicPr>
          <p:cNvPr id="44" name="Google Shape;44;p4"/>
          <p:cNvPicPr preferRelativeResize="0"/>
          <p:nvPr/>
        </p:nvPicPr>
        <p:blipFill>
          <a:blip r:embed="rId3">
            <a:alphaModFix/>
          </a:blip>
          <a:stretch>
            <a:fillRect/>
          </a:stretch>
        </p:blipFill>
        <p:spPr>
          <a:xfrm>
            <a:off x="2895525" y="1147100"/>
            <a:ext cx="516325" cy="479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GB">
                <a:latin typeface="Arial"/>
                <a:ea typeface="Arial"/>
                <a:cs typeface="Arial"/>
                <a:sym typeface="Arial"/>
              </a:rPr>
              <a:t>Javascript Code:</a:t>
            </a:r>
            <a:endParaRPr b="1">
              <a:latin typeface="Arial"/>
              <a:ea typeface="Arial"/>
              <a:cs typeface="Arial"/>
              <a:sym typeface="Arial"/>
            </a:endParaRPr>
          </a:p>
        </p:txBody>
      </p:sp>
      <p:sp>
        <p:nvSpPr>
          <p:cNvPr id="105" name="Google Shape;105;p13"/>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06" name="Google Shape;106;p13"/>
          <p:cNvPicPr preferRelativeResize="0"/>
          <p:nvPr/>
        </p:nvPicPr>
        <p:blipFill rotWithShape="1">
          <a:blip r:embed="rId3">
            <a:alphaModFix/>
          </a:blip>
          <a:srcRect b="0" l="14434" r="44882" t="12226"/>
          <a:stretch/>
        </p:blipFill>
        <p:spPr>
          <a:xfrm>
            <a:off x="194275" y="1028700"/>
            <a:ext cx="3219300" cy="3939026"/>
          </a:xfrm>
          <a:prstGeom prst="rect">
            <a:avLst/>
          </a:prstGeom>
          <a:noFill/>
          <a:ln>
            <a:noFill/>
          </a:ln>
        </p:spPr>
      </p:pic>
      <p:pic>
        <p:nvPicPr>
          <p:cNvPr id="107" name="Google Shape;107;p13"/>
          <p:cNvPicPr preferRelativeResize="0"/>
          <p:nvPr/>
        </p:nvPicPr>
        <p:blipFill rotWithShape="1">
          <a:blip r:embed="rId4">
            <a:alphaModFix/>
          </a:blip>
          <a:srcRect b="4678" l="21212" r="11210" t="12223"/>
          <a:stretch/>
        </p:blipFill>
        <p:spPr>
          <a:xfrm>
            <a:off x="3589350" y="1028700"/>
            <a:ext cx="5347024" cy="389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13" name="Google Shape;113;p14"/>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14" name="Google Shape;114;p14"/>
          <p:cNvPicPr preferRelativeResize="0"/>
          <p:nvPr/>
        </p:nvPicPr>
        <p:blipFill rotWithShape="1">
          <a:blip r:embed="rId3">
            <a:alphaModFix/>
          </a:blip>
          <a:srcRect b="0" l="14561" r="10492" t="10730"/>
          <a:stretch/>
        </p:blipFill>
        <p:spPr>
          <a:xfrm>
            <a:off x="101725" y="755500"/>
            <a:ext cx="3688552" cy="4091976"/>
          </a:xfrm>
          <a:prstGeom prst="rect">
            <a:avLst/>
          </a:prstGeom>
          <a:noFill/>
          <a:ln>
            <a:noFill/>
          </a:ln>
        </p:spPr>
      </p:pic>
      <p:pic>
        <p:nvPicPr>
          <p:cNvPr id="115" name="Google Shape;115;p14"/>
          <p:cNvPicPr preferRelativeResize="0"/>
          <p:nvPr/>
        </p:nvPicPr>
        <p:blipFill rotWithShape="1">
          <a:blip r:embed="rId4">
            <a:alphaModFix/>
          </a:blip>
          <a:srcRect b="3754" l="14420" r="10119" t="15678"/>
          <a:stretch/>
        </p:blipFill>
        <p:spPr>
          <a:xfrm>
            <a:off x="3830875" y="767937"/>
            <a:ext cx="4966724" cy="4144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21" name="Google Shape;121;p15"/>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22" name="Google Shape;122;p15"/>
          <p:cNvPicPr preferRelativeResize="0"/>
          <p:nvPr/>
        </p:nvPicPr>
        <p:blipFill rotWithShape="1">
          <a:blip r:embed="rId3">
            <a:alphaModFix/>
          </a:blip>
          <a:srcRect b="21777" l="13856" r="14014" t="12228"/>
          <a:stretch/>
        </p:blipFill>
        <p:spPr>
          <a:xfrm>
            <a:off x="383200" y="612113"/>
            <a:ext cx="8113048" cy="422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GB" sz="3900" u="sng">
                <a:latin typeface="Times New Roman"/>
                <a:ea typeface="Times New Roman"/>
                <a:cs typeface="Times New Roman"/>
                <a:sym typeface="Times New Roman"/>
              </a:rPr>
              <a:t>OUTPUT</a:t>
            </a:r>
            <a:endParaRPr b="1" sz="3900" u="sng">
              <a:latin typeface="Times New Roman"/>
              <a:ea typeface="Times New Roman"/>
              <a:cs typeface="Times New Roman"/>
              <a:sym typeface="Times New Roman"/>
            </a:endParaRPr>
          </a:p>
        </p:txBody>
      </p:sp>
      <p:sp>
        <p:nvSpPr>
          <p:cNvPr id="128" name="Google Shape;128;p16"/>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29" name="Google Shape;129;p16"/>
          <p:cNvPicPr preferRelativeResize="0"/>
          <p:nvPr/>
        </p:nvPicPr>
        <p:blipFill rotWithShape="1">
          <a:blip r:embed="rId3">
            <a:alphaModFix/>
          </a:blip>
          <a:srcRect b="0" l="0" r="0" t="13179"/>
          <a:stretch/>
        </p:blipFill>
        <p:spPr>
          <a:xfrm>
            <a:off x="0" y="1069400"/>
            <a:ext cx="4375676" cy="3684624"/>
          </a:xfrm>
          <a:prstGeom prst="rect">
            <a:avLst/>
          </a:prstGeom>
          <a:noFill/>
          <a:ln>
            <a:noFill/>
          </a:ln>
        </p:spPr>
      </p:pic>
      <p:pic>
        <p:nvPicPr>
          <p:cNvPr id="130" name="Google Shape;130;p16"/>
          <p:cNvPicPr preferRelativeResize="0"/>
          <p:nvPr/>
        </p:nvPicPr>
        <p:blipFill rotWithShape="1">
          <a:blip r:embed="rId4">
            <a:alphaModFix/>
          </a:blip>
          <a:srcRect b="0" l="0" r="0" t="12219"/>
          <a:stretch/>
        </p:blipFill>
        <p:spPr>
          <a:xfrm>
            <a:off x="4458925" y="1069400"/>
            <a:ext cx="4615424" cy="3684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36" name="Google Shape;136;p17"/>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37" name="Google Shape;137;p17"/>
          <p:cNvPicPr preferRelativeResize="0"/>
          <p:nvPr/>
        </p:nvPicPr>
        <p:blipFill rotWithShape="1">
          <a:blip r:embed="rId3">
            <a:alphaModFix/>
          </a:blip>
          <a:srcRect b="11891" l="2100" r="-2100" t="-10579"/>
          <a:stretch/>
        </p:blipFill>
        <p:spPr>
          <a:xfrm>
            <a:off x="305275" y="166525"/>
            <a:ext cx="8381524" cy="460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sz="3900">
                <a:latin typeface="Impact"/>
                <a:ea typeface="Impact"/>
                <a:cs typeface="Impact"/>
                <a:sym typeface="Impact"/>
              </a:rPr>
              <a:t>CONCLUSION</a:t>
            </a:r>
            <a:endParaRPr sz="3900">
              <a:latin typeface="Impact"/>
              <a:ea typeface="Impact"/>
              <a:cs typeface="Impact"/>
              <a:sym typeface="Impact"/>
            </a:endParaRPr>
          </a:p>
        </p:txBody>
      </p:sp>
      <p:sp>
        <p:nvSpPr>
          <p:cNvPr id="143" name="Google Shape;143;p18"/>
          <p:cNvSpPr txBox="1"/>
          <p:nvPr>
            <p:ph idx="1" type="body"/>
          </p:nvPr>
        </p:nvSpPr>
        <p:spPr>
          <a:xfrm>
            <a:off x="457200" y="1028700"/>
            <a:ext cx="8229600" cy="3883500"/>
          </a:xfrm>
          <a:prstGeom prst="rect">
            <a:avLst/>
          </a:prstGeom>
        </p:spPr>
        <p:txBody>
          <a:bodyPr anchorCtr="0" anchor="t" bIns="45700" lIns="91425" spcFirstLastPara="1" rIns="91425" wrap="square" tIns="45700">
            <a:noAutofit/>
          </a:bodyPr>
          <a:lstStyle/>
          <a:p>
            <a:pPr indent="-323850" lvl="0" marL="457200" rtl="0" algn="l">
              <a:spcBef>
                <a:spcPts val="360"/>
              </a:spcBef>
              <a:spcAft>
                <a:spcPts val="0"/>
              </a:spcAft>
              <a:buSzPts val="1500"/>
              <a:buChar char="★"/>
            </a:pPr>
            <a:r>
              <a:rPr b="1" lang="en-GB" sz="1500"/>
              <a:t>In conclusion, our Spotify clone represents a culmination of innovation, passion for music, and a commitment to delivering an unparalleled user experience. Through meticulous attention to detail, cutting-edge technologies, and a deep understanding of user needs, we have created a platform that transcends the boundaries of traditional music streaming services.</a:t>
            </a:r>
            <a:endParaRPr b="1" sz="1500"/>
          </a:p>
          <a:p>
            <a:pPr indent="0" lvl="0" marL="457200" rtl="0" algn="l">
              <a:spcBef>
                <a:spcPts val="360"/>
              </a:spcBef>
              <a:spcAft>
                <a:spcPts val="0"/>
              </a:spcAft>
              <a:buNone/>
            </a:pPr>
            <a:r>
              <a:t/>
            </a:r>
            <a:endParaRPr b="1" sz="1500"/>
          </a:p>
          <a:p>
            <a:pPr indent="-323850" lvl="0" marL="457200" rtl="0" algn="l">
              <a:spcBef>
                <a:spcPts val="360"/>
              </a:spcBef>
              <a:spcAft>
                <a:spcPts val="0"/>
              </a:spcAft>
              <a:buSzPts val="1500"/>
              <a:buChar char="★"/>
            </a:pPr>
            <a:r>
              <a:rPr b="1" lang="en-GB" sz="1500"/>
              <a:t>Our vision extends beyond mere entertainment; it is a testament to the enduring power of music to unite people across cultures, generations, and borders.</a:t>
            </a:r>
            <a:endParaRPr b="1" sz="1500"/>
          </a:p>
          <a:p>
            <a:pPr indent="0" lvl="0" marL="457200" rtl="0" algn="l">
              <a:spcBef>
                <a:spcPts val="360"/>
              </a:spcBef>
              <a:spcAft>
                <a:spcPts val="0"/>
              </a:spcAft>
              <a:buNone/>
            </a:pPr>
            <a:r>
              <a:t/>
            </a:r>
            <a:endParaRPr b="1" sz="1500"/>
          </a:p>
          <a:p>
            <a:pPr indent="-323850" lvl="0" marL="457200" rtl="0" algn="l">
              <a:spcBef>
                <a:spcPts val="360"/>
              </a:spcBef>
              <a:spcAft>
                <a:spcPts val="0"/>
              </a:spcAft>
              <a:buSzPts val="1500"/>
              <a:buChar char="★"/>
            </a:pPr>
            <a:r>
              <a:rPr b="1" lang="en-GB" sz="1500"/>
              <a:t>By addressing the challenges and limitations present in existing platforms, our app offers a transformative music listening experience characterized by personalized recommendations, high-fidelity audio streaming, robust social integration, and seamless offline access</a:t>
            </a:r>
            <a:endParaRPr b="1" sz="1500"/>
          </a:p>
          <a:p>
            <a:pPr indent="0" lvl="0" marL="0" rtl="0" algn="l">
              <a:spcBef>
                <a:spcPts val="360"/>
              </a:spcBef>
              <a:spcAft>
                <a:spcPts val="0"/>
              </a:spcAft>
              <a:buNone/>
            </a:pPr>
            <a:r>
              <a:t/>
            </a:r>
            <a:endParaRPr b="1" sz="1500"/>
          </a:p>
          <a:p>
            <a:pPr indent="0" lvl="0" marL="0" rtl="0" algn="l">
              <a:spcBef>
                <a:spcPts val="360"/>
              </a:spcBef>
              <a:spcAft>
                <a:spcPts val="0"/>
              </a:spcAft>
              <a:buNone/>
            </a:pPr>
            <a:r>
              <a:t/>
            </a:r>
            <a:endParaRPr b="1"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sz="3400">
                <a:latin typeface="Impact"/>
                <a:ea typeface="Impact"/>
                <a:cs typeface="Impact"/>
                <a:sym typeface="Impact"/>
              </a:rPr>
              <a:t>REFERENCES</a:t>
            </a:r>
            <a:endParaRPr sz="3400">
              <a:latin typeface="Impact"/>
              <a:ea typeface="Impact"/>
              <a:cs typeface="Impact"/>
              <a:sym typeface="Impact"/>
            </a:endParaRPr>
          </a:p>
        </p:txBody>
      </p:sp>
      <p:sp>
        <p:nvSpPr>
          <p:cNvPr id="149" name="Google Shape;149;p19"/>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336550" lvl="0" marL="457200" rtl="0" algn="l">
              <a:spcBef>
                <a:spcPts val="360"/>
              </a:spcBef>
              <a:spcAft>
                <a:spcPts val="0"/>
              </a:spcAft>
              <a:buSzPts val="1700"/>
              <a:buFont typeface="Calibri"/>
              <a:buChar char="❏"/>
            </a:pPr>
            <a:r>
              <a:rPr b="1" lang="en-GB" sz="1700"/>
              <a:t>W3SCHOOLS</a:t>
            </a:r>
            <a:endParaRPr b="1" sz="1700"/>
          </a:p>
          <a:p>
            <a:pPr indent="-336550" lvl="0" marL="457200" rtl="0" algn="l">
              <a:spcBef>
                <a:spcPts val="0"/>
              </a:spcBef>
              <a:spcAft>
                <a:spcPts val="0"/>
              </a:spcAft>
              <a:buSzPts val="1700"/>
              <a:buFont typeface="Calibri"/>
              <a:buChar char="❏"/>
            </a:pPr>
            <a:r>
              <a:rPr b="1" lang="en-GB" sz="1700"/>
              <a:t>CHAT GPT</a:t>
            </a:r>
            <a:endParaRPr b="1" sz="1700"/>
          </a:p>
          <a:p>
            <a:pPr indent="-336550" lvl="0" marL="457200" rtl="0" algn="l">
              <a:spcBef>
                <a:spcPts val="0"/>
              </a:spcBef>
              <a:spcAft>
                <a:spcPts val="0"/>
              </a:spcAft>
              <a:buSzPts val="1700"/>
              <a:buFont typeface="Calibri"/>
              <a:buChar char="❏"/>
            </a:pPr>
            <a:r>
              <a:rPr b="1" lang="en-GB" sz="1700"/>
              <a:t>WIKIPEDIA</a:t>
            </a:r>
            <a:endParaRPr b="1" sz="1700"/>
          </a:p>
          <a:p>
            <a:pPr indent="0" lvl="0" marL="457200" rtl="0" algn="l">
              <a:spcBef>
                <a:spcPts val="360"/>
              </a:spcBef>
              <a:spcAft>
                <a:spcPts val="0"/>
              </a:spcAft>
              <a:buNone/>
            </a:pPr>
            <a:r>
              <a:t/>
            </a:r>
            <a:endParaRPr sz="2400"/>
          </a:p>
        </p:txBody>
      </p:sp>
      <p:pic>
        <p:nvPicPr>
          <p:cNvPr id="150" name="Google Shape;150;p19"/>
          <p:cNvPicPr preferRelativeResize="0"/>
          <p:nvPr/>
        </p:nvPicPr>
        <p:blipFill>
          <a:blip r:embed="rId3">
            <a:alphaModFix/>
          </a:blip>
          <a:stretch>
            <a:fillRect/>
          </a:stretch>
        </p:blipFill>
        <p:spPr>
          <a:xfrm>
            <a:off x="197863" y="2147763"/>
            <a:ext cx="2143125" cy="2143125"/>
          </a:xfrm>
          <a:prstGeom prst="rect">
            <a:avLst/>
          </a:prstGeom>
          <a:noFill/>
          <a:ln>
            <a:noFill/>
          </a:ln>
        </p:spPr>
      </p:pic>
      <p:pic>
        <p:nvPicPr>
          <p:cNvPr id="151" name="Google Shape;151;p19"/>
          <p:cNvPicPr preferRelativeResize="0"/>
          <p:nvPr/>
        </p:nvPicPr>
        <p:blipFill>
          <a:blip r:embed="rId4">
            <a:alphaModFix/>
          </a:blip>
          <a:stretch>
            <a:fillRect/>
          </a:stretch>
        </p:blipFill>
        <p:spPr>
          <a:xfrm>
            <a:off x="3304525" y="2335273"/>
            <a:ext cx="2143125" cy="1955626"/>
          </a:xfrm>
          <a:prstGeom prst="rect">
            <a:avLst/>
          </a:prstGeom>
          <a:noFill/>
          <a:ln>
            <a:noFill/>
          </a:ln>
        </p:spPr>
      </p:pic>
      <p:pic>
        <p:nvPicPr>
          <p:cNvPr id="152" name="Google Shape;152;p19"/>
          <p:cNvPicPr preferRelativeResize="0"/>
          <p:nvPr/>
        </p:nvPicPr>
        <p:blipFill>
          <a:blip r:embed="rId5">
            <a:alphaModFix/>
          </a:blip>
          <a:stretch>
            <a:fillRect/>
          </a:stretch>
        </p:blipFill>
        <p:spPr>
          <a:xfrm>
            <a:off x="6549625" y="2497750"/>
            <a:ext cx="1987725" cy="160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ctrTitle"/>
          </p:nvPr>
        </p:nvSpPr>
        <p:spPr>
          <a:xfrm>
            <a:off x="0" y="1"/>
            <a:ext cx="54864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8" name="Google Shape;158;p20"/>
          <p:cNvSpPr txBox="1"/>
          <p:nvPr>
            <p:ph idx="1" type="subTitle"/>
          </p:nvPr>
        </p:nvSpPr>
        <p:spPr>
          <a:xfrm>
            <a:off x="533400" y="1028700"/>
            <a:ext cx="8153400" cy="35433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
        <p:nvSpPr>
          <p:cNvPr id="159" name="Google Shape;159;p20"/>
          <p:cNvSpPr txBox="1"/>
          <p:nvPr/>
        </p:nvSpPr>
        <p:spPr>
          <a:xfrm>
            <a:off x="6274450" y="2944500"/>
            <a:ext cx="289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60" name="Google Shape;160;p20"/>
          <p:cNvPicPr preferRelativeResize="0"/>
          <p:nvPr/>
        </p:nvPicPr>
        <p:blipFill>
          <a:blip r:embed="rId3">
            <a:alphaModFix/>
          </a:blip>
          <a:stretch>
            <a:fillRect/>
          </a:stretch>
        </p:blipFill>
        <p:spPr>
          <a:xfrm>
            <a:off x="1467350" y="109550"/>
            <a:ext cx="640495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5"/>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Impact"/>
                <a:ea typeface="Impact"/>
                <a:cs typeface="Impact"/>
                <a:sym typeface="Impact"/>
              </a:rPr>
              <a:t>Table of Contents</a:t>
            </a:r>
            <a:endParaRPr>
              <a:latin typeface="Impact"/>
              <a:ea typeface="Impact"/>
              <a:cs typeface="Impact"/>
              <a:sym typeface="Impact"/>
            </a:endParaRPr>
          </a:p>
        </p:txBody>
      </p:sp>
      <p:sp>
        <p:nvSpPr>
          <p:cNvPr id="50" name="Google Shape;50;p5"/>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Font typeface="EB Garamond Medium"/>
              <a:buChar char="●"/>
            </a:pPr>
            <a:r>
              <a:rPr lang="en-GB" sz="2100">
                <a:latin typeface="EB Garamond Medium"/>
                <a:ea typeface="EB Garamond Medium"/>
                <a:cs typeface="EB Garamond Medium"/>
                <a:sym typeface="EB Garamond Medium"/>
              </a:rPr>
              <a:t>Introduction</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Acknowledgment</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Problem proposed</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Motivation of research</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Tools and technology</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Code Snapshots</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Conclusion</a:t>
            </a:r>
            <a:endParaRPr sz="2100">
              <a:latin typeface="EB Garamond Medium"/>
              <a:ea typeface="EB Garamond Medium"/>
              <a:cs typeface="EB Garamond Medium"/>
              <a:sym typeface="EB Garamond Medium"/>
            </a:endParaRPr>
          </a:p>
          <a:p>
            <a:pPr indent="-361950" lvl="0" marL="457200" rtl="0" algn="l">
              <a:spcBef>
                <a:spcPts val="0"/>
              </a:spcBef>
              <a:spcAft>
                <a:spcPts val="0"/>
              </a:spcAft>
              <a:buSzPts val="2100"/>
              <a:buFont typeface="EB Garamond Medium"/>
              <a:buChar char="●"/>
            </a:pPr>
            <a:r>
              <a:rPr lang="en-GB" sz="2100">
                <a:latin typeface="EB Garamond Medium"/>
                <a:ea typeface="EB Garamond Medium"/>
                <a:cs typeface="EB Garamond Medium"/>
                <a:sym typeface="EB Garamond Medium"/>
              </a:rPr>
              <a:t>References</a:t>
            </a:r>
            <a:r>
              <a:rPr lang="en-GB" sz="2100">
                <a:latin typeface="EB Garamond Medium"/>
                <a:ea typeface="EB Garamond Medium"/>
                <a:cs typeface="EB Garamond Medium"/>
                <a:sym typeface="EB Garamond Medium"/>
              </a:rPr>
              <a:t>/links</a:t>
            </a:r>
            <a:endParaRPr sz="2100">
              <a:latin typeface="EB Garamond Medium"/>
              <a:ea typeface="EB Garamond Medium"/>
              <a:cs typeface="EB Garamond Medium"/>
              <a:sym typeface="EB Garamond Medium"/>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6"/>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Impact"/>
                <a:ea typeface="Impact"/>
                <a:cs typeface="Impact"/>
                <a:sym typeface="Impact"/>
              </a:rPr>
              <a:t>INTRODUCTION</a:t>
            </a:r>
            <a:endParaRPr>
              <a:latin typeface="Impact"/>
              <a:ea typeface="Impact"/>
              <a:cs typeface="Impact"/>
              <a:sym typeface="Impact"/>
            </a:endParaRPr>
          </a:p>
        </p:txBody>
      </p:sp>
      <p:sp>
        <p:nvSpPr>
          <p:cNvPr id="56" name="Google Shape;56;p6"/>
          <p:cNvSpPr txBox="1"/>
          <p:nvPr>
            <p:ph idx="1" type="body"/>
          </p:nvPr>
        </p:nvSpPr>
        <p:spPr>
          <a:xfrm>
            <a:off x="356175" y="1010325"/>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a:t>                               </a:t>
            </a:r>
            <a:r>
              <a:rPr lang="en-GB">
                <a:latin typeface="Times New Roman"/>
                <a:ea typeface="Times New Roman"/>
                <a:cs typeface="Times New Roman"/>
                <a:sym typeface="Times New Roman"/>
              </a:rPr>
              <a:t>Musify</a:t>
            </a:r>
            <a:endParaRPr>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Char char="●"/>
            </a:pPr>
            <a:r>
              <a:rPr lang="en-GB" sz="1800">
                <a:latin typeface="Times New Roman"/>
                <a:ea typeface="Times New Roman"/>
                <a:cs typeface="Times New Roman"/>
                <a:sym typeface="Times New Roman"/>
              </a:rPr>
              <a:t>Musify, a pioneer in the realm of music streaming, has </a:t>
            </a:r>
            <a:r>
              <a:rPr lang="en-GB" sz="1800">
                <a:latin typeface="Times New Roman"/>
                <a:ea typeface="Times New Roman"/>
                <a:cs typeface="Times New Roman"/>
                <a:sym typeface="Times New Roman"/>
              </a:rPr>
              <a:t>revolutionized</a:t>
            </a:r>
            <a:r>
              <a:rPr lang="en-GB" sz="1800">
                <a:latin typeface="Times New Roman"/>
                <a:ea typeface="Times New Roman"/>
                <a:cs typeface="Times New Roman"/>
                <a:sym typeface="Times New Roman"/>
              </a:rPr>
              <a:t> the way we consume and discover music. With it’s vast library of tracks spanning various genres,seamless user interface, it is a user friendly web player which </a:t>
            </a:r>
            <a:r>
              <a:rPr lang="en-GB" sz="1800">
                <a:latin typeface="Times New Roman"/>
                <a:ea typeface="Times New Roman"/>
                <a:cs typeface="Times New Roman"/>
                <a:sym typeface="Times New Roman"/>
              </a:rPr>
              <a:t>enhances</a:t>
            </a:r>
            <a:r>
              <a:rPr lang="en-GB" sz="1800">
                <a:latin typeface="Times New Roman"/>
                <a:ea typeface="Times New Roman"/>
                <a:cs typeface="Times New Roman"/>
                <a:sym typeface="Times New Roman"/>
              </a:rPr>
              <a:t> the quality of audio.</a:t>
            </a:r>
            <a:endParaRPr sz="1800">
              <a:latin typeface="Times New Roman"/>
              <a:ea typeface="Times New Roman"/>
              <a:cs typeface="Times New Roman"/>
              <a:sym typeface="Times New Roman"/>
            </a:endParaRPr>
          </a:p>
          <a:p>
            <a:pPr indent="0" lvl="0" marL="457200" rtl="0" algn="l">
              <a:spcBef>
                <a:spcPts val="360"/>
              </a:spcBef>
              <a:spcAft>
                <a:spcPts val="0"/>
              </a:spcAft>
              <a:buNone/>
            </a:pPr>
            <a:r>
              <a:t/>
            </a:r>
            <a:endParaRPr sz="1800">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Char char="●"/>
            </a:pPr>
            <a:r>
              <a:rPr lang="en-GB" sz="1800">
                <a:latin typeface="Times New Roman"/>
                <a:ea typeface="Times New Roman"/>
                <a:cs typeface="Times New Roman"/>
                <a:sym typeface="Times New Roman"/>
              </a:rPr>
              <a:t>It is a simple way to play </a:t>
            </a:r>
            <a:r>
              <a:rPr lang="en-GB" sz="1800">
                <a:latin typeface="Times New Roman"/>
                <a:ea typeface="Times New Roman"/>
                <a:cs typeface="Times New Roman"/>
                <a:sym typeface="Times New Roman"/>
              </a:rPr>
              <a:t>music</a:t>
            </a:r>
            <a:r>
              <a:rPr lang="en-GB" sz="1800">
                <a:latin typeface="Times New Roman"/>
                <a:ea typeface="Times New Roman"/>
                <a:cs typeface="Times New Roman"/>
                <a:sym typeface="Times New Roman"/>
              </a:rPr>
              <a:t> of </a:t>
            </a:r>
            <a:r>
              <a:rPr lang="en-GB" sz="1800">
                <a:latin typeface="Times New Roman"/>
                <a:ea typeface="Times New Roman"/>
                <a:cs typeface="Times New Roman"/>
                <a:sym typeface="Times New Roman"/>
              </a:rPr>
              <a:t>your</a:t>
            </a:r>
            <a:r>
              <a:rPr lang="en-GB" sz="1800">
                <a:latin typeface="Times New Roman"/>
                <a:ea typeface="Times New Roman"/>
                <a:cs typeface="Times New Roman"/>
                <a:sym typeface="Times New Roman"/>
              </a:rPr>
              <a:t> choice on any device connected to the web with a </a:t>
            </a:r>
            <a:r>
              <a:rPr lang="en-GB" sz="1800">
                <a:latin typeface="Times New Roman"/>
                <a:ea typeface="Times New Roman"/>
                <a:cs typeface="Times New Roman"/>
                <a:sym typeface="Times New Roman"/>
              </a:rPr>
              <a:t>pleasant</a:t>
            </a:r>
            <a:r>
              <a:rPr lang="en-GB" sz="1800">
                <a:latin typeface="Times New Roman"/>
                <a:ea typeface="Times New Roman"/>
                <a:cs typeface="Times New Roman"/>
                <a:sym typeface="Times New Roman"/>
              </a:rPr>
              <a:t> experience.</a:t>
            </a:r>
            <a:endParaRPr sz="1800">
              <a:latin typeface="Times New Roman"/>
              <a:ea typeface="Times New Roman"/>
              <a:cs typeface="Times New Roman"/>
              <a:sym typeface="Times New Roman"/>
            </a:endParaRPr>
          </a:p>
        </p:txBody>
      </p:sp>
      <p:pic>
        <p:nvPicPr>
          <p:cNvPr id="57" name="Google Shape;57;p6"/>
          <p:cNvPicPr preferRelativeResize="0"/>
          <p:nvPr/>
        </p:nvPicPr>
        <p:blipFill>
          <a:blip r:embed="rId3">
            <a:alphaModFix/>
          </a:blip>
          <a:stretch>
            <a:fillRect/>
          </a:stretch>
        </p:blipFill>
        <p:spPr>
          <a:xfrm>
            <a:off x="2821525" y="1100750"/>
            <a:ext cx="386801" cy="38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7"/>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sz="3600">
                <a:latin typeface="Impact"/>
                <a:ea typeface="Impact"/>
                <a:cs typeface="Impact"/>
                <a:sym typeface="Impact"/>
              </a:rPr>
              <a:t>Acknowledgment</a:t>
            </a:r>
            <a:endParaRPr sz="3600">
              <a:latin typeface="Impact"/>
              <a:ea typeface="Impact"/>
              <a:cs typeface="Impact"/>
              <a:sym typeface="Impact"/>
            </a:endParaRPr>
          </a:p>
        </p:txBody>
      </p:sp>
      <p:sp>
        <p:nvSpPr>
          <p:cNvPr id="63" name="Google Shape;63;p7"/>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a:t> </a:t>
            </a:r>
            <a:r>
              <a:rPr lang="en-GB" sz="2000"/>
              <a:t>I</a:t>
            </a:r>
            <a:r>
              <a:rPr lang="en-GB" sz="1900"/>
              <a:t> would like to express my sincere gratitude to all those who have contributed to the development of this Spotify clone project. Special thanks to Vikas Patel, whose invaluable insights and expertise have guided us throughout the journey. Additionally, I extend my appreciation to our team members for their dedication and hard work in bringing this vision to life. Lastly, I am thankful to our mentors, friends, and family for their unwavering support and encouragement.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sz="3300">
                <a:latin typeface="Impact"/>
                <a:ea typeface="Impact"/>
                <a:cs typeface="Impact"/>
                <a:sym typeface="Impact"/>
              </a:rPr>
              <a:t>PROBLEM PROPOSED</a:t>
            </a:r>
            <a:endParaRPr sz="3300">
              <a:latin typeface="Impact"/>
              <a:ea typeface="Impact"/>
              <a:cs typeface="Impact"/>
              <a:sym typeface="Impact"/>
            </a:endParaRPr>
          </a:p>
        </p:txBody>
      </p:sp>
      <p:sp>
        <p:nvSpPr>
          <p:cNvPr id="69" name="Google Shape;69;p8"/>
          <p:cNvSpPr txBox="1"/>
          <p:nvPr>
            <p:ph idx="1" type="body"/>
          </p:nvPr>
        </p:nvSpPr>
        <p:spPr>
          <a:xfrm>
            <a:off x="457200" y="753150"/>
            <a:ext cx="8229600" cy="43170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rPr b="1" i="1" lang="en-GB" sz="1600" u="sng">
                <a:latin typeface="Lexend"/>
                <a:ea typeface="Lexend"/>
                <a:cs typeface="Lexend"/>
                <a:sym typeface="Lexend"/>
              </a:rPr>
              <a:t>Personalised recommendations :</a:t>
            </a:r>
            <a:endParaRPr b="1" i="1" sz="1600" u="sng">
              <a:latin typeface="Lexend"/>
              <a:ea typeface="Lexend"/>
              <a:cs typeface="Lexend"/>
              <a:sym typeface="Lexend"/>
            </a:endParaRPr>
          </a:p>
          <a:p>
            <a:pPr indent="-330200" lvl="0" marL="457200" rtl="0" algn="l">
              <a:spcBef>
                <a:spcPts val="360"/>
              </a:spcBef>
              <a:spcAft>
                <a:spcPts val="0"/>
              </a:spcAft>
              <a:buSzPts val="1600"/>
              <a:buChar char="●"/>
            </a:pPr>
            <a:r>
              <a:rPr lang="en-GB" sz="1600"/>
              <a:t> Current Challenges: Many existing music streaming platforms struggle to provide users with personalized recommendations tailored to their individual tastes and preferences. This results in users spending significant time searching for new music or feeling overwhelmed by irrelevant suggestions.</a:t>
            </a:r>
            <a:endParaRPr sz="1600"/>
          </a:p>
          <a:p>
            <a:pPr indent="-330200" lvl="0" marL="457200" rtl="0" algn="l">
              <a:spcBef>
                <a:spcPts val="0"/>
              </a:spcBef>
              <a:spcAft>
                <a:spcPts val="0"/>
              </a:spcAft>
              <a:buSzPts val="1600"/>
              <a:buChar char="●"/>
            </a:pPr>
            <a:r>
              <a:rPr lang="en-GB" sz="1600"/>
              <a:t>Proposed Solution: Our musify will implement advanced algorithms  to analyze users' listening habits, preferences, and behaviors. It is user-friendly and is easy to access.</a:t>
            </a:r>
            <a:endParaRPr sz="1600"/>
          </a:p>
          <a:p>
            <a:pPr indent="0" lvl="0" marL="0" rtl="0" algn="l">
              <a:spcBef>
                <a:spcPts val="360"/>
              </a:spcBef>
              <a:spcAft>
                <a:spcPts val="0"/>
              </a:spcAft>
              <a:buClr>
                <a:schemeClr val="dk1"/>
              </a:buClr>
              <a:buSzPts val="1100"/>
              <a:buFont typeface="Arial"/>
              <a:buNone/>
            </a:pPr>
            <a:r>
              <a:rPr lang="en-GB" sz="1400">
                <a:latin typeface="Lexend"/>
                <a:ea typeface="Lexend"/>
                <a:cs typeface="Lexend"/>
                <a:sym typeface="Lexend"/>
              </a:rPr>
              <a:t>         </a:t>
            </a:r>
            <a:r>
              <a:rPr b="1" i="1" lang="en-GB" sz="1400" u="sng">
                <a:latin typeface="Lexend"/>
                <a:ea typeface="Lexend"/>
                <a:cs typeface="Lexend"/>
                <a:sym typeface="Lexend"/>
              </a:rPr>
              <a:t> AUDIO</a:t>
            </a:r>
            <a:r>
              <a:rPr b="1" i="1" lang="en-GB" sz="1600" u="sng">
                <a:latin typeface="Lexend"/>
                <a:ea typeface="Lexend"/>
                <a:cs typeface="Lexend"/>
                <a:sym typeface="Lexend"/>
              </a:rPr>
              <a:t> QUALITY:</a:t>
            </a:r>
            <a:endParaRPr b="1" i="1" sz="1600" u="sng">
              <a:latin typeface="Lexend"/>
              <a:ea typeface="Lexend"/>
              <a:cs typeface="Lexend"/>
              <a:sym typeface="Lexend"/>
            </a:endParaRPr>
          </a:p>
          <a:p>
            <a:pPr indent="-330200" lvl="0" marL="457200" rtl="0" algn="l">
              <a:spcBef>
                <a:spcPts val="360"/>
              </a:spcBef>
              <a:spcAft>
                <a:spcPts val="0"/>
              </a:spcAft>
              <a:buSzPts val="1600"/>
              <a:buFont typeface="Calibri"/>
              <a:buChar char="●"/>
            </a:pPr>
            <a:r>
              <a:rPr lang="en-GB" sz="1600"/>
              <a:t>Proposed Solution: Our musify will prioritize the delivery of high-quality audio streaming to ensure a premium listening experience for users.</a:t>
            </a:r>
            <a:endParaRPr sz="1600"/>
          </a:p>
          <a:p>
            <a:pPr indent="0" lvl="0" marL="457200" rtl="0" algn="l">
              <a:spcBef>
                <a:spcPts val="360"/>
              </a:spcBef>
              <a:spcAft>
                <a:spcPts val="0"/>
              </a:spcAft>
              <a:buNone/>
            </a:pPr>
            <a:r>
              <a:t/>
            </a:r>
            <a:endParaRPr sz="1600"/>
          </a:p>
          <a:p>
            <a:pPr indent="-330200" lvl="0" marL="457200" rtl="0" algn="l">
              <a:spcBef>
                <a:spcPts val="360"/>
              </a:spcBef>
              <a:spcAft>
                <a:spcPts val="0"/>
              </a:spcAft>
              <a:buSzPts val="1600"/>
              <a:buFont typeface="Calibri"/>
              <a:buChar char="●"/>
            </a:pPr>
            <a:r>
              <a:rPr lang="en-GB" sz="1600"/>
              <a:t> we aim to offer crystal-clear sound reproduction.</a:t>
            </a:r>
            <a:endParaRPr sz="1600"/>
          </a:p>
          <a:p>
            <a:pPr indent="0" lvl="0" marL="457200" rtl="0" algn="l">
              <a:spcBef>
                <a:spcPts val="360"/>
              </a:spcBef>
              <a:spcAft>
                <a:spcPts val="0"/>
              </a:spcAft>
              <a:buNone/>
            </a:pPr>
            <a:r>
              <a:t/>
            </a:r>
            <a:endParaRPr sz="1600"/>
          </a:p>
          <a:p>
            <a:pPr indent="-330200" lvl="0" marL="457200" rtl="0" algn="l">
              <a:spcBef>
                <a:spcPts val="360"/>
              </a:spcBef>
              <a:spcAft>
                <a:spcPts val="0"/>
              </a:spcAft>
              <a:buSzPts val="1600"/>
              <a:buFont typeface="Calibri"/>
              <a:buChar char="●"/>
            </a:pPr>
            <a:r>
              <a:rPr lang="en-GB" sz="1600"/>
              <a:t>This commitment to audio excellence will set our platform apart and delight users with unparalleled sound fidelity.</a:t>
            </a:r>
            <a:endParaRPr sz="1600"/>
          </a:p>
          <a:p>
            <a:pPr indent="0" lvl="0" marL="0" rtl="0" algn="l">
              <a:spcBef>
                <a:spcPts val="36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75" name="Google Shape;75;p9"/>
          <p:cNvSpPr txBox="1"/>
          <p:nvPr>
            <p:ph idx="1" type="body"/>
          </p:nvPr>
        </p:nvSpPr>
        <p:spPr>
          <a:xfrm>
            <a:off x="165325" y="670500"/>
            <a:ext cx="8826600" cy="4335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i="1" lang="en-GB" sz="2100" u="sng">
                <a:latin typeface="Times New Roman"/>
                <a:ea typeface="Times New Roman"/>
                <a:cs typeface="Times New Roman"/>
                <a:sym typeface="Times New Roman"/>
              </a:rPr>
              <a:t>OFFLINE LISTENING</a:t>
            </a:r>
            <a:endParaRPr b="1" i="1" sz="2100" u="sng">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GB" sz="1500"/>
              <a:t>• </a:t>
            </a:r>
            <a:r>
              <a:rPr b="1" lang="en-GB" sz="1500"/>
              <a:t>Current Challenges:</a:t>
            </a:r>
            <a:r>
              <a:rPr lang="en-GB" sz="1500"/>
              <a:t> While most music streaming platforms offer offline listening capabilities, the process of accessing and managing offline content is often not easily available.</a:t>
            </a:r>
            <a:endParaRPr sz="1500"/>
          </a:p>
          <a:p>
            <a:pPr indent="0" lvl="0" marL="0" rtl="0" algn="l">
              <a:spcBef>
                <a:spcPts val="360"/>
              </a:spcBef>
              <a:spcAft>
                <a:spcPts val="0"/>
              </a:spcAft>
              <a:buNone/>
            </a:pPr>
            <a:r>
              <a:rPr lang="en-GB" sz="1500"/>
              <a:t>• </a:t>
            </a:r>
            <a:r>
              <a:rPr b="1" lang="en-GB" sz="1500"/>
              <a:t>Proposed Solution:</a:t>
            </a:r>
            <a:r>
              <a:rPr lang="en-GB" sz="1500"/>
              <a:t> Our musify will streamline the offline listening experience, making it effortless for users to enjoy their favorite music anytime, anywhere.It streams offline for all the music </a:t>
            </a:r>
            <a:r>
              <a:rPr lang="en-GB" sz="1500"/>
              <a:t>preferences</a:t>
            </a:r>
            <a:r>
              <a:rPr lang="en-GB" sz="1500"/>
              <a:t> regardlessly of the languages or the taste, it provides users </a:t>
            </a:r>
            <a:r>
              <a:rPr lang="en-GB" sz="1500"/>
              <a:t>with</a:t>
            </a:r>
            <a:r>
              <a:rPr lang="en-GB" sz="1500"/>
              <a:t> a smooth experience as they can listen to any kind of music offline without any technical issues faced which further degrades the experience of listening</a:t>
            </a:r>
            <a:endParaRPr sz="1500"/>
          </a:p>
          <a:p>
            <a:pPr indent="0" lvl="0" marL="0" rtl="0" algn="l">
              <a:spcBef>
                <a:spcPts val="360"/>
              </a:spcBef>
              <a:spcAft>
                <a:spcPts val="0"/>
              </a:spcAft>
              <a:buClr>
                <a:schemeClr val="dk1"/>
              </a:buClr>
              <a:buSzPts val="1100"/>
              <a:buFont typeface="Arial"/>
              <a:buNone/>
            </a:pPr>
            <a:r>
              <a:rPr b="1" i="1" lang="en-GB" sz="2100" u="sng">
                <a:latin typeface="Times New Roman"/>
                <a:ea typeface="Times New Roman"/>
                <a:cs typeface="Times New Roman"/>
                <a:sym typeface="Times New Roman"/>
              </a:rPr>
              <a:t> Discovery and Exploration:</a:t>
            </a:r>
            <a:endParaRPr b="1" i="1" sz="2100" u="sng">
              <a:latin typeface="Times New Roman"/>
              <a:ea typeface="Times New Roman"/>
              <a:cs typeface="Times New Roman"/>
              <a:sym typeface="Times New Roman"/>
            </a:endParaRPr>
          </a:p>
          <a:p>
            <a:pPr indent="0" lvl="0" marL="0" rtl="0" algn="l">
              <a:spcBef>
                <a:spcPts val="360"/>
              </a:spcBef>
              <a:spcAft>
                <a:spcPts val="0"/>
              </a:spcAft>
              <a:buNone/>
            </a:pPr>
            <a:r>
              <a:rPr lang="en-GB" sz="1500"/>
              <a:t>• </a:t>
            </a:r>
            <a:r>
              <a:rPr b="1" lang="en-GB" sz="1500"/>
              <a:t>Current Challenges</a:t>
            </a:r>
            <a:r>
              <a:rPr lang="en-GB" sz="1500"/>
              <a:t>: </a:t>
            </a:r>
            <a:r>
              <a:rPr lang="en-GB" sz="1500"/>
              <a:t>Despite</a:t>
            </a:r>
            <a:r>
              <a:rPr lang="en-GB" sz="1500"/>
              <a:t> the vast libraries of music available on existing platforms, users may struggle to discover new artists or genres that align with their interests. This can lead to stagnation in users' musical exploration and a lack of excitement in discovering fresh content.</a:t>
            </a:r>
            <a:endParaRPr sz="1500"/>
          </a:p>
          <a:p>
            <a:pPr indent="0" lvl="0" marL="0" rtl="0" algn="l">
              <a:spcBef>
                <a:spcPts val="360"/>
              </a:spcBef>
              <a:spcAft>
                <a:spcPts val="0"/>
              </a:spcAft>
              <a:buNone/>
            </a:pPr>
            <a:r>
              <a:rPr lang="en-GB" sz="1500"/>
              <a:t>• </a:t>
            </a:r>
            <a:r>
              <a:rPr b="1" lang="en-GB" sz="1500"/>
              <a:t>Proposed Solution</a:t>
            </a:r>
            <a:r>
              <a:rPr lang="en-GB" sz="1500"/>
              <a:t>: Our Spotify clone will prioritize enhancing the discovery and exploration features to facilitate serendipitous encounters with new music. Leveraging a combination of user preferences, social interactions, and algorithmic recommendations, the platform will curate personalized discovery experiences tailored to each user's unique taste.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sz="3500">
                <a:latin typeface="Impact"/>
                <a:ea typeface="Impact"/>
                <a:cs typeface="Impact"/>
                <a:sym typeface="Impact"/>
              </a:rPr>
              <a:t>MOTIVATION OF RESEARCH</a:t>
            </a:r>
            <a:endParaRPr sz="3500">
              <a:latin typeface="Impact"/>
              <a:ea typeface="Impact"/>
              <a:cs typeface="Impact"/>
              <a:sym typeface="Impact"/>
            </a:endParaRPr>
          </a:p>
        </p:txBody>
      </p:sp>
      <p:sp>
        <p:nvSpPr>
          <p:cNvPr id="81" name="Google Shape;81;p10"/>
          <p:cNvSpPr txBox="1"/>
          <p:nvPr>
            <p:ph idx="1" type="body"/>
          </p:nvPr>
        </p:nvSpPr>
        <p:spPr>
          <a:xfrm>
            <a:off x="303100" y="734775"/>
            <a:ext cx="8209200" cy="4179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sz="2000"/>
              <a:t>The motivation behind the development of our project stems from a deep-seated passion for music and a commitment to enhancing the way people interact with and enjoy their favorite tunes. We believe that music has the power to inspire, connect, and uplift individuals, and we are driven by the desire to create a platform that elevates the music streaming experience to new heights.we are motivated by the opportunity to make a positive impact on the music industry by supporting artists, promoting diversity and inclusivity, and fostering a vibrant community of music lovers.</a:t>
            </a:r>
            <a:endParaRPr sz="2000"/>
          </a:p>
          <a:p>
            <a:pPr indent="0" lvl="0" marL="0" rtl="0" algn="l">
              <a:spcBef>
                <a:spcPts val="360"/>
              </a:spcBef>
              <a:spcAft>
                <a:spcPts val="0"/>
              </a:spcAft>
              <a:buNone/>
            </a:pPr>
            <a:r>
              <a:rPr lang="en-GB" sz="2000"/>
              <a:t>Ultimately, our motivation is rooted in our belief that everyone deserves access to exceptional music experiences, and we are committed to making that vision a reality with our webplayer</a:t>
            </a:r>
            <a:r>
              <a:rPr lang="en-GB" sz="2000">
                <a:latin typeface="Arial"/>
                <a:ea typeface="Arial"/>
                <a:cs typeface="Arial"/>
                <a:sym typeface="Arial"/>
              </a:rPr>
              <a:t>.</a:t>
            </a:r>
            <a:endParaRPr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type="title"/>
          </p:nvPr>
        </p:nvSpPr>
        <p:spPr>
          <a:xfrm>
            <a:off x="0" y="0"/>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sz="3600">
                <a:latin typeface="Impact"/>
                <a:ea typeface="Impact"/>
                <a:cs typeface="Impact"/>
                <a:sym typeface="Impact"/>
              </a:rPr>
              <a:t>TOOLS AND TECHNOLOGIES</a:t>
            </a:r>
            <a:endParaRPr sz="3600">
              <a:latin typeface="Impact"/>
              <a:ea typeface="Impact"/>
              <a:cs typeface="Impact"/>
              <a:sym typeface="Impact"/>
            </a:endParaRPr>
          </a:p>
        </p:txBody>
      </p:sp>
      <p:sp>
        <p:nvSpPr>
          <p:cNvPr id="87" name="Google Shape;87;p11"/>
          <p:cNvSpPr txBox="1"/>
          <p:nvPr>
            <p:ph idx="1" type="body"/>
          </p:nvPr>
        </p:nvSpPr>
        <p:spPr>
          <a:xfrm>
            <a:off x="457200" y="1028700"/>
            <a:ext cx="8229600" cy="33945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SzPts val="1900"/>
              <a:buFont typeface="Lexend"/>
              <a:buChar char="★"/>
            </a:pPr>
            <a:r>
              <a:rPr lang="en-GB" sz="1900">
                <a:latin typeface="Lexend"/>
                <a:ea typeface="Lexend"/>
                <a:cs typeface="Lexend"/>
                <a:sym typeface="Lexend"/>
              </a:rPr>
              <a:t>PROGRAMMING LANGUAGES:</a:t>
            </a:r>
            <a:endParaRPr sz="1900">
              <a:latin typeface="Lexend"/>
              <a:ea typeface="Lexend"/>
              <a:cs typeface="Lexend"/>
              <a:sym typeface="Lexend"/>
            </a:endParaRPr>
          </a:p>
          <a:p>
            <a:pPr indent="0" lvl="0" marL="457200" rtl="0" algn="l">
              <a:spcBef>
                <a:spcPts val="360"/>
              </a:spcBef>
              <a:spcAft>
                <a:spcPts val="0"/>
              </a:spcAft>
              <a:buNone/>
            </a:pPr>
            <a:r>
              <a:rPr lang="en-GB" sz="1600">
                <a:latin typeface="Lexend"/>
                <a:ea typeface="Lexend"/>
                <a:cs typeface="Lexend"/>
                <a:sym typeface="Lexend"/>
              </a:rPr>
              <a:t>                                HTML,CSS,JAVASCRIPT</a:t>
            </a:r>
            <a:endParaRPr sz="1600">
              <a:latin typeface="Lexend"/>
              <a:ea typeface="Lexend"/>
              <a:cs typeface="Lexend"/>
              <a:sym typeface="Lexend"/>
            </a:endParaRPr>
          </a:p>
          <a:p>
            <a:pPr indent="0" lvl="0" marL="457200" rtl="0" algn="l">
              <a:spcBef>
                <a:spcPts val="360"/>
              </a:spcBef>
              <a:spcAft>
                <a:spcPts val="0"/>
              </a:spcAft>
              <a:buNone/>
            </a:pPr>
            <a:r>
              <a:t/>
            </a:r>
            <a:endParaRPr sz="1600">
              <a:latin typeface="Lexend"/>
              <a:ea typeface="Lexend"/>
              <a:cs typeface="Lexend"/>
              <a:sym typeface="Lexend"/>
            </a:endParaRPr>
          </a:p>
          <a:p>
            <a:pPr indent="-330200" lvl="0" marL="457200" rtl="0" algn="l">
              <a:spcBef>
                <a:spcPts val="360"/>
              </a:spcBef>
              <a:spcAft>
                <a:spcPts val="0"/>
              </a:spcAft>
              <a:buSzPts val="1600"/>
              <a:buFont typeface="Lexend"/>
              <a:buChar char="★"/>
            </a:pPr>
            <a:r>
              <a:t/>
            </a:r>
            <a:endParaRPr sz="1600">
              <a:latin typeface="Lexend"/>
              <a:ea typeface="Lexend"/>
              <a:cs typeface="Lexend"/>
              <a:sym typeface="Lexend"/>
            </a:endParaRPr>
          </a:p>
          <a:p>
            <a:pPr indent="0" lvl="0" marL="457200" rtl="0" algn="l">
              <a:spcBef>
                <a:spcPts val="360"/>
              </a:spcBef>
              <a:spcAft>
                <a:spcPts val="0"/>
              </a:spcAft>
              <a:buNone/>
            </a:pPr>
            <a:r>
              <a:t/>
            </a:r>
            <a:endParaRPr sz="1600">
              <a:latin typeface="Lexend"/>
              <a:ea typeface="Lexend"/>
              <a:cs typeface="Lexend"/>
              <a:sym typeface="Lexend"/>
            </a:endParaRPr>
          </a:p>
          <a:p>
            <a:pPr indent="0" lvl="0" marL="0" rtl="0" algn="l">
              <a:spcBef>
                <a:spcPts val="360"/>
              </a:spcBef>
              <a:spcAft>
                <a:spcPts val="0"/>
              </a:spcAft>
              <a:buNone/>
            </a:pPr>
            <a:r>
              <a:t/>
            </a:r>
            <a:endParaRPr sz="1600">
              <a:latin typeface="Lexend"/>
              <a:ea typeface="Lexend"/>
              <a:cs typeface="Lexend"/>
              <a:sym typeface="Lexend"/>
            </a:endParaRPr>
          </a:p>
          <a:p>
            <a:pPr indent="0" lvl="0" marL="457200" rtl="0" algn="l">
              <a:spcBef>
                <a:spcPts val="360"/>
              </a:spcBef>
              <a:spcAft>
                <a:spcPts val="0"/>
              </a:spcAft>
              <a:buNone/>
            </a:pPr>
            <a:r>
              <a:t/>
            </a:r>
            <a:endParaRPr sz="1800"/>
          </a:p>
        </p:txBody>
      </p:sp>
      <p:pic>
        <p:nvPicPr>
          <p:cNvPr id="88" name="Google Shape;88;p11"/>
          <p:cNvPicPr preferRelativeResize="0"/>
          <p:nvPr/>
        </p:nvPicPr>
        <p:blipFill>
          <a:blip r:embed="rId3">
            <a:alphaModFix/>
          </a:blip>
          <a:stretch>
            <a:fillRect/>
          </a:stretch>
        </p:blipFill>
        <p:spPr>
          <a:xfrm>
            <a:off x="6873600" y="3101000"/>
            <a:ext cx="1643175" cy="1609650"/>
          </a:xfrm>
          <a:prstGeom prst="rect">
            <a:avLst/>
          </a:prstGeom>
          <a:noFill/>
          <a:ln>
            <a:noFill/>
          </a:ln>
        </p:spPr>
      </p:pic>
      <p:pic>
        <p:nvPicPr>
          <p:cNvPr id="89" name="Google Shape;89;p11"/>
          <p:cNvPicPr preferRelativeResize="0"/>
          <p:nvPr/>
        </p:nvPicPr>
        <p:blipFill>
          <a:blip r:embed="rId4">
            <a:alphaModFix/>
          </a:blip>
          <a:stretch>
            <a:fillRect/>
          </a:stretch>
        </p:blipFill>
        <p:spPr>
          <a:xfrm>
            <a:off x="3615400" y="3286025"/>
            <a:ext cx="2861600" cy="1609650"/>
          </a:xfrm>
          <a:prstGeom prst="rect">
            <a:avLst/>
          </a:prstGeom>
          <a:noFill/>
          <a:ln>
            <a:noFill/>
          </a:ln>
        </p:spPr>
      </p:pic>
      <p:pic>
        <p:nvPicPr>
          <p:cNvPr id="90" name="Google Shape;90;p11"/>
          <p:cNvPicPr preferRelativeResize="0"/>
          <p:nvPr/>
        </p:nvPicPr>
        <p:blipFill>
          <a:blip r:embed="rId5">
            <a:alphaModFix/>
          </a:blip>
          <a:stretch>
            <a:fillRect/>
          </a:stretch>
        </p:blipFill>
        <p:spPr>
          <a:xfrm>
            <a:off x="111000" y="2631750"/>
            <a:ext cx="3237827" cy="1993700"/>
          </a:xfrm>
          <a:prstGeom prst="rect">
            <a:avLst/>
          </a:prstGeom>
          <a:noFill/>
          <a:ln>
            <a:noFill/>
          </a:ln>
        </p:spPr>
      </p:pic>
      <p:pic>
        <p:nvPicPr>
          <p:cNvPr id="91" name="Google Shape;91;p11"/>
          <p:cNvPicPr preferRelativeResize="0"/>
          <p:nvPr/>
        </p:nvPicPr>
        <p:blipFill>
          <a:blip r:embed="rId6">
            <a:alphaModFix/>
          </a:blip>
          <a:stretch>
            <a:fillRect/>
          </a:stretch>
        </p:blipFill>
        <p:spPr>
          <a:xfrm>
            <a:off x="6237950" y="1949769"/>
            <a:ext cx="2278824" cy="951408"/>
          </a:xfrm>
          <a:prstGeom prst="rect">
            <a:avLst/>
          </a:prstGeom>
          <a:noFill/>
          <a:ln>
            <a:noFill/>
          </a:ln>
        </p:spPr>
      </p:pic>
      <p:pic>
        <p:nvPicPr>
          <p:cNvPr id="92" name="Google Shape;92;p11"/>
          <p:cNvPicPr preferRelativeResize="0"/>
          <p:nvPr/>
        </p:nvPicPr>
        <p:blipFill>
          <a:blip r:embed="rId7">
            <a:alphaModFix/>
          </a:blip>
          <a:stretch>
            <a:fillRect/>
          </a:stretch>
        </p:blipFill>
        <p:spPr>
          <a:xfrm>
            <a:off x="3805925" y="2104087"/>
            <a:ext cx="2235600" cy="124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ph type="title"/>
          </p:nvPr>
        </p:nvSpPr>
        <p:spPr>
          <a:xfrm>
            <a:off x="296050" y="65025"/>
            <a:ext cx="6477000" cy="628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Impact"/>
                <a:ea typeface="Impact"/>
                <a:cs typeface="Impact"/>
                <a:sym typeface="Impact"/>
              </a:rPr>
              <a:t>CODE SNAPSHOTS</a:t>
            </a:r>
            <a:endParaRPr>
              <a:latin typeface="Impact"/>
              <a:ea typeface="Impact"/>
              <a:cs typeface="Impact"/>
              <a:sym typeface="Impact"/>
            </a:endParaRPr>
          </a:p>
        </p:txBody>
      </p:sp>
      <p:sp>
        <p:nvSpPr>
          <p:cNvPr id="98" name="Google Shape;98;p12"/>
          <p:cNvSpPr txBox="1"/>
          <p:nvPr>
            <p:ph idx="1" type="body"/>
          </p:nvPr>
        </p:nvSpPr>
        <p:spPr>
          <a:xfrm>
            <a:off x="457200" y="693825"/>
            <a:ext cx="8229600" cy="4449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GB" sz="2000">
                <a:latin typeface="Arial"/>
                <a:ea typeface="Arial"/>
                <a:cs typeface="Arial"/>
                <a:sym typeface="Arial"/>
              </a:rPr>
              <a:t>HTML CODE:</a:t>
            </a:r>
            <a:endParaRPr b="1" sz="2000">
              <a:latin typeface="Arial"/>
              <a:ea typeface="Arial"/>
              <a:cs typeface="Arial"/>
              <a:sym typeface="Arial"/>
            </a:endParaRPr>
          </a:p>
        </p:txBody>
      </p:sp>
      <p:pic>
        <p:nvPicPr>
          <p:cNvPr id="99" name="Google Shape;99;p12"/>
          <p:cNvPicPr preferRelativeResize="0"/>
          <p:nvPr/>
        </p:nvPicPr>
        <p:blipFill>
          <a:blip r:embed="rId3">
            <a:alphaModFix/>
          </a:blip>
          <a:stretch>
            <a:fillRect/>
          </a:stretch>
        </p:blipFill>
        <p:spPr>
          <a:xfrm>
            <a:off x="259025" y="1045350"/>
            <a:ext cx="8510824" cy="403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