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>
            <a:spLocks noGrp="1"/>
          </p:cNvSpPr>
          <p:nvPr>
            <p:ph type="body" idx="1"/>
          </p:nvPr>
        </p:nvSpPr>
        <p:spPr>
          <a:xfrm>
            <a:off x="256081" y="4667653"/>
            <a:ext cx="6328500" cy="3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4463" y="569913"/>
            <a:ext cx="6551612" cy="36861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62387e0f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62387e0f1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462387e0f1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118" name="Google Shape;118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" name="Google Shape;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462387e0f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462387e0f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g3462387e0f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6" name="Google Shape;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462387e0f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462387e0f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3462387e0f1_0_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62387e0f1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62387e0f1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g3462387e0f1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62387e0f1_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62387e0f1_2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462387e0f1_2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62387e0f1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62387e0f1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462387e0f1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164">
          <p15:clr>
            <a:srgbClr val="FBAE40"/>
          </p15:clr>
        </p15:guide>
        <p15:guide id="6" orient="horz" pos="39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One line header V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/>
        </p:nvSpPr>
        <p:spPr>
          <a:xfrm>
            <a:off x="264160" y="6571964"/>
            <a:ext cx="531901" cy="21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369795" y="654171"/>
            <a:ext cx="754030" cy="1"/>
          </a:xfrm>
          <a:prstGeom prst="straightConnector1">
            <a:avLst/>
          </a:prstGeom>
          <a:noFill/>
          <a:ln w="5715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42900" y="120650"/>
            <a:ext cx="11514138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5969" y="6360463"/>
            <a:ext cx="601069" cy="31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pos="7469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wo line Header V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264160" y="6571964"/>
            <a:ext cx="531901" cy="21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800" b="0" i="0" u="none" strike="noStrike" cap="non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369795" y="1019665"/>
            <a:ext cx="800100" cy="0"/>
          </a:xfrm>
          <a:prstGeom prst="straightConnector1">
            <a:avLst/>
          </a:prstGeom>
          <a:noFill/>
          <a:ln w="57150" cap="rnd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42900" y="120650"/>
            <a:ext cx="11679936" cy="91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5969" y="6360463"/>
            <a:ext cx="601069" cy="31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9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1">
          <p15:clr>
            <a:srgbClr val="FBAE40"/>
          </p15:clr>
        </p15:guide>
        <p15:guide id="5" pos="7469">
          <p15:clr>
            <a:srgbClr val="FBAE40"/>
          </p15:clr>
        </p15:guide>
        <p15:guide id="6" orient="horz" pos="3974">
          <p15:clr>
            <a:srgbClr val="FBAE40"/>
          </p15:clr>
        </p15:guide>
        <p15:guide id="7" orient="horz" pos="6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029109"/>
            <a:ext cx="10515600" cy="73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 idx="4294967295"/>
          </p:nvPr>
        </p:nvSpPr>
        <p:spPr>
          <a:xfrm>
            <a:off x="-384610" y="3008436"/>
            <a:ext cx="7217789" cy="3414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800" rIns="0" bIns="0" anchor="b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200" dirty="0">
                <a:solidFill>
                  <a:schemeClr val="accent2"/>
                </a:solidFill>
              </a:rPr>
              <a:t>FINANCIAL 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RISK 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PREDICTION</a:t>
            </a:r>
            <a:endParaRPr sz="3200" dirty="0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200" dirty="0">
                <a:solidFill>
                  <a:schemeClr val="accent2"/>
                </a:solidFill>
              </a:rPr>
              <a:t> USING 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DE</a:t>
            </a:r>
            <a:endParaRPr sz="3200" dirty="0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3000" dirty="0">
              <a:solidFill>
                <a:schemeClr val="accent2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 dirty="0"/>
              <a:t>    </a:t>
            </a:r>
            <a:endParaRPr sz="3000" dirty="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6300000">
            <a:off x="5989707" y="-128080"/>
            <a:ext cx="7542092" cy="761013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902232" y="1221251"/>
            <a:ext cx="6744900" cy="67449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5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39248" y="434941"/>
            <a:ext cx="3770075" cy="19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>
            <a:spLocks noGrp="1"/>
          </p:cNvSpPr>
          <p:nvPr>
            <p:ph type="body" idx="1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34975" y="1004100"/>
            <a:ext cx="11783400" cy="58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app successfully detects fraud and evaluates financial risk using machine learning and also added the ask the expert chatbot option which maintains the records of past conversations.</a:t>
            </a:r>
            <a:endParaRPr sz="2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Key Takeaways</a:t>
            </a:r>
            <a:r>
              <a:rPr lang="en-US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Decision Tree Model performed well for fraud detection.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SMOTE helped to improve the model performance on imbalanced data.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Future Work</a:t>
            </a:r>
            <a:r>
              <a:rPr lang="en-US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Incorporating more complex models.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Adding additional features for better fraud prediction.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915375" y="3396575"/>
            <a:ext cx="832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4000500"/>
            <a:ext cx="7827063" cy="28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3670306" y="2567099"/>
            <a:ext cx="4465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D91E18"/>
              </a:buClr>
              <a:buSzPts val="4800"/>
              <a:buFont typeface="Arial"/>
              <a:buNone/>
            </a:pPr>
            <a:r>
              <a:rPr lang="en-US" sz="6000" b="1" i="0" u="none" strike="noStrike" cap="none">
                <a:solidFill>
                  <a:srgbClr val="D91E18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sz="6000" b="1" i="0" u="none" strike="noStrike" cap="none">
              <a:solidFill>
                <a:srgbClr val="D91E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3264319" y="3476943"/>
            <a:ext cx="1298400" cy="0"/>
          </a:xfrm>
          <a:prstGeom prst="straightConnector1">
            <a:avLst/>
          </a:prstGeom>
          <a:noFill/>
          <a:ln w="44450" cap="rnd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" name="Google Shape;123;p15"/>
          <p:cNvSpPr txBox="1"/>
          <p:nvPr/>
        </p:nvSpPr>
        <p:spPr>
          <a:xfrm>
            <a:off x="952867" y="3909628"/>
            <a:ext cx="6449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393000" y="839175"/>
            <a:ext cx="11514300" cy="20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Financial institutions face risks in areas like lending, investments, and fraud detection. The challenge is to process financial data to predict and assess these risks in real-time, enabling smarter decision-making.</a:t>
            </a:r>
            <a:endParaRPr sz="24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1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800" b="1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1"/>
              <a:t>Objective</a:t>
            </a:r>
            <a:endParaRPr sz="2800" b="1"/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To perform data preprocessing and apply machine learning models to predict and detect fraudulent transactions, enabling financial institutions to take proactive measures in real-time.</a:t>
            </a:r>
            <a:endParaRPr sz="2400"/>
          </a:p>
          <a:p>
            <a:pPr marL="0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800" b="1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1"/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2400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OVERVIEW AND CHALLENGES</a:t>
            </a:r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284625" y="1033100"/>
            <a:ext cx="11907300" cy="58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Data Columns</a:t>
            </a:r>
            <a:r>
              <a:rPr lang="en-US" sz="2400">
                <a:solidFill>
                  <a:schemeClr val="dk1"/>
                </a:solidFill>
              </a:rPr>
              <a:t>: The dataset includes the following columns: CustomerID, CreditScore, TransactionAmount, AccountBalance, TransactionType, TransactionTimestamp, PortfolioRiskScore, NumPreviousDefaults, CustomerIncome, InvestmentRatio, and Class.</a:t>
            </a:r>
            <a:endParaRPr sz="24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</a:rPr>
              <a:t>Challenges</a:t>
            </a:r>
            <a:r>
              <a:rPr lang="en-US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</a:rPr>
              <a:t>Data Imbalance</a:t>
            </a:r>
            <a:r>
              <a:rPr lang="en-US" sz="2400">
                <a:solidFill>
                  <a:schemeClr val="dk1"/>
                </a:solidFill>
              </a:rPr>
              <a:t>: The dataset has an unequal distribution between fraudulent and legitimate transactions, making it challenging to accurately predict fraud.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-US" sz="2400" b="1">
                <a:solidFill>
                  <a:schemeClr val="dk1"/>
                </a:solidFill>
              </a:rPr>
              <a:t>Feature Complexity</a:t>
            </a:r>
            <a:r>
              <a:rPr lang="en-US" sz="2400">
                <a:solidFill>
                  <a:schemeClr val="dk1"/>
                </a:solidFill>
              </a:rPr>
              <a:t>: The complexity of features, such as numerical and categorical data, requires careful preprocessing and modeling to extract meaningful insights.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8" descr="A group of people looking at a computer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 l="2330" t="3475" r="775" b="14771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">
                <a:srgbClr val="FFFFFF">
                  <a:alpha val="0"/>
                </a:srgbClr>
              </a:gs>
              <a:gs pos="100000">
                <a:srgbClr val="252525"/>
              </a:gs>
            </a:gsLst>
            <a:lin ang="1200014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8"/>
          <p:cNvCxnSpPr/>
          <p:nvPr/>
        </p:nvCxnSpPr>
        <p:spPr>
          <a:xfrm>
            <a:off x="914401" y="3341885"/>
            <a:ext cx="1099500" cy="0"/>
          </a:xfrm>
          <a:prstGeom prst="straightConnector1">
            <a:avLst/>
          </a:prstGeom>
          <a:noFill/>
          <a:ln w="76200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8"/>
          <p:cNvSpPr txBox="1"/>
          <p:nvPr/>
        </p:nvSpPr>
        <p:spPr>
          <a:xfrm>
            <a:off x="787074" y="2498813"/>
            <a:ext cx="4876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</a:rPr>
              <a:t>Our Solution</a:t>
            </a: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4">
            <a:alphaModFix amt="70000"/>
          </a:blip>
          <a:srcRect/>
          <a:stretch/>
        </p:blipFill>
        <p:spPr>
          <a:xfrm>
            <a:off x="0" y="3949033"/>
            <a:ext cx="5560543" cy="204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 Diagram</a:t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7725"/>
            <a:ext cx="10676712" cy="60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body" idx="1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 of Ollama Chatbot</a:t>
            </a:r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1187875"/>
            <a:ext cx="114300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342900" y="120650"/>
            <a:ext cx="11514138" cy="427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</a:pPr>
            <a:r>
              <a:rPr lang="en-US"/>
              <a:t>Data Preprocessing Techniques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334963" y="1861510"/>
            <a:ext cx="3060264" cy="3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Handling Missing Values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334950" y="2391025"/>
            <a:ext cx="3060300" cy="36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6400" marR="0" lvl="0" indent="-2081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Dropped rows with missing values or imputed values based on mean/median</a:t>
            </a:r>
            <a:endParaRPr sz="19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4282090" y="1861510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Handling Duplicates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8139335" y="1861510"/>
            <a:ext cx="3060264" cy="3289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Feature Scaling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963" y="1051241"/>
            <a:ext cx="609694" cy="60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2090" y="1051241"/>
            <a:ext cx="609694" cy="60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9335" y="1051241"/>
            <a:ext cx="609694" cy="6096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1"/>
          <p:cNvCxnSpPr/>
          <p:nvPr/>
        </p:nvCxnSpPr>
        <p:spPr>
          <a:xfrm>
            <a:off x="4033285" y="1019501"/>
            <a:ext cx="0" cy="4708636"/>
          </a:xfrm>
          <a:prstGeom prst="straightConnector1">
            <a:avLst/>
          </a:prstGeom>
          <a:noFill/>
          <a:ln w="12700" cap="rnd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80" name="Google Shape;80;p11"/>
          <p:cNvCxnSpPr/>
          <p:nvPr/>
        </p:nvCxnSpPr>
        <p:spPr>
          <a:xfrm>
            <a:off x="7906475" y="1019501"/>
            <a:ext cx="0" cy="4708636"/>
          </a:xfrm>
          <a:prstGeom prst="straightConnector1">
            <a:avLst/>
          </a:prstGeom>
          <a:noFill/>
          <a:ln w="12700" cap="rnd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81" name="Google Shape;81;p11"/>
          <p:cNvSpPr txBox="1"/>
          <p:nvPr/>
        </p:nvSpPr>
        <p:spPr>
          <a:xfrm>
            <a:off x="4295800" y="2381598"/>
            <a:ext cx="3060300" cy="3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6400" marR="0" lvl="0" indent="-1954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900">
                <a:solidFill>
                  <a:schemeClr val="dk1"/>
                </a:solidFill>
              </a:rPr>
              <a:t>Removed any duplicate transactions to avoid biases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8139325" y="2381600"/>
            <a:ext cx="30603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6400" marR="0" lvl="0" indent="-22719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Used to standardize or normalize independent variables (features) so that they have a uniform range</a:t>
            </a:r>
            <a:endParaRPr sz="2200" i="0" u="none" strike="noStrike" cap="none">
              <a:solidFill>
                <a:srgbClr val="000000"/>
              </a:solidFill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271813" y="4309873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Standardization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270513" y="4834598"/>
            <a:ext cx="3060300" cy="3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6400" marR="0" lvl="0" indent="-2081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 For algorithms that assume normal distribution (e.g., Logistic Regression), applied StandardScaler.</a:t>
            </a:r>
            <a:endParaRPr sz="1900" i="0" u="none" strike="noStrike" cap="none">
              <a:solidFill>
                <a:srgbClr val="000000"/>
              </a:solidFill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513" y="3504241"/>
            <a:ext cx="609694" cy="6096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>
            <a:off x="4439715" y="4387185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2000" b="1">
                <a:solidFill>
                  <a:schemeClr val="dk1"/>
                </a:solidFill>
              </a:rPr>
              <a:t>Outlier handling</a:t>
            </a:r>
            <a:endParaRPr sz="2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39715" y="3658854"/>
            <a:ext cx="609694" cy="60969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/>
        </p:nvSpPr>
        <p:spPr>
          <a:xfrm>
            <a:off x="4439725" y="4834611"/>
            <a:ext cx="3060300" cy="31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noAutofit/>
          </a:bodyPr>
          <a:lstStyle/>
          <a:p>
            <a:pPr marL="176400" marR="0" lvl="0" indent="-20815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Removed outlier from the model.</a:t>
            </a:r>
            <a:endParaRPr sz="1900">
              <a:solidFill>
                <a:schemeClr val="dk1"/>
              </a:solidFill>
            </a:endParaRPr>
          </a:p>
          <a:p>
            <a:pPr marL="457200" marR="0" lvl="0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00">
              <a:solidFill>
                <a:schemeClr val="dk1"/>
              </a:solidFill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8319785" y="4314510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body" idx="1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 (EDA)</a:t>
            </a:r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525" y="985625"/>
            <a:ext cx="3934249" cy="26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494" y="1037213"/>
            <a:ext cx="3806206" cy="25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525" y="3828026"/>
            <a:ext cx="3934251" cy="26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0500" y="3828025"/>
            <a:ext cx="3806199" cy="2791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body" idx="1"/>
          </p:nvPr>
        </p:nvSpPr>
        <p:spPr>
          <a:xfrm>
            <a:off x="352550" y="107125"/>
            <a:ext cx="11514000" cy="426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 and Performance Metrics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52550" y="1066000"/>
            <a:ext cx="11322000" cy="50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Metrics Evaluated</a:t>
            </a:r>
            <a:r>
              <a:rPr lang="en-US" sz="2400">
                <a:solidFill>
                  <a:schemeClr val="dk1"/>
                </a:solidFill>
              </a:rPr>
              <a:t>: The models are evaluated based on Accuracy, Precision, Recall, F1 Score, and ROC AUC to assess their performance in fraud detection and risk prediction.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Models Used</a:t>
            </a:r>
            <a:r>
              <a:rPr lang="en-US" sz="2400">
                <a:solidFill>
                  <a:schemeClr val="dk1"/>
                </a:solidFill>
              </a:rPr>
              <a:t>: The models used include Support Vector Machine (SVM), K-Nearest Neighbors (KNN), Decision Tree.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</a:rPr>
              <a:t>The Decision Tree model</a:t>
            </a:r>
            <a:r>
              <a:rPr lang="en-US" sz="2400">
                <a:solidFill>
                  <a:schemeClr val="dk1"/>
                </a:solidFill>
              </a:rPr>
              <a:t> outperforms all other models, achieving the highest scores with an Accuracy of 0.998917, Precision of 0.99783, Recall of 1.0, F1 Score of 0.998914, and ROC AUC of 0.998921.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</a:rPr>
              <a:t>Selection Criteria</a:t>
            </a:r>
            <a:r>
              <a:rPr lang="en-US" sz="2400">
                <a:solidFill>
                  <a:schemeClr val="dk1"/>
                </a:solidFill>
              </a:rPr>
              <a:t>: The best model is selected based on accuracy, ensuring effective fraud detection and risk management.</a:t>
            </a: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gmoid Office Theme">
  <a:themeElements>
    <a:clrScheme name="Office ">
      <a:dk1>
        <a:srgbClr val="000000"/>
      </a:dk1>
      <a:lt1>
        <a:srgbClr val="FFFFFF"/>
      </a:lt1>
      <a:dk2>
        <a:srgbClr val="4B5960"/>
      </a:dk2>
      <a:lt2>
        <a:srgbClr val="E7E6E6"/>
      </a:lt2>
      <a:accent1>
        <a:srgbClr val="6B7983"/>
      </a:accent1>
      <a:accent2>
        <a:srgbClr val="D91E18"/>
      </a:accent2>
      <a:accent3>
        <a:srgbClr val="F38B1F"/>
      </a:accent3>
      <a:accent4>
        <a:srgbClr val="1E3C7D"/>
      </a:accent4>
      <a:accent5>
        <a:srgbClr val="00A0E9"/>
      </a:accent5>
      <a:accent6>
        <a:srgbClr val="4EA347"/>
      </a:accent6>
      <a:hlink>
        <a:srgbClr val="0563C1"/>
      </a:hlink>
      <a:folHlink>
        <a:srgbClr val="F11F1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56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Sigmoid Office Theme</vt:lpstr>
      <vt:lpstr>FINANCIAL  RISK  PREDICTION  USING  DE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Khushi Saxena</cp:lastModifiedBy>
  <cp:revision>1</cp:revision>
  <dcterms:modified xsi:type="dcterms:W3CDTF">2025-04-16T19:26:21Z</dcterms:modified>
</cp:coreProperties>
</file>