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khushi.jain4331/viz/khushi_jain_adv_exp3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3954B2D-B2A3-47F8-BB8F-157AD868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4779" y="177281"/>
            <a:ext cx="3822441" cy="3006110"/>
          </a:xfrm>
        </p:spPr>
        <p:txBody>
          <a:bodyPr>
            <a:normAutofit fontScale="90000"/>
          </a:bodyPr>
          <a:lstStyle/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Khushi Bharat Jain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UID: 2021700030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CSE-DS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NO: 3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FF577-610A-7525-E226-A91405835843}"/>
              </a:ext>
            </a:extLst>
          </p:cNvPr>
          <p:cNvSpPr txBox="1"/>
          <p:nvPr/>
        </p:nvSpPr>
        <p:spPr>
          <a:xfrm>
            <a:off x="1770483" y="3365338"/>
            <a:ext cx="890373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AIM: Design Interactive Dashboards and Storytelling using Tableau to be performed on the dataset - Disease spread / Healthcare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30F25-3B42-2749-AC58-984FB0363036}"/>
              </a:ext>
            </a:extLst>
          </p:cNvPr>
          <p:cNvSpPr txBox="1"/>
          <p:nvPr/>
        </p:nvSpPr>
        <p:spPr>
          <a:xfrm>
            <a:off x="1884783" y="4674637"/>
            <a:ext cx="890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to tableau public: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https://public.tableau.com/app/profile/khushi.jain4331/viz/khushi_jain_adv_exp3/Story1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Line">
            <a:extLst>
              <a:ext uri="{FF2B5EF4-FFF2-40B4-BE49-F238E27FC236}">
                <a16:creationId xmlns:a16="http://schemas.microsoft.com/office/drawing/2014/main" id="{A667EEBE-BAA1-4278-B9C1-BD6437AB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77" y="584174"/>
            <a:ext cx="3644693" cy="52044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4D399B-BFAC-8C28-6150-74C29A19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577" y="1651590"/>
            <a:ext cx="460347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has GDP per capita trended over time across different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line chart will sho</a:t>
            </a:r>
            <a:r>
              <a:rPr lang="en-US" altLang="en-US" sz="1500" dirty="0">
                <a:latin typeface="Arial" panose="020B0604020202020204" pitchFamily="34" charset="0"/>
              </a:rPr>
              <a:t>ws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downward trends in GDP per capita over the years.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instance, </a:t>
            </a:r>
            <a:r>
              <a:rPr lang="en-US" altLang="en-US" sz="1500" dirty="0">
                <a:latin typeface="Arial" panose="020B0604020202020204" pitchFamily="34" charset="0"/>
              </a:rPr>
              <a:t>All continents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stagnation or fluctuation due to economic events/COVID-19.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Europe had the highest fall but still its GDP/Capita was greater than other continents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rea">
            <a:extLst>
              <a:ext uri="{FF2B5EF4-FFF2-40B4-BE49-F238E27FC236}">
                <a16:creationId xmlns:a16="http://schemas.microsoft.com/office/drawing/2014/main" id="{A1C256AB-3744-4AD5-A2CF-F475227DC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7" y="826770"/>
            <a:ext cx="3735511" cy="52044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2F18D4-487D-9255-18E0-F9F321D1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92" y="1651591"/>
            <a:ext cx="4544083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have death tolls from COVID-19 changed over time across different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can highlight how the death count has evolved across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Death count has decreased over the year for all continents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area chart format allows easy comparison of cumulative deaths over time.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Waterfall Chart">
            <a:extLst>
              <a:ext uri="{FF2B5EF4-FFF2-40B4-BE49-F238E27FC236}">
                <a16:creationId xmlns:a16="http://schemas.microsoft.com/office/drawing/2014/main" id="{D5A0DA28-2048-47D4-A721-3BD744FA2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0"/>
            <a:ext cx="1019556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2B44F-671D-4DD4-9932-D98C39C116F6}"/>
              </a:ext>
            </a:extLst>
          </p:cNvPr>
          <p:cNvSpPr txBox="1"/>
          <p:nvPr/>
        </p:nvSpPr>
        <p:spPr>
          <a:xfrm>
            <a:off x="1393293" y="3779100"/>
            <a:ext cx="940541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Questions Answered: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How have the COVID-19 cases, daily tests, and deaths changed over time (year, quarter, month)?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Cases and Deaths increased significantly in Quarter 4.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Daily Tests reduced in Q1 of 2021 indicating reduction in cases of COVID-19.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onut">
            <a:extLst>
              <a:ext uri="{FF2B5EF4-FFF2-40B4-BE49-F238E27FC236}">
                <a16:creationId xmlns:a16="http://schemas.microsoft.com/office/drawing/2014/main" id="{00D26430-A972-4B2A-89E8-3F7C39DC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3" y="645809"/>
            <a:ext cx="4674014" cy="52044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58D8AD-7A87-C60B-B2E4-D51A63AC7DB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1659" y="1505520"/>
            <a:ext cx="6196839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relative proportion of hospital beds per 1000 people across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donut chart provides a quick visual of which continents have more hospital beds relative to their population size.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latin typeface="Arial" panose="020B0604020202020204" pitchFamily="34" charset="0"/>
              </a:rPr>
              <a:t>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egions like Europe or Asia dominate, indicating stronger healthcare infrastructure, while other regions, such as Africa, occupy smaller portions.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Treemap">
            <a:extLst>
              <a:ext uri="{FF2B5EF4-FFF2-40B4-BE49-F238E27FC236}">
                <a16:creationId xmlns:a16="http://schemas.microsoft.com/office/drawing/2014/main" id="{34125DFE-15BA-4F8B-95E8-1F2B3F4D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5" y="1109643"/>
            <a:ext cx="5714145" cy="40501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7C38EE-F55A-6B2F-2B93-7D4873A2B0A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39543" y="1109643"/>
            <a:ext cx="563163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is GDP per capita distributed across countries and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treemap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proportional representation of GDP per capita across different countries, grouped by continent.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areas represent countries with higher GDP per capita, allowing you to compare the economic power of various countries at a glance.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colors highlight the continental distribution of wealth.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Europe has highest GDP per Capita and Luxembourg a Country in Europe has the highest GDP per Capita amongst all countries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Dashboard 1">
            <a:extLst>
              <a:ext uri="{FF2B5EF4-FFF2-40B4-BE49-F238E27FC236}">
                <a16:creationId xmlns:a16="http://schemas.microsoft.com/office/drawing/2014/main" id="{4DD84003-291B-450C-AF1E-626B445C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37011E-4D4A-E2E6-E757-7E76662E07CD}"/>
              </a:ext>
            </a:extLst>
          </p:cNvPr>
          <p:cNvSpPr txBox="1"/>
          <p:nvPr/>
        </p:nvSpPr>
        <p:spPr>
          <a:xfrm>
            <a:off x="5421085" y="186612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Dashboard 2">
            <a:extLst>
              <a:ext uri="{FF2B5EF4-FFF2-40B4-BE49-F238E27FC236}">
                <a16:creationId xmlns:a16="http://schemas.microsoft.com/office/drawing/2014/main" id="{B069FB17-A776-42A8-B42A-C8AC5EFAE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A4F88-8E00-653A-E37E-C46A8E5B47E5}"/>
              </a:ext>
            </a:extLst>
          </p:cNvPr>
          <p:cNvSpPr txBox="1"/>
          <p:nvPr/>
        </p:nvSpPr>
        <p:spPr>
          <a:xfrm>
            <a:off x="5404368" y="249208"/>
            <a:ext cx="138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Dashboard 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Dashboard 3">
            <a:extLst>
              <a:ext uri="{FF2B5EF4-FFF2-40B4-BE49-F238E27FC236}">
                <a16:creationId xmlns:a16="http://schemas.microsoft.com/office/drawing/2014/main" id="{EBF7AA45-243B-4DD5-9FAD-350AE12EE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0D836-5C58-6F6F-04EB-580C20992818}"/>
              </a:ext>
            </a:extLst>
          </p:cNvPr>
          <p:cNvSpPr txBox="1"/>
          <p:nvPr/>
        </p:nvSpPr>
        <p:spPr>
          <a:xfrm>
            <a:off x="5318450" y="242596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Dashboard 4">
            <a:extLst>
              <a:ext uri="{FF2B5EF4-FFF2-40B4-BE49-F238E27FC236}">
                <a16:creationId xmlns:a16="http://schemas.microsoft.com/office/drawing/2014/main" id="{86E13587-740B-47FA-9E94-3326D5CC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D983DC-B3FA-D1C5-3D06-7C19D8139ADA}"/>
              </a:ext>
            </a:extLst>
          </p:cNvPr>
          <p:cNvSpPr txBox="1"/>
          <p:nvPr/>
        </p:nvSpPr>
        <p:spPr>
          <a:xfrm>
            <a:off x="5673013" y="22393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Dashboard 5">
            <a:extLst>
              <a:ext uri="{FF2B5EF4-FFF2-40B4-BE49-F238E27FC236}">
                <a16:creationId xmlns:a16="http://schemas.microsoft.com/office/drawing/2014/main" id="{8A1047BB-3297-49A0-825D-C6FE1AE8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A04BD-F5BC-49EF-3218-17C2D499E336}"/>
              </a:ext>
            </a:extLst>
          </p:cNvPr>
          <p:cNvSpPr txBox="1"/>
          <p:nvPr/>
        </p:nvSpPr>
        <p:spPr>
          <a:xfrm>
            <a:off x="5178490" y="298580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r Chart">
            <a:extLst>
              <a:ext uri="{FF2B5EF4-FFF2-40B4-BE49-F238E27FC236}">
                <a16:creationId xmlns:a16="http://schemas.microsoft.com/office/drawing/2014/main" id="{481547D2-6795-4A99-BEA0-725D736E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" y="0"/>
            <a:ext cx="5706447" cy="2856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10428-DF23-EAD7-E8B3-4A438C9100B6}"/>
              </a:ext>
            </a:extLst>
          </p:cNvPr>
          <p:cNvSpPr txBox="1"/>
          <p:nvPr/>
        </p:nvSpPr>
        <p:spPr>
          <a:xfrm>
            <a:off x="65315" y="3021230"/>
            <a:ext cx="603068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Question Answered: 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How do the total deaths from COVID-19 compare across different countries?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Observation: 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chart reveals disparities in death counts across continents.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Europe or the Americas have significantly higher total deaths compared to others like Oceania or Africa. 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These differences could reflect the population size, healthcare infrastructure or pandemic response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slide3" descr="Pie Chart">
            <a:extLst>
              <a:ext uri="{FF2B5EF4-FFF2-40B4-BE49-F238E27FC236}">
                <a16:creationId xmlns:a16="http://schemas.microsoft.com/office/drawing/2014/main" id="{96486242-0A80-1038-65C6-31CEF7036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7" y="122797"/>
            <a:ext cx="4945226" cy="2610683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B53F5F77-27D6-B8DE-B06D-53067EBC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21229"/>
            <a:ext cx="603068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 Answered: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proportion of daily COVID-19 tests conducted by continent?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pie chart shows the share of daily tests performed in each continent.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Asia and Europe have performed more daily tests compared to others.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might reflect differences in testing infrastructure, population size, or outbreak severity.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ory 11">
            <a:extLst>
              <a:ext uri="{FF2B5EF4-FFF2-40B4-BE49-F238E27FC236}">
                <a16:creationId xmlns:a16="http://schemas.microsoft.com/office/drawing/2014/main" id="{113DAA0F-0F80-45E3-8A38-84391497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D33EA-A023-E0A7-F555-55E4B3F5C85F}"/>
              </a:ext>
            </a:extLst>
          </p:cNvPr>
          <p:cNvSpPr txBox="1"/>
          <p:nvPr/>
        </p:nvSpPr>
        <p:spPr>
          <a:xfrm>
            <a:off x="5682343" y="345232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Story 12">
            <a:extLst>
              <a:ext uri="{FF2B5EF4-FFF2-40B4-BE49-F238E27FC236}">
                <a16:creationId xmlns:a16="http://schemas.microsoft.com/office/drawing/2014/main" id="{90A64A1D-A2F7-4DAF-88E5-D103ED2A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Story 13">
            <a:extLst>
              <a:ext uri="{FF2B5EF4-FFF2-40B4-BE49-F238E27FC236}">
                <a16:creationId xmlns:a16="http://schemas.microsoft.com/office/drawing/2014/main" id="{7634EC37-C363-4095-8054-5DF97A57E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Story 14">
            <a:extLst>
              <a:ext uri="{FF2B5EF4-FFF2-40B4-BE49-F238E27FC236}">
                <a16:creationId xmlns:a16="http://schemas.microsoft.com/office/drawing/2014/main" id="{1B41E629-6B03-4109-871E-6093EF5A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Story 15">
            <a:extLst>
              <a:ext uri="{FF2B5EF4-FFF2-40B4-BE49-F238E27FC236}">
                <a16:creationId xmlns:a16="http://schemas.microsoft.com/office/drawing/2014/main" id="{70301B58-12F5-4275-A47B-9B5F4891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409"/>
            <a:ext cx="12192000" cy="50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stogram">
            <a:extLst>
              <a:ext uri="{FF2B5EF4-FFF2-40B4-BE49-F238E27FC236}">
                <a16:creationId xmlns:a16="http://schemas.microsoft.com/office/drawing/2014/main" id="{F1E86ADF-167D-471A-BEDD-4B36B1313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27" y="-1"/>
            <a:ext cx="7476746" cy="40028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5EDE6F-2613-4247-477C-6712D7B111E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4706" y="4179671"/>
            <a:ext cx="11042587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is GDP per capita distributed across different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histogram can show if the GDP per capita values are skewed or normally distributed in different continents.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a continent like Europe have a tighter cluster of high GDP per capita, while Africa 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skewed towards the lower end.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imeline Chart">
            <a:extLst>
              <a:ext uri="{FF2B5EF4-FFF2-40B4-BE49-F238E27FC236}">
                <a16:creationId xmlns:a16="http://schemas.microsoft.com/office/drawing/2014/main" id="{464973B6-DB2D-4C3D-8F3F-8406A9F32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51" y="-1"/>
            <a:ext cx="9532698" cy="3429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F3B81B-32E0-BD35-F406-26EB63BDE15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31641" y="3578292"/>
            <a:ext cx="8530708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have COVID-19 cases and deaths trended over time across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can illustrates</a:t>
            </a:r>
            <a:r>
              <a:rPr lang="en-US" altLang="en-US" sz="1500" dirty="0"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in the pandemic's spread.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North America has most cases and deaths.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 has more cases but Europe over time has more deaths.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Africa and Oceania has low cases and deaths.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catter Plot">
            <a:extLst>
              <a:ext uri="{FF2B5EF4-FFF2-40B4-BE49-F238E27FC236}">
                <a16:creationId xmlns:a16="http://schemas.microsoft.com/office/drawing/2014/main" id="{F3C38364-8EF0-4D91-AD88-4E0C26AA4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04"/>
            <a:ext cx="6393180" cy="4975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042C2D-47AA-6803-0298-AC5F8AFC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180" y="1189924"/>
            <a:ext cx="579882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GDP per capita and hospital beds per 1000 people across different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scatter plot might reveal that countries with higher GDP per capita also tend to have more hospital beds per 1000 people, suggesting better healthcare infrastructure.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 outliers show that this isn’t always the case, as some lower-income countries might have relatively more hospital beds or vice versa.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Japan and South Korea has comparatively lower GDP/Capita but have the highest Hospital beds per 1000 people whereas Luxembourg having highest GDP/Capita has low Hospital beds per 1000 people.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ubble Plot">
            <a:extLst>
              <a:ext uri="{FF2B5EF4-FFF2-40B4-BE49-F238E27FC236}">
                <a16:creationId xmlns:a16="http://schemas.microsoft.com/office/drawing/2014/main" id="{8492A04B-8605-4A4D-871E-B02D80C09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2" y="65314"/>
            <a:ext cx="4973216" cy="30044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477970-3B03-1B56-0A74-B1C96A6C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7743"/>
            <a:ext cx="60959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COVID-19 case numbers compare across countries, and what is the regional distribution?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bubbles represent countries with higher case numbers.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observe the distribution of cases geographically by continent.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countries like the U.S., India, have large bubbles, indicating high case numbers, while smaller countries or regions may have much smaller bubbles. </a:t>
            </a:r>
          </a:p>
        </p:txBody>
      </p:sp>
      <p:pic>
        <p:nvPicPr>
          <p:cNvPr id="3" name="slide8" descr="Word Chart">
            <a:extLst>
              <a:ext uri="{FF2B5EF4-FFF2-40B4-BE49-F238E27FC236}">
                <a16:creationId xmlns:a16="http://schemas.microsoft.com/office/drawing/2014/main" id="{281C3D4F-F97C-C1C6-484C-476E62B8D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5315"/>
            <a:ext cx="6015836" cy="300445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B0D75AB-32C5-87C6-01E8-43144007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098" y="3297743"/>
            <a:ext cx="598073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countries have the largest populations, and how are they distributed across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size of each country’s name reflects its population size.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names like India suggest significant population sizes, while smaller names like Cuba, Fiji reflect smaller populations.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color coding by continent highlights regional population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oxplot">
            <a:extLst>
              <a:ext uri="{FF2B5EF4-FFF2-40B4-BE49-F238E27FC236}">
                <a16:creationId xmlns:a16="http://schemas.microsoft.com/office/drawing/2014/main" id="{74723949-3FC8-4B71-99FC-FEDC41C6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95999" cy="31646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AD2498-6BF0-B97C-BFFE-76B7C6C8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0179"/>
            <a:ext cx="56636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hospital beds per 1000 people vary across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helps reveal the range, median, and spread of hospital beds across continents.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Europe have a higher median hospital beds per 1000 people, while Africa has a lower median. This indicates disparities in healthcare infrastructure. </a:t>
            </a:r>
          </a:p>
        </p:txBody>
      </p:sp>
      <p:pic>
        <p:nvPicPr>
          <p:cNvPr id="3" name="slide10" descr="Regression Plot">
            <a:extLst>
              <a:ext uri="{FF2B5EF4-FFF2-40B4-BE49-F238E27FC236}">
                <a16:creationId xmlns:a16="http://schemas.microsoft.com/office/drawing/2014/main" id="{906A170E-A240-4653-A97F-AFFC82CFC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"/>
            <a:ext cx="6096002" cy="316468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C5E4B3D-7862-0642-16A0-ABD1B5F7E47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50295" y="3333958"/>
            <a:ext cx="634170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relationship between GDP/capita and the number of medical doctors per 1000 people across different continents?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positive nonlinear trend shows that countries with higher GDP</a:t>
            </a:r>
            <a:r>
              <a:rPr lang="en-US" altLang="en-US" sz="1500" dirty="0"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 tend to have more doctors.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the logarithmic trendline could show diminishing returns: wealthier countries don’t always have a proportionally higher number of doctors.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Europe has less returns than South America which has a lower GDP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3dchart">
            <a:extLst>
              <a:ext uri="{FF2B5EF4-FFF2-40B4-BE49-F238E27FC236}">
                <a16:creationId xmlns:a16="http://schemas.microsoft.com/office/drawing/2014/main" id="{A5B601E5-1146-418A-AE08-293F7D9E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4" y="0"/>
            <a:ext cx="10599420" cy="40214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F192FD-414F-C6E6-80F1-CF689464AF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61604" y="4317600"/>
            <a:ext cx="1069288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geographical distribution of COVID-19 cases across countries and continents?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3D chart provides insights into the global spread of cases.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Continents like Asia and North America have the largest bubbles, indicating higher case numbers in those regions.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Jitter">
            <a:extLst>
              <a:ext uri="{FF2B5EF4-FFF2-40B4-BE49-F238E27FC236}">
                <a16:creationId xmlns:a16="http://schemas.microsoft.com/office/drawing/2014/main" id="{2AA8338D-1260-4283-84D6-A58EBF1BE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71" y="0"/>
            <a:ext cx="7623058" cy="35642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F053CE-ACF4-A5AB-E631-276E4EBF5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76" y="3682816"/>
            <a:ext cx="109197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Answered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is GDP per capita distributed within each continent, with added randomization for better visualization?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using a jitter plot, can avoid data overlapping and better visualize the distribution of GDP per capita across continents.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Europe shows a clustering of countries with high GDP per capita, while Africa displays tight cluster of lower GDP/Capita.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jitter allows for a clearer view of outliers and clusters within continents.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1154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NAME: Khushi Bharat Jain  UID: 2021700030  BRANCH: CSE-DS  EXPERIMENT NO: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khushi jain</cp:lastModifiedBy>
  <cp:revision>5</cp:revision>
  <dcterms:created xsi:type="dcterms:W3CDTF">2024-09-07T14:24:56Z</dcterms:created>
  <dcterms:modified xsi:type="dcterms:W3CDTF">2024-09-07T18:09:28Z</dcterms:modified>
</cp:coreProperties>
</file>