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61" r:id="rId3"/>
    <p:sldId id="262" r:id="rId4"/>
    <p:sldId id="263" r:id="rId5"/>
    <p:sldId id="264" r:id="rId6"/>
    <p:sldId id="265" r:id="rId7"/>
    <p:sldId id="267" r:id="rId8"/>
    <p:sldId id="268" r:id="rId9"/>
    <p:sldId id="269" r:id="rId10"/>
    <p:sldId id="257" r:id="rId11"/>
    <p:sldId id="258" r:id="rId12"/>
    <p:sldId id="259"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5033" autoAdjust="0"/>
  </p:normalViewPr>
  <p:slideViewPr>
    <p:cSldViewPr snapToGrid="0" snapToObjects="1">
      <p:cViewPr varScale="1">
        <p:scale>
          <a:sx n="78" d="100"/>
          <a:sy n="78" d="100"/>
        </p:scale>
        <p:origin x="90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DC81C7-E0F2-4D50-A822-71320C68E04B}" type="datetimeFigureOut">
              <a:rPr lang="en-US" smtClean="0"/>
              <a:t>9/29/2024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0259D-18D7-4ACE-8455-938C4C4B0E7B}" type="slidenum">
              <a:rPr lang="en-US" smtClean="0"/>
              <a:t>‹#›</a:t>
            </a:fld>
            <a:endParaRPr lang="en-US"/>
          </a:p>
        </p:txBody>
      </p:sp>
    </p:spTree>
    <p:extLst>
      <p:ext uri="{BB962C8B-B14F-4D97-AF65-F5344CB8AC3E}">
        <p14:creationId xmlns:p14="http://schemas.microsoft.com/office/powerpoint/2010/main" val="858951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0259D-18D7-4ACE-8455-938C4C4B0E7B}" type="slidenum">
              <a:rPr lang="en-US" smtClean="0"/>
              <a:t>3</a:t>
            </a:fld>
            <a:endParaRPr lang="en-US"/>
          </a:p>
        </p:txBody>
      </p:sp>
    </p:spTree>
    <p:extLst>
      <p:ext uri="{BB962C8B-B14F-4D97-AF65-F5344CB8AC3E}">
        <p14:creationId xmlns:p14="http://schemas.microsoft.com/office/powerpoint/2010/main" val="1002327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0259D-18D7-4ACE-8455-938C4C4B0E7B}" type="slidenum">
              <a:rPr lang="en-US" smtClean="0"/>
              <a:t>4</a:t>
            </a:fld>
            <a:endParaRPr lang="en-US"/>
          </a:p>
        </p:txBody>
      </p:sp>
    </p:spTree>
    <p:extLst>
      <p:ext uri="{BB962C8B-B14F-4D97-AF65-F5344CB8AC3E}">
        <p14:creationId xmlns:p14="http://schemas.microsoft.com/office/powerpoint/2010/main" val="3559640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0259D-18D7-4ACE-8455-938C4C4B0E7B}" type="slidenum">
              <a:rPr lang="en-US" smtClean="0"/>
              <a:t>8</a:t>
            </a:fld>
            <a:endParaRPr lang="en-US"/>
          </a:p>
        </p:txBody>
      </p:sp>
    </p:spTree>
    <p:extLst>
      <p:ext uri="{BB962C8B-B14F-4D97-AF65-F5344CB8AC3E}">
        <p14:creationId xmlns:p14="http://schemas.microsoft.com/office/powerpoint/2010/main" val="2560396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hushijain2021700030/adv_exp6"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64"/>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khushi_2021700030_adv6</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9/29/2024 4:04:51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9/29/2024 4:03:36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1</a:t>
            </a:r>
          </a:p>
        </p:txBody>
      </p:sp>
      <p:pic>
        <p:nvPicPr>
          <p:cNvPr id="5" name="Picture 4">
            <a:extLst>
              <a:ext uri="{FF2B5EF4-FFF2-40B4-BE49-F238E27FC236}">
                <a16:creationId xmlns:a16="http://schemas.microsoft.com/office/drawing/2014/main" id="{B7D10787-FDBC-D7DE-C866-0C075EA1B55E}"/>
              </a:ext>
            </a:extLst>
          </p:cNvPr>
          <p:cNvPicPr>
            <a:picLocks noChangeAspect="1"/>
          </p:cNvPicPr>
          <p:nvPr/>
        </p:nvPicPr>
        <p:blipFill>
          <a:blip r:embed="rId3"/>
          <a:stretch>
            <a:fillRect/>
          </a:stretch>
        </p:blipFill>
        <p:spPr>
          <a:xfrm>
            <a:off x="68826" y="104359"/>
            <a:ext cx="12192000" cy="67536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4</a:t>
            </a:r>
          </a:p>
        </p:txBody>
      </p:sp>
      <p:pic>
        <p:nvPicPr>
          <p:cNvPr id="5" name="Picture 4">
            <a:extLst>
              <a:ext uri="{FF2B5EF4-FFF2-40B4-BE49-F238E27FC236}">
                <a16:creationId xmlns:a16="http://schemas.microsoft.com/office/drawing/2014/main" id="{A9A2B638-91F4-EBF3-D498-322D994E2F4A}"/>
              </a:ext>
            </a:extLst>
          </p:cNvPr>
          <p:cNvPicPr>
            <a:picLocks noChangeAspect="1"/>
          </p:cNvPicPr>
          <p:nvPr/>
        </p:nvPicPr>
        <p:blipFill>
          <a:blip r:embed="rId3"/>
          <a:stretch>
            <a:fillRect/>
          </a:stretch>
        </p:blipFill>
        <p:spPr>
          <a:xfrm>
            <a:off x="0" y="0"/>
            <a:ext cx="1218578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5</a:t>
            </a:r>
          </a:p>
        </p:txBody>
      </p:sp>
      <p:pic>
        <p:nvPicPr>
          <p:cNvPr id="5" name="Picture 4">
            <a:extLst>
              <a:ext uri="{FF2B5EF4-FFF2-40B4-BE49-F238E27FC236}">
                <a16:creationId xmlns:a16="http://schemas.microsoft.com/office/drawing/2014/main" id="{782FC6D9-C6DB-C3B9-4382-94FBB92E3AB7}"/>
              </a:ext>
            </a:extLst>
          </p:cNvPr>
          <p:cNvPicPr>
            <a:picLocks noChangeAspect="1"/>
          </p:cNvPicPr>
          <p:nvPr/>
        </p:nvPicPr>
        <p:blipFill>
          <a:blip r:embed="rId3"/>
          <a:stretch>
            <a:fillRect/>
          </a:stretch>
        </p:blipFill>
        <p:spPr>
          <a:xfrm>
            <a:off x="14992" y="0"/>
            <a:ext cx="12162016"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9</a:t>
            </a:r>
          </a:p>
        </p:txBody>
      </p:sp>
      <p:pic>
        <p:nvPicPr>
          <p:cNvPr id="5" name="Picture 4">
            <a:extLst>
              <a:ext uri="{FF2B5EF4-FFF2-40B4-BE49-F238E27FC236}">
                <a16:creationId xmlns:a16="http://schemas.microsoft.com/office/drawing/2014/main" id="{A4276A37-D7A2-B1AA-73D6-3CB649913CB5}"/>
              </a:ext>
            </a:extLst>
          </p:cNvPr>
          <p:cNvPicPr>
            <a:picLocks noChangeAspect="1"/>
          </p:cNvPicPr>
          <p:nvPr/>
        </p:nvPicPr>
        <p:blipFill>
          <a:blip r:embed="rId3"/>
          <a:stretch>
            <a:fillRect/>
          </a:stretch>
        </p:blipFill>
        <p:spPr>
          <a:xfrm>
            <a:off x="0" y="19531"/>
            <a:ext cx="12192000" cy="68189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588E15-CF44-70BA-F003-DDFF61BEE437}"/>
              </a:ext>
            </a:extLst>
          </p:cNvPr>
          <p:cNvPicPr>
            <a:picLocks noChangeAspect="1"/>
          </p:cNvPicPr>
          <p:nvPr/>
        </p:nvPicPr>
        <p:blipFill>
          <a:blip r:embed="rId2"/>
          <a:stretch>
            <a:fillRect/>
          </a:stretch>
        </p:blipFill>
        <p:spPr>
          <a:xfrm>
            <a:off x="0" y="-1"/>
            <a:ext cx="6094206" cy="3426311"/>
          </a:xfrm>
          <a:prstGeom prst="rect">
            <a:avLst/>
          </a:prstGeom>
        </p:spPr>
      </p:pic>
      <p:sp>
        <p:nvSpPr>
          <p:cNvPr id="5" name="TextBox 4">
            <a:extLst>
              <a:ext uri="{FF2B5EF4-FFF2-40B4-BE49-F238E27FC236}">
                <a16:creationId xmlns:a16="http://schemas.microsoft.com/office/drawing/2014/main" id="{D80F769C-3033-5C91-14BD-7C7CF576A742}"/>
              </a:ext>
            </a:extLst>
          </p:cNvPr>
          <p:cNvSpPr txBox="1"/>
          <p:nvPr/>
        </p:nvSpPr>
        <p:spPr>
          <a:xfrm>
            <a:off x="0" y="3431689"/>
            <a:ext cx="6094206" cy="3139321"/>
          </a:xfrm>
          <a:prstGeom prst="rect">
            <a:avLst/>
          </a:prstGeom>
          <a:noFill/>
        </p:spPr>
        <p:txBody>
          <a:bodyPr wrap="square">
            <a:spAutoFit/>
          </a:bodyPr>
          <a:lstStyle/>
          <a:p>
            <a:r>
              <a:rPr lang="en-US" b="1" dirty="0"/>
              <a:t>Question Answered</a:t>
            </a:r>
            <a:r>
              <a:rPr lang="en-US" dirty="0"/>
              <a:t>: </a:t>
            </a:r>
          </a:p>
          <a:p>
            <a:endParaRPr lang="en-US" dirty="0"/>
          </a:p>
          <a:p>
            <a:r>
              <a:rPr lang="en-US" dirty="0"/>
              <a:t>What is the distribution of different animal types in the dataset?</a:t>
            </a:r>
          </a:p>
          <a:p>
            <a:endParaRPr lang="en-US" dirty="0"/>
          </a:p>
          <a:p>
            <a:r>
              <a:rPr lang="en-US" b="1" dirty="0"/>
              <a:t>Observations</a:t>
            </a:r>
            <a:r>
              <a:rPr lang="en-US" dirty="0"/>
              <a:t>:</a:t>
            </a:r>
          </a:p>
          <a:p>
            <a:endParaRPr lang="en-US" dirty="0"/>
          </a:p>
          <a:p>
            <a:pPr marL="742950" lvl="1" indent="-285750">
              <a:buFont typeface="Arial" panose="020B0604020202020204" pitchFamily="34" charset="0"/>
              <a:buChar char="•"/>
            </a:pPr>
            <a:r>
              <a:rPr lang="en-US" dirty="0"/>
              <a:t>Certain types of animals dominate the dataset (e.g., dogs and cats).</a:t>
            </a:r>
          </a:p>
          <a:p>
            <a:pPr lvl="1"/>
            <a:endParaRPr lang="en-US" dirty="0"/>
          </a:p>
          <a:p>
            <a:pPr marL="742950" lvl="1" indent="-285750">
              <a:buFont typeface="Arial" panose="020B0604020202020204" pitchFamily="34" charset="0"/>
              <a:buChar char="•"/>
            </a:pPr>
            <a:r>
              <a:rPr lang="en-US" dirty="0"/>
              <a:t>Other animals have significantly lower counts.</a:t>
            </a:r>
          </a:p>
        </p:txBody>
      </p:sp>
      <p:pic>
        <p:nvPicPr>
          <p:cNvPr id="9" name="Picture 8">
            <a:extLst>
              <a:ext uri="{FF2B5EF4-FFF2-40B4-BE49-F238E27FC236}">
                <a16:creationId xmlns:a16="http://schemas.microsoft.com/office/drawing/2014/main" id="{F241EA26-6A3D-BBDE-1B12-367BE9DFDF1D}"/>
              </a:ext>
            </a:extLst>
          </p:cNvPr>
          <p:cNvPicPr>
            <a:picLocks noChangeAspect="1"/>
          </p:cNvPicPr>
          <p:nvPr/>
        </p:nvPicPr>
        <p:blipFill>
          <a:blip r:embed="rId3"/>
          <a:stretch>
            <a:fillRect/>
          </a:stretch>
        </p:blipFill>
        <p:spPr>
          <a:xfrm>
            <a:off x="6360864" y="-5381"/>
            <a:ext cx="5831136" cy="3431691"/>
          </a:xfrm>
          <a:prstGeom prst="rect">
            <a:avLst/>
          </a:prstGeom>
        </p:spPr>
      </p:pic>
      <p:sp>
        <p:nvSpPr>
          <p:cNvPr id="10" name="Rectangle 1">
            <a:extLst>
              <a:ext uri="{FF2B5EF4-FFF2-40B4-BE49-F238E27FC236}">
                <a16:creationId xmlns:a16="http://schemas.microsoft.com/office/drawing/2014/main" id="{9D0B354D-BBAB-6426-E01A-D545D3672D1D}"/>
              </a:ext>
            </a:extLst>
          </p:cNvPr>
          <p:cNvSpPr>
            <a:spLocks noChangeArrowheads="1"/>
          </p:cNvSpPr>
          <p:nvPr/>
        </p:nvSpPr>
        <p:spPr bwMode="auto">
          <a:xfrm rot="10800000" flipV="1">
            <a:off x="6094206" y="3431689"/>
            <a:ext cx="609779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endParaRPr lang="en-US" altLang="en-US"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What is the proportion of different breeds in the dataset?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The dataset is likely skewed toward a few breeds.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Popular breeds may take up the majority of the pie, while rarer breeds have small slices e.g. Domestic Shorthair Mix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5429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0C2A37-04D5-6BA7-2927-8680508790FE}"/>
              </a:ext>
            </a:extLst>
          </p:cNvPr>
          <p:cNvPicPr>
            <a:picLocks noChangeAspect="1"/>
          </p:cNvPicPr>
          <p:nvPr/>
        </p:nvPicPr>
        <p:blipFill>
          <a:blip r:embed="rId3"/>
          <a:stretch>
            <a:fillRect/>
          </a:stretch>
        </p:blipFill>
        <p:spPr>
          <a:xfrm>
            <a:off x="6096000" y="-1"/>
            <a:ext cx="6094206" cy="3324113"/>
          </a:xfrm>
          <a:prstGeom prst="rect">
            <a:avLst/>
          </a:prstGeom>
        </p:spPr>
      </p:pic>
      <p:sp>
        <p:nvSpPr>
          <p:cNvPr id="11" name="Rectangle 2">
            <a:extLst>
              <a:ext uri="{FF2B5EF4-FFF2-40B4-BE49-F238E27FC236}">
                <a16:creationId xmlns:a16="http://schemas.microsoft.com/office/drawing/2014/main" id="{DDFA5C23-2CE1-3047-8ECE-F279EBCA644D}"/>
              </a:ext>
            </a:extLst>
          </p:cNvPr>
          <p:cNvSpPr>
            <a:spLocks noChangeArrowheads="1"/>
          </p:cNvSpPr>
          <p:nvPr/>
        </p:nvSpPr>
        <p:spPr bwMode="auto">
          <a:xfrm>
            <a:off x="6096000" y="3481452"/>
            <a:ext cx="6096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Timeline Chart: Animal Intake over 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endParaRPr lang="en-US" altLang="en-US"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How has the number of animal intakes changed over the years?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There is a decline in intake specifically in 2020, possibly due to</a:t>
            </a:r>
            <a:r>
              <a:rPr lang="en-US" altLang="en-US" dirty="0"/>
              <a:t> covid</a:t>
            </a:r>
            <a:r>
              <a:rPr kumimoji="0" lang="en-US" altLang="en-US" sz="1800" b="0" i="0" u="none" strike="noStrike" cap="none" normalizeH="0" baseline="0" dirty="0">
                <a:ln>
                  <a:noFill/>
                </a:ln>
                <a:solidFill>
                  <a:schemeClr val="tx1"/>
                </a:solidFill>
                <a:effectLst/>
              </a:rPr>
              <a:t>.</a:t>
            </a:r>
          </a:p>
        </p:txBody>
      </p:sp>
      <p:pic>
        <p:nvPicPr>
          <p:cNvPr id="13" name="Picture 12">
            <a:extLst>
              <a:ext uri="{FF2B5EF4-FFF2-40B4-BE49-F238E27FC236}">
                <a16:creationId xmlns:a16="http://schemas.microsoft.com/office/drawing/2014/main" id="{49063EEA-E99C-1F7F-727F-B4F75CEEA552}"/>
              </a:ext>
            </a:extLst>
          </p:cNvPr>
          <p:cNvPicPr>
            <a:picLocks noChangeAspect="1"/>
          </p:cNvPicPr>
          <p:nvPr/>
        </p:nvPicPr>
        <p:blipFill>
          <a:blip r:embed="rId4"/>
          <a:stretch>
            <a:fillRect/>
          </a:stretch>
        </p:blipFill>
        <p:spPr>
          <a:xfrm>
            <a:off x="-1" y="33610"/>
            <a:ext cx="6096001" cy="3429002"/>
          </a:xfrm>
          <a:prstGeom prst="rect">
            <a:avLst/>
          </a:prstGeom>
        </p:spPr>
      </p:pic>
      <p:sp>
        <p:nvSpPr>
          <p:cNvPr id="14" name="Rectangle 3">
            <a:extLst>
              <a:ext uri="{FF2B5EF4-FFF2-40B4-BE49-F238E27FC236}">
                <a16:creationId xmlns:a16="http://schemas.microsoft.com/office/drawing/2014/main" id="{D776B9CF-9F6A-70E3-486D-5A4D2067C538}"/>
              </a:ext>
            </a:extLst>
          </p:cNvPr>
          <p:cNvSpPr>
            <a:spLocks noChangeArrowheads="1"/>
          </p:cNvSpPr>
          <p:nvPr/>
        </p:nvSpPr>
        <p:spPr bwMode="auto">
          <a:xfrm rot="10800000" flipV="1">
            <a:off x="-1" y="3481451"/>
            <a:ext cx="609420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Histogram: Age Distribution at Intake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endParaRPr lang="en-US" altLang="en-US"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What is the age distribution of animals upon intake?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There are age clusters, with more animals being taken in at a particular age (e.g., younger animals are more common).</a:t>
            </a:r>
          </a:p>
        </p:txBody>
      </p:sp>
    </p:spTree>
    <p:extLst>
      <p:ext uri="{BB962C8B-B14F-4D97-AF65-F5344CB8AC3E}">
        <p14:creationId xmlns:p14="http://schemas.microsoft.com/office/powerpoint/2010/main" val="245338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3285ED-93D6-C75F-AFD7-F508DFFAB77D}"/>
              </a:ext>
            </a:extLst>
          </p:cNvPr>
          <p:cNvPicPr>
            <a:picLocks noChangeAspect="1"/>
          </p:cNvPicPr>
          <p:nvPr/>
        </p:nvPicPr>
        <p:blipFill>
          <a:blip r:embed="rId3"/>
          <a:stretch>
            <a:fillRect/>
          </a:stretch>
        </p:blipFill>
        <p:spPr>
          <a:xfrm>
            <a:off x="0" y="10757"/>
            <a:ext cx="5441795" cy="6858001"/>
          </a:xfrm>
          <a:prstGeom prst="rect">
            <a:avLst/>
          </a:prstGeom>
        </p:spPr>
      </p:pic>
      <p:sp>
        <p:nvSpPr>
          <p:cNvPr id="6" name="Rectangle 2">
            <a:extLst>
              <a:ext uri="{FF2B5EF4-FFF2-40B4-BE49-F238E27FC236}">
                <a16:creationId xmlns:a16="http://schemas.microsoft.com/office/drawing/2014/main" id="{B2815BC0-231B-8898-1D8E-7AB95CAEC358}"/>
              </a:ext>
            </a:extLst>
          </p:cNvPr>
          <p:cNvSpPr>
            <a:spLocks noChangeArrowheads="1"/>
          </p:cNvSpPr>
          <p:nvPr/>
        </p:nvSpPr>
        <p:spPr bwMode="auto">
          <a:xfrm rot="10800000" flipV="1">
            <a:off x="5363122" y="105012"/>
            <a:ext cx="689536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Scatter Plot: Animal Intake Condition vs. Age</a:t>
            </a:r>
            <a:endParaRPr lang="en-US" altLang="en-US" sz="14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Question Answered</a:t>
            </a:r>
            <a:r>
              <a:rPr kumimoji="0" lang="en-US" altLang="en-US"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How does the age of animals at intake vary across different intake conditions?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Observations</a:t>
            </a:r>
            <a:r>
              <a:rPr kumimoji="0" lang="en-US" altLang="en-US"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The majority of animals appear to be very young (close to 0–500 days old) when brought in under various intake conditions.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sz="1400" dirty="0"/>
              <a:t>Different intake conditions are represented by different colors, making it easier to identify patterns for specific conditions. 'Neonatal' animals are often very young, while 'Aged' animals span a much broader age range.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sp>
        <p:nvSpPr>
          <p:cNvPr id="8" name="Rectangle 4">
            <a:extLst>
              <a:ext uri="{FF2B5EF4-FFF2-40B4-BE49-F238E27FC236}">
                <a16:creationId xmlns:a16="http://schemas.microsoft.com/office/drawing/2014/main" id="{AE6C1A42-432B-F55C-40A6-95CD0DA2A95C}"/>
              </a:ext>
            </a:extLst>
          </p:cNvPr>
          <p:cNvSpPr>
            <a:spLocks noChangeArrowheads="1"/>
          </p:cNvSpPr>
          <p:nvPr/>
        </p:nvSpPr>
        <p:spPr bwMode="auto">
          <a:xfrm>
            <a:off x="5363122" y="3467829"/>
            <a:ext cx="682887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Scatter Plot: Animal Intake Type vs. 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Question Answered</a:t>
            </a:r>
            <a:r>
              <a:rPr kumimoji="0" lang="en-US" altLang="en-US"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How does the age of animals vary across different intake types?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Observations</a:t>
            </a:r>
            <a:r>
              <a:rPr kumimoji="0" lang="en-US" altLang="en-US"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Most animals are very young (close to 0–500 days old) when brought in, regardless of intake type.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'Stray' and 'Owner Surrender' are the most common intake types for younger animals, as seen by the higher concentration of points near the lower end of the age spectrum.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5325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2BBEC7-5E93-EDC2-428E-62EC37882C23}"/>
              </a:ext>
            </a:extLst>
          </p:cNvPr>
          <p:cNvPicPr>
            <a:picLocks noChangeAspect="1"/>
          </p:cNvPicPr>
          <p:nvPr/>
        </p:nvPicPr>
        <p:blipFill>
          <a:blip r:embed="rId2"/>
          <a:stretch>
            <a:fillRect/>
          </a:stretch>
        </p:blipFill>
        <p:spPr>
          <a:xfrm>
            <a:off x="0" y="0"/>
            <a:ext cx="5303520" cy="3429000"/>
          </a:xfrm>
          <a:prstGeom prst="rect">
            <a:avLst/>
          </a:prstGeom>
        </p:spPr>
      </p:pic>
      <p:sp>
        <p:nvSpPr>
          <p:cNvPr id="6" name="TextBox 5">
            <a:extLst>
              <a:ext uri="{FF2B5EF4-FFF2-40B4-BE49-F238E27FC236}">
                <a16:creationId xmlns:a16="http://schemas.microsoft.com/office/drawing/2014/main" id="{3FBC2BB9-19EA-6E69-E487-59E32D6868A2}"/>
              </a:ext>
            </a:extLst>
          </p:cNvPr>
          <p:cNvSpPr txBox="1"/>
          <p:nvPr/>
        </p:nvSpPr>
        <p:spPr>
          <a:xfrm>
            <a:off x="5529432" y="12680"/>
            <a:ext cx="6372662" cy="3139321"/>
          </a:xfrm>
          <a:prstGeom prst="rect">
            <a:avLst/>
          </a:prstGeom>
          <a:noFill/>
        </p:spPr>
        <p:txBody>
          <a:bodyPr wrap="square">
            <a:spAutoFit/>
          </a:bodyPr>
          <a:lstStyle/>
          <a:p>
            <a:r>
              <a:rPr lang="en-US" b="1" dirty="0"/>
              <a:t>Bubble Plot: Animal Intake Conditions vs. Counts</a:t>
            </a:r>
          </a:p>
          <a:p>
            <a:endParaRPr lang="en-US" b="1" dirty="0"/>
          </a:p>
          <a:p>
            <a:r>
              <a:rPr lang="en-US" b="1" dirty="0"/>
              <a:t>Question Answered</a:t>
            </a:r>
            <a:r>
              <a:rPr lang="en-US" dirty="0"/>
              <a:t>: What are the counts of animals by different intake conditions?</a:t>
            </a:r>
          </a:p>
          <a:p>
            <a:endParaRPr lang="en-US" dirty="0"/>
          </a:p>
          <a:p>
            <a:r>
              <a:rPr lang="en-US" b="1" dirty="0"/>
              <a:t>Observations</a:t>
            </a:r>
            <a:r>
              <a:rPr lang="en-US" dirty="0"/>
              <a:t>:</a:t>
            </a:r>
          </a:p>
          <a:p>
            <a:pPr marL="742950" lvl="1" indent="-285750">
              <a:buFont typeface="Arial" panose="020B0604020202020204" pitchFamily="34" charset="0"/>
              <a:buChar char="•"/>
            </a:pPr>
            <a:r>
              <a:rPr lang="en-US" dirty="0"/>
              <a:t>Certain conditions have larger bubbles, indicating higher counts.</a:t>
            </a:r>
          </a:p>
          <a:p>
            <a:pPr marL="742950" lvl="1" indent="-285750">
              <a:buFont typeface="Arial" panose="020B0604020202020204" pitchFamily="34" charset="0"/>
              <a:buChar char="•"/>
            </a:pPr>
            <a:r>
              <a:rPr lang="en-US" dirty="0"/>
              <a:t>Normal Animals have the most number of intakes.</a:t>
            </a:r>
          </a:p>
          <a:p>
            <a:pPr marL="742950" lvl="1" indent="-285750">
              <a:buFont typeface="Arial" panose="020B0604020202020204" pitchFamily="34" charset="0"/>
              <a:buChar char="•"/>
            </a:pPr>
            <a:r>
              <a:rPr lang="en-US" dirty="0"/>
              <a:t>Injured and Sick are next with high number of intakes</a:t>
            </a:r>
          </a:p>
          <a:p>
            <a:pPr lvl="1"/>
            <a:endParaRPr lang="en-US" dirty="0"/>
          </a:p>
        </p:txBody>
      </p:sp>
      <p:pic>
        <p:nvPicPr>
          <p:cNvPr id="7" name="Picture 6">
            <a:extLst>
              <a:ext uri="{FF2B5EF4-FFF2-40B4-BE49-F238E27FC236}">
                <a16:creationId xmlns:a16="http://schemas.microsoft.com/office/drawing/2014/main" id="{5EDE33F9-1183-D5B1-BD28-396248F09268}"/>
              </a:ext>
            </a:extLst>
          </p:cNvPr>
          <p:cNvPicPr>
            <a:picLocks noChangeAspect="1"/>
          </p:cNvPicPr>
          <p:nvPr/>
        </p:nvPicPr>
        <p:blipFill>
          <a:blip r:embed="rId3"/>
          <a:stretch>
            <a:fillRect/>
          </a:stretch>
        </p:blipFill>
        <p:spPr>
          <a:xfrm>
            <a:off x="0" y="3429000"/>
            <a:ext cx="6096000" cy="3345366"/>
          </a:xfrm>
          <a:prstGeom prst="rect">
            <a:avLst/>
          </a:prstGeom>
        </p:spPr>
      </p:pic>
      <p:sp>
        <p:nvSpPr>
          <p:cNvPr id="10" name="TextBox 9">
            <a:extLst>
              <a:ext uri="{FF2B5EF4-FFF2-40B4-BE49-F238E27FC236}">
                <a16:creationId xmlns:a16="http://schemas.microsoft.com/office/drawing/2014/main" id="{EFF98F07-4EB4-B9D8-9489-F3E40DFADD00}"/>
              </a:ext>
            </a:extLst>
          </p:cNvPr>
          <p:cNvSpPr txBox="1"/>
          <p:nvPr/>
        </p:nvSpPr>
        <p:spPr>
          <a:xfrm>
            <a:off x="5668660" y="3116524"/>
            <a:ext cx="652334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Word Chart: Most Common Locations Animals Were Found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Where are the most common locations animals were found before intake?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Larger words represent locations where animals were found more frequently.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This chart helps identify key hotspots where animals are consistently found, such as particular neighborhoods or public places </a:t>
            </a:r>
            <a:r>
              <a:rPr kumimoji="0" lang="en-US" altLang="en-US" sz="1800" b="0" i="0" u="none" strike="noStrike" cap="none" normalizeH="0" baseline="0" dirty="0" err="1">
                <a:ln>
                  <a:noFill/>
                </a:ln>
                <a:solidFill>
                  <a:schemeClr val="tx1"/>
                </a:solidFill>
                <a:effectLst/>
              </a:rPr>
              <a:t>eg</a:t>
            </a:r>
            <a:r>
              <a:rPr kumimoji="0" lang="en-US" altLang="en-US" sz="1800" b="0" i="0" u="none" strike="noStrike" cap="none" normalizeH="0" baseline="0" dirty="0">
                <a:ln>
                  <a:noFill/>
                </a:ln>
                <a:solidFill>
                  <a:schemeClr val="tx1"/>
                </a:solidFill>
                <a:effectLst/>
              </a:rPr>
              <a:t> Austin TX</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Specific patterns may emerge, such as urban vs. rural areas or proximity to certain landmarks.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85075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FC4EA3-6859-B8C5-FC19-FF45E8F4C99C}"/>
              </a:ext>
            </a:extLst>
          </p:cNvPr>
          <p:cNvPicPr>
            <a:picLocks noChangeAspect="1"/>
          </p:cNvPicPr>
          <p:nvPr/>
        </p:nvPicPr>
        <p:blipFill>
          <a:blip r:embed="rId2"/>
          <a:stretch>
            <a:fillRect/>
          </a:stretch>
        </p:blipFill>
        <p:spPr>
          <a:xfrm>
            <a:off x="0" y="0"/>
            <a:ext cx="5984838" cy="3506993"/>
          </a:xfrm>
          <a:prstGeom prst="rect">
            <a:avLst/>
          </a:prstGeom>
        </p:spPr>
      </p:pic>
      <p:sp>
        <p:nvSpPr>
          <p:cNvPr id="8" name="Rectangle 3">
            <a:extLst>
              <a:ext uri="{FF2B5EF4-FFF2-40B4-BE49-F238E27FC236}">
                <a16:creationId xmlns:a16="http://schemas.microsoft.com/office/drawing/2014/main" id="{71BC24AC-6FC7-606F-C072-94B9DCBBCD19}"/>
              </a:ext>
            </a:extLst>
          </p:cNvPr>
          <p:cNvSpPr>
            <a:spLocks noChangeArrowheads="1"/>
          </p:cNvSpPr>
          <p:nvPr/>
        </p:nvSpPr>
        <p:spPr bwMode="auto">
          <a:xfrm rot="10800000" flipV="1">
            <a:off x="0" y="3336640"/>
            <a:ext cx="598483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Box Plot: Distribution of Age by Intake Type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How does the age distribution vary across different animal intake types?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graph clearly highlights that 'Stray' animals have a more diverse age range compared to other intake types, where most animals are relatively young.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pic>
        <p:nvPicPr>
          <p:cNvPr id="9" name="Picture 8">
            <a:extLst>
              <a:ext uri="{FF2B5EF4-FFF2-40B4-BE49-F238E27FC236}">
                <a16:creationId xmlns:a16="http://schemas.microsoft.com/office/drawing/2014/main" id="{DEF3646C-2408-1FF5-19F8-577D949B1FE0}"/>
              </a:ext>
            </a:extLst>
          </p:cNvPr>
          <p:cNvPicPr>
            <a:picLocks noChangeAspect="1"/>
          </p:cNvPicPr>
          <p:nvPr/>
        </p:nvPicPr>
        <p:blipFill>
          <a:blip r:embed="rId3"/>
          <a:stretch>
            <a:fillRect/>
          </a:stretch>
        </p:blipFill>
        <p:spPr>
          <a:xfrm>
            <a:off x="6095998" y="0"/>
            <a:ext cx="6096001" cy="3198141"/>
          </a:xfrm>
          <a:prstGeom prst="rect">
            <a:avLst/>
          </a:prstGeom>
        </p:spPr>
      </p:pic>
      <p:sp>
        <p:nvSpPr>
          <p:cNvPr id="10" name="Rectangle 4">
            <a:extLst>
              <a:ext uri="{FF2B5EF4-FFF2-40B4-BE49-F238E27FC236}">
                <a16:creationId xmlns:a16="http://schemas.microsoft.com/office/drawing/2014/main" id="{FD5E27CA-62D2-D00F-0A57-67FC200F0FDE}"/>
              </a:ext>
            </a:extLst>
          </p:cNvPr>
          <p:cNvSpPr>
            <a:spLocks noChangeArrowheads="1"/>
          </p:cNvSpPr>
          <p:nvPr/>
        </p:nvSpPr>
        <p:spPr bwMode="auto">
          <a:xfrm rot="10800000" flipV="1">
            <a:off x="6095999" y="3208759"/>
            <a:ext cx="609600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Violin Plot: Age Distribution Across Animal Types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What is the density of age distribution across different animal types?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shape of the violin plot indicates where ages are concentrated for each animal type.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Some animals have more varied ages upon intake compared to others </a:t>
            </a:r>
            <a:r>
              <a:rPr kumimoji="0" lang="en-US" altLang="en-US" sz="1800" b="0" i="0" u="none" strike="noStrike" cap="none" normalizeH="0" baseline="0" dirty="0" err="1">
                <a:ln>
                  <a:noFill/>
                </a:ln>
                <a:solidFill>
                  <a:schemeClr val="tx1"/>
                </a:solidFill>
                <a:effectLst/>
              </a:rPr>
              <a:t>eg</a:t>
            </a:r>
            <a:r>
              <a:rPr kumimoji="0" lang="en-US" altLang="en-US" sz="1800" b="0" i="0" u="none" strike="noStrike" cap="none" normalizeH="0" baseline="0" dirty="0">
                <a:ln>
                  <a:noFill/>
                </a:ln>
                <a:solidFill>
                  <a:schemeClr val="tx1"/>
                </a:solidFill>
                <a:effectLst/>
              </a:rPr>
              <a:t> Cat and Dog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4648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3EAC48-A81C-CE04-7990-EC910E777055}"/>
              </a:ext>
            </a:extLst>
          </p:cNvPr>
          <p:cNvPicPr>
            <a:picLocks noChangeAspect="1"/>
          </p:cNvPicPr>
          <p:nvPr/>
        </p:nvPicPr>
        <p:blipFill>
          <a:blip r:embed="rId2"/>
          <a:stretch>
            <a:fillRect/>
          </a:stretch>
        </p:blipFill>
        <p:spPr>
          <a:xfrm>
            <a:off x="0" y="0"/>
            <a:ext cx="4980791" cy="6858000"/>
          </a:xfrm>
          <a:prstGeom prst="rect">
            <a:avLst/>
          </a:prstGeom>
        </p:spPr>
      </p:pic>
      <p:sp>
        <p:nvSpPr>
          <p:cNvPr id="4" name="Rectangle 1">
            <a:extLst>
              <a:ext uri="{FF2B5EF4-FFF2-40B4-BE49-F238E27FC236}">
                <a16:creationId xmlns:a16="http://schemas.microsoft.com/office/drawing/2014/main" id="{771CFB46-D7B9-DE9F-59EE-758C574373C4}"/>
              </a:ext>
            </a:extLst>
          </p:cNvPr>
          <p:cNvSpPr>
            <a:spLocks noChangeArrowheads="1"/>
          </p:cNvSpPr>
          <p:nvPr/>
        </p:nvSpPr>
        <p:spPr bwMode="auto">
          <a:xfrm rot="10800000" flipV="1">
            <a:off x="5056094" y="3224234"/>
            <a:ext cx="721120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Line Chart: Age vs. Animal Count with Logarithmic Trend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How does the animal count change with age, and what does the logarithmic trend show?</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trend is logarithmic, indicating that the count  decreases nonlinearly with 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eaLnBrk="0" fontAlgn="base" hangingPunct="0">
              <a:spcBef>
                <a:spcPct val="0"/>
              </a:spcBef>
              <a:spcAft>
                <a:spcPct val="0"/>
              </a:spcAft>
              <a:buFontTx/>
              <a:buChar char="•"/>
            </a:pPr>
            <a:r>
              <a:rPr kumimoji="0" lang="en-US" altLang="en-US" sz="1800" b="0" i="0" u="none" strike="noStrike" cap="none" normalizeH="0" baseline="0" dirty="0">
                <a:ln>
                  <a:noFill/>
                </a:ln>
                <a:solidFill>
                  <a:schemeClr val="tx1"/>
                </a:solidFill>
                <a:effectLst/>
              </a:rPr>
              <a:t>The trend line highlights certain age ranges where intake is particularly high or low. </a:t>
            </a:r>
            <a:r>
              <a:rPr lang="en-US" dirty="0"/>
              <a:t>Lower aged animals are more likely to be taken in.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Log Trend fits perfectly that’s why only one (dark blue) line is being seen.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A76EEF21-2528-776E-A86E-992E4159F1CC}"/>
              </a:ext>
            </a:extLst>
          </p:cNvPr>
          <p:cNvSpPr txBox="1"/>
          <p:nvPr/>
        </p:nvSpPr>
        <p:spPr>
          <a:xfrm>
            <a:off x="5131398" y="0"/>
            <a:ext cx="7060601" cy="2862322"/>
          </a:xfrm>
          <a:prstGeom prst="rect">
            <a:avLst/>
          </a:prstGeom>
          <a:noFill/>
        </p:spPr>
        <p:txBody>
          <a:bodyPr wrap="square">
            <a:spAutoFit/>
          </a:bodyPr>
          <a:lstStyle/>
          <a:p>
            <a:r>
              <a:rPr lang="en-US" b="1" dirty="0"/>
              <a:t>Scatter with Trend </a:t>
            </a:r>
            <a:r>
              <a:rPr lang="en-US" b="1" dirty="0" err="1"/>
              <a:t>Line:Age</a:t>
            </a:r>
            <a:r>
              <a:rPr lang="en-US" b="1" dirty="0"/>
              <a:t> vs. Animal Count with Nonlinear Trend</a:t>
            </a:r>
          </a:p>
          <a:p>
            <a:endParaRPr lang="en-US" b="1" dirty="0"/>
          </a:p>
          <a:p>
            <a:r>
              <a:rPr lang="en-US" b="1" dirty="0"/>
              <a:t>Question Answered</a:t>
            </a:r>
            <a:r>
              <a:rPr lang="en-US" dirty="0"/>
              <a:t>: What is the linear relationship between age in days and the count of animals?</a:t>
            </a:r>
          </a:p>
          <a:p>
            <a:endParaRPr lang="en-US" dirty="0"/>
          </a:p>
          <a:p>
            <a:r>
              <a:rPr lang="en-US" b="1" dirty="0"/>
              <a:t>Observations</a:t>
            </a:r>
            <a:r>
              <a:rPr lang="en-US" dirty="0"/>
              <a:t>:</a:t>
            </a:r>
          </a:p>
          <a:p>
            <a:pPr marL="742950" lvl="1" indent="-285750">
              <a:buFont typeface="Arial" panose="020B0604020202020204" pitchFamily="34" charset="0"/>
              <a:buChar char="•"/>
            </a:pPr>
            <a:r>
              <a:rPr lang="en-US" dirty="0"/>
              <a:t>The trend line helps predict future intake patterns based on the age of animals.</a:t>
            </a:r>
          </a:p>
          <a:p>
            <a:pPr lvl="1"/>
            <a:endParaRPr lang="en-US" dirty="0"/>
          </a:p>
          <a:p>
            <a:pPr marL="742950" lvl="1" indent="-285750">
              <a:buFont typeface="Arial" panose="020B0604020202020204" pitchFamily="34" charset="0"/>
              <a:buChar char="•"/>
            </a:pPr>
            <a:r>
              <a:rPr lang="en-US" dirty="0"/>
              <a:t>Lower aged animals are more likely to be taken in.</a:t>
            </a:r>
          </a:p>
        </p:txBody>
      </p:sp>
    </p:spTree>
    <p:extLst>
      <p:ext uri="{BB962C8B-B14F-4D97-AF65-F5344CB8AC3E}">
        <p14:creationId xmlns:p14="http://schemas.microsoft.com/office/powerpoint/2010/main" val="350115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92793A-7509-3762-96E1-103B217EF8CE}"/>
              </a:ext>
            </a:extLst>
          </p:cNvPr>
          <p:cNvPicPr>
            <a:picLocks noChangeAspect="1"/>
          </p:cNvPicPr>
          <p:nvPr/>
        </p:nvPicPr>
        <p:blipFill>
          <a:blip r:embed="rId3"/>
          <a:stretch>
            <a:fillRect/>
          </a:stretch>
        </p:blipFill>
        <p:spPr>
          <a:xfrm>
            <a:off x="6253145" y="0"/>
            <a:ext cx="5938855" cy="2947595"/>
          </a:xfrm>
          <a:prstGeom prst="rect">
            <a:avLst/>
          </a:prstGeom>
        </p:spPr>
      </p:pic>
      <p:pic>
        <p:nvPicPr>
          <p:cNvPr id="5" name="Picture 4">
            <a:extLst>
              <a:ext uri="{FF2B5EF4-FFF2-40B4-BE49-F238E27FC236}">
                <a16:creationId xmlns:a16="http://schemas.microsoft.com/office/drawing/2014/main" id="{8F5A2E15-F783-57CF-FC4E-6BF8A3F6F1F0}"/>
              </a:ext>
            </a:extLst>
          </p:cNvPr>
          <p:cNvPicPr>
            <a:picLocks noChangeAspect="1"/>
          </p:cNvPicPr>
          <p:nvPr/>
        </p:nvPicPr>
        <p:blipFill>
          <a:blip r:embed="rId4"/>
          <a:srcRect l="3496"/>
          <a:stretch/>
        </p:blipFill>
        <p:spPr>
          <a:xfrm>
            <a:off x="157144" y="0"/>
            <a:ext cx="5938856" cy="2947595"/>
          </a:xfrm>
          <a:prstGeom prst="rect">
            <a:avLst/>
          </a:prstGeom>
        </p:spPr>
      </p:pic>
      <p:sp>
        <p:nvSpPr>
          <p:cNvPr id="6" name="Rectangle 1">
            <a:extLst>
              <a:ext uri="{FF2B5EF4-FFF2-40B4-BE49-F238E27FC236}">
                <a16:creationId xmlns:a16="http://schemas.microsoft.com/office/drawing/2014/main" id="{5DB3FE79-C3F4-1FF4-A725-145272A702D8}"/>
              </a:ext>
            </a:extLst>
          </p:cNvPr>
          <p:cNvSpPr>
            <a:spLocks noChangeArrowheads="1"/>
          </p:cNvSpPr>
          <p:nvPr/>
        </p:nvSpPr>
        <p:spPr bwMode="auto">
          <a:xfrm rot="10800000" flipV="1">
            <a:off x="-2" y="3224595"/>
            <a:ext cx="625314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Jitter Plot: Age Distribution by Intake Type </a:t>
            </a:r>
          </a:p>
          <a:p>
            <a:pPr marL="0" marR="0" lvl="0" indent="0" algn="l" defTabSz="914400" rtl="0" eaLnBrk="0" fontAlgn="base" latinLnBrk="0" hangingPunct="0">
              <a:lnSpc>
                <a:spcPct val="100000"/>
              </a:lnSpc>
              <a:spcBef>
                <a:spcPct val="0"/>
              </a:spcBef>
              <a:spcAft>
                <a:spcPct val="0"/>
              </a:spcAft>
              <a:buClrTx/>
              <a:buSzTx/>
              <a:tabLst/>
            </a:pPr>
            <a:endParaRPr lang="en-US" altLang="en-US" b="1"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How is the age distributed across intake types with jitter applied?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jitter reveals individual data points, showing more granular insights into how ages vary across different intake types.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All types are clustered on lower en</a:t>
            </a:r>
            <a:r>
              <a:rPr lang="en-US" altLang="en-US" dirty="0"/>
              <a:t>d of age</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7" name="Rectangle 2">
            <a:extLst>
              <a:ext uri="{FF2B5EF4-FFF2-40B4-BE49-F238E27FC236}">
                <a16:creationId xmlns:a16="http://schemas.microsoft.com/office/drawing/2014/main" id="{EED36EE2-0B21-DDEC-3711-0AD33FC68E8B}"/>
              </a:ext>
            </a:extLst>
          </p:cNvPr>
          <p:cNvSpPr>
            <a:spLocks noChangeArrowheads="1"/>
          </p:cNvSpPr>
          <p:nvPr/>
        </p:nvSpPr>
        <p:spPr bwMode="auto">
          <a:xfrm rot="10800000" flipV="1">
            <a:off x="6214016" y="2947595"/>
            <a:ext cx="601711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a:t>3D Chart: 3D Analysis of Age, Count, and Animal Type</a:t>
            </a:r>
          </a:p>
          <a:p>
            <a:pPr lvl="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Question Answered</a:t>
            </a:r>
            <a:r>
              <a:rPr kumimoji="0" lang="en-US" altLang="en-US" sz="1800" b="0" i="0" u="none" strike="noStrike" cap="none" normalizeH="0" baseline="0" dirty="0">
                <a:ln>
                  <a:noFill/>
                </a:ln>
                <a:solidFill>
                  <a:schemeClr val="tx1"/>
                </a:solidFill>
                <a:effectLst/>
              </a:rPr>
              <a:t>: What are the relationships between animal age, count, and animal type in a 3D space?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Observations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This 3D plot shows how different animal types cluster by age and count.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Larger bubbles represent animal types that are more frequently taken in at certain ages.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Some animals have more varied ages upon intake compared to others </a:t>
            </a:r>
            <a:r>
              <a:rPr kumimoji="0" lang="en-US" altLang="en-US" sz="1800" b="0" i="0" u="none" strike="noStrike" cap="none" normalizeH="0" baseline="0" dirty="0" err="1">
                <a:ln>
                  <a:noFill/>
                </a:ln>
                <a:solidFill>
                  <a:schemeClr val="tx1"/>
                </a:solidFill>
                <a:effectLst/>
              </a:rPr>
              <a:t>eg</a:t>
            </a:r>
            <a:r>
              <a:rPr kumimoji="0" lang="en-US" altLang="en-US" sz="1800" b="0" i="0" u="none" strike="noStrike" cap="none" normalizeH="0" baseline="0" dirty="0">
                <a:ln>
                  <a:noFill/>
                </a:ln>
                <a:solidFill>
                  <a:schemeClr val="tx1"/>
                </a:solidFill>
                <a:effectLst/>
              </a:rPr>
              <a:t> Cat and Dog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8500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B25243-26ED-72FD-5587-0349C002F330}"/>
              </a:ext>
            </a:extLst>
          </p:cNvPr>
          <p:cNvSpPr txBox="1"/>
          <p:nvPr/>
        </p:nvSpPr>
        <p:spPr>
          <a:xfrm>
            <a:off x="540774" y="285135"/>
            <a:ext cx="9950245" cy="1015663"/>
          </a:xfrm>
          <a:prstGeom prst="rect">
            <a:avLst/>
          </a:prstGeom>
          <a:noFill/>
        </p:spPr>
        <p:txBody>
          <a:bodyPr wrap="square" rtlCol="0">
            <a:spAutoFit/>
          </a:bodyPr>
          <a:lstStyle/>
          <a:p>
            <a:r>
              <a:rPr lang="en-US" sz="2000" b="1" dirty="0"/>
              <a:t>Next Pages contain how dashboards look:</a:t>
            </a:r>
          </a:p>
          <a:p>
            <a:endParaRPr lang="en-US" sz="2000" b="1" dirty="0"/>
          </a:p>
          <a:p>
            <a:endParaRPr lang="en-US" sz="2000" dirty="0"/>
          </a:p>
        </p:txBody>
      </p:sp>
      <p:sp>
        <p:nvSpPr>
          <p:cNvPr id="3" name="TextBox 2">
            <a:extLst>
              <a:ext uri="{FF2B5EF4-FFF2-40B4-BE49-F238E27FC236}">
                <a16:creationId xmlns:a16="http://schemas.microsoft.com/office/drawing/2014/main" id="{3DF3CB1D-54C4-3A37-7857-D4EE9CF4D07E}"/>
              </a:ext>
            </a:extLst>
          </p:cNvPr>
          <p:cNvSpPr txBox="1"/>
          <p:nvPr/>
        </p:nvSpPr>
        <p:spPr>
          <a:xfrm>
            <a:off x="658761" y="1111045"/>
            <a:ext cx="10618840" cy="5355312"/>
          </a:xfrm>
          <a:prstGeom prst="rect">
            <a:avLst/>
          </a:prstGeom>
          <a:noFill/>
        </p:spPr>
        <p:txBody>
          <a:bodyPr wrap="square" rtlCol="0">
            <a:spAutoFit/>
          </a:bodyPr>
          <a:lstStyle/>
          <a:p>
            <a:r>
              <a:rPr lang="en-US" b="1" dirty="0"/>
              <a:t>Purpose of each Dashboard: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Dashboard 1</a:t>
            </a:r>
            <a:r>
              <a:rPr lang="en-US" dirty="0"/>
              <a:t>: This dashboard provides insights into animal intake, showing the distribution of animal types, key breeds, and annual intake trends. It highlights the dominance of dogs and cats, as well as fluctuations in intake numbers over the years.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Dashboard 2</a:t>
            </a:r>
            <a:r>
              <a:rPr lang="en-US" dirty="0"/>
              <a:t>: This dashboard provides insights into the age distribution of animals at intake, common locations where animals were found, and the conditions in which they were brought in.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Dashboard 3</a:t>
            </a:r>
            <a:r>
              <a:rPr lang="en-US" dirty="0"/>
              <a:t>: This dashboard analyzes the relationship between animal intake conditions, types, and their ages. It utilizes scatter plots and trend lines (both linear and logarithmic) to show that the majority of animals are younger at intake, with counts declining as age increases. It helps identify trends in how different conditions and intake types are distributed by age.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Dashboard 4</a:t>
            </a:r>
            <a:r>
              <a:rPr lang="en-US" dirty="0"/>
              <a:t>: This dashboard visualizes the distribution of animal age across different intake types and animal categories. It includes box plots, violin plots, jitter plots, and a 3D scatter plot to display trends in age distribution, intake methods, and the relationship between animal count and age. The purpose is to explore and compare patterns in animal intake based on age, intake type, and species.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0298351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TotalTime>
  <Words>1138</Words>
  <Application>Microsoft Office PowerPoint</Application>
  <PresentationFormat>Widescreen</PresentationFormat>
  <Paragraphs>148</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Segoe UI</vt:lpstr>
      <vt:lpstr>Segoe UI Light</vt:lpstr>
      <vt:lpstr>Segoe UI Semibold</vt:lpstr>
      <vt:lpstr>Custom Design</vt:lpstr>
      <vt:lpstr>khushi_2021700030_adv6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Page 1</vt:lpstr>
      <vt:lpstr>Page 4</vt:lpstr>
      <vt:lpstr>Page 5</vt:lpstr>
      <vt:lpstr>Page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khushi jain</cp:lastModifiedBy>
  <cp:revision>9</cp:revision>
  <dcterms:created xsi:type="dcterms:W3CDTF">2016-09-04T11:54:55Z</dcterms:created>
  <dcterms:modified xsi:type="dcterms:W3CDTF">2024-09-29T18:04:09Z</dcterms:modified>
</cp:coreProperties>
</file>