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6" r:id="rId5"/>
    <p:sldId id="265" r:id="rId6"/>
    <p:sldId id="267" r:id="rId7"/>
    <p:sldId id="272" r:id="rId8"/>
    <p:sldId id="258" r:id="rId9"/>
    <p:sldId id="270" r:id="rId10"/>
    <p:sldId id="271" r:id="rId11"/>
    <p:sldId id="263" r:id="rId12"/>
    <p:sldId id="264" r:id="rId13"/>
    <p:sldId id="261" r:id="rId14"/>
    <p:sldId id="262" r:id="rId15"/>
    <p:sldId id="268" r:id="rId16"/>
    <p:sldId id="269" r:id="rId17"/>
    <p:sldId id="260"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0"/>
  </p:normalViewPr>
  <p:slideViewPr>
    <p:cSldViewPr snapToGrid="0">
      <p:cViewPr>
        <p:scale>
          <a:sx n="63" d="100"/>
          <a:sy n="63" d="100"/>
        </p:scale>
        <p:origin x="1380" y="52"/>
      </p:cViewPr>
      <p:guideLst>
        <p:guide orient="horz" pos="2160"/>
        <p:guide pos="2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704020202020204"/>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f01e3ce7ba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01e3ce7ba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gf01e3ce7ba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7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8" name="Google Shape;12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a:spLocks noGrp="1"/>
          </p:cNvSpPr>
          <p:nvPr>
            <p:ph type="pic" idx="2"/>
          </p:nvPr>
        </p:nvSpPr>
        <p:spPr>
          <a:xfrm>
            <a:off x="1792288" y="612775"/>
            <a:ext cx="5486400" cy="4114800"/>
          </a:xfrm>
          <a:prstGeom prst="rect">
            <a:avLst/>
          </a:prstGeom>
          <a:noFill/>
          <a:ln>
            <a:noFill/>
          </a:ln>
        </p:spPr>
      </p:sp>
      <p:sp>
        <p:nvSpPr>
          <p:cNvPr id="77" name="Google Shape;77;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8" name="Google Shape;7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4" name="Google Shape;8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90" name="Google Shape;9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1"/>
        <p:cNvGrpSpPr/>
        <p:nvPr/>
      </p:nvGrpSpPr>
      <p:grpSpPr>
        <a:xfrm>
          <a:off x="0" y="0"/>
          <a:ext cx="0" cy="0"/>
          <a:chOff x="0" y="0"/>
          <a:chExt cx="0" cy="0"/>
        </a:xfrm>
      </p:grpSpPr>
      <p:sp>
        <p:nvSpPr>
          <p:cNvPr id="22" name="Google Shape;22;p6"/>
          <p:cNvSpPr/>
          <p:nvPr/>
        </p:nvSpPr>
        <p:spPr>
          <a:xfrm>
            <a:off x="838200" y="77450"/>
            <a:ext cx="7696200" cy="457200"/>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panose="020B0704020202020204"/>
              <a:buNone/>
            </a:pPr>
            <a:endParaRPr sz="1350" b="0" i="0" u="none" strike="noStrike" cap="none">
              <a:solidFill>
                <a:schemeClr val="lt1"/>
              </a:solidFill>
              <a:latin typeface="Calibri"/>
              <a:ea typeface="Calibri"/>
              <a:cs typeface="Calibri"/>
              <a:sym typeface="Calibri"/>
            </a:endParaRPr>
          </a:p>
        </p:txBody>
      </p:sp>
      <p:sp>
        <p:nvSpPr>
          <p:cNvPr id="23" name="Google Shape;23;p6"/>
          <p:cNvSpPr txBox="1"/>
          <p:nvPr/>
        </p:nvSpPr>
        <p:spPr>
          <a:xfrm rot="-5401349">
            <a:off x="-3213912" y="3275495"/>
            <a:ext cx="6858028" cy="307007"/>
          </a:xfrm>
          <a:prstGeom prst="rect">
            <a:avLst/>
          </a:prstGeom>
          <a:solidFill>
            <a:srgbClr val="000080"/>
          </a:solidFill>
          <a:ln>
            <a:noFill/>
          </a:ln>
        </p:spPr>
        <p:txBody>
          <a:bodyPr spcFirstLastPara="1" wrap="square" lIns="91425" tIns="6850" rIns="91425" bIns="68575" anchor="t" anchorCtr="0">
            <a:spAutoFit/>
          </a:bodyPr>
          <a:lstStyle/>
          <a:p>
            <a:pPr marL="0" marR="0" lvl="0" indent="0" algn="l" rtl="0">
              <a:lnSpc>
                <a:spcPct val="100000"/>
              </a:lnSpc>
              <a:spcBef>
                <a:spcPts val="0"/>
              </a:spcBef>
              <a:spcAft>
                <a:spcPts val="0"/>
              </a:spcAft>
              <a:buClr>
                <a:srgbClr val="000000"/>
              </a:buClr>
              <a:buSzPts val="1500"/>
              <a:buFont typeface="Arial" panose="020B0704020202020204"/>
              <a:buNone/>
            </a:pPr>
            <a:r>
              <a:rPr lang="en-US" sz="1500" b="1" i="0" u="none" strike="noStrike" cap="none">
                <a:solidFill>
                  <a:schemeClr val="lt1"/>
                </a:solidFill>
                <a:latin typeface="Verdana" panose="020B0604030504040204"/>
                <a:ea typeface="Verdana" panose="020B0604030504040204"/>
                <a:cs typeface="Verdana" panose="020B0604030504040204"/>
                <a:sym typeface="Verdana" panose="020B0604030504040204"/>
              </a:rPr>
              <a:t>   Vishwakarma  Institute  of  Technology</a:t>
            </a:r>
            <a:endParaRPr sz="1400" b="0" i="0" u="none" strike="noStrike" cap="none">
              <a:solidFill>
                <a:srgbClr val="000000"/>
              </a:solidFill>
              <a:latin typeface="Arial" panose="020B0704020202020204"/>
              <a:ea typeface="Arial" panose="020B0704020202020204"/>
              <a:cs typeface="Arial" panose="020B0704020202020204"/>
              <a:sym typeface="Arial" panose="020B0704020202020204"/>
            </a:endParaRPr>
          </a:p>
        </p:txBody>
      </p:sp>
      <p:pic>
        <p:nvPicPr>
          <p:cNvPr id="24" name="Google Shape;24;p6"/>
          <p:cNvPicPr preferRelativeResize="0"/>
          <p:nvPr/>
        </p:nvPicPr>
        <p:blipFill rotWithShape="1">
          <a:blip r:embed="rId2"/>
          <a:srcRect/>
          <a:stretch>
            <a:fillRect/>
          </a:stretch>
        </p:blipFill>
        <p:spPr>
          <a:xfrm>
            <a:off x="1" y="2"/>
            <a:ext cx="447675" cy="614363"/>
          </a:xfrm>
          <a:prstGeom prst="rect">
            <a:avLst/>
          </a:prstGeom>
          <a:noFill/>
          <a:ln>
            <a:noFill/>
          </a:ln>
        </p:spPr>
      </p:pic>
      <p:pic>
        <p:nvPicPr>
          <p:cNvPr id="25" name="Google Shape;25;p6" descr="C:\Users\HP\Pictures\animations\1.gif"/>
          <p:cNvPicPr preferRelativeResize="0"/>
          <p:nvPr/>
        </p:nvPicPr>
        <p:blipFill rotWithShape="1">
          <a:blip r:embed="rId3"/>
          <a:srcRect/>
          <a:stretch>
            <a:fillRect/>
          </a:stretch>
        </p:blipFill>
        <p:spPr>
          <a:xfrm>
            <a:off x="409575" y="581025"/>
            <a:ext cx="8724900" cy="71438"/>
          </a:xfrm>
          <a:prstGeom prst="rect">
            <a:avLst/>
          </a:prstGeom>
          <a:noFill/>
          <a:ln>
            <a:noFill/>
          </a:ln>
        </p:spPr>
      </p:pic>
      <p:sp>
        <p:nvSpPr>
          <p:cNvPr id="26" name="Google Shape;26;p6"/>
          <p:cNvSpPr txBox="1">
            <a:spLocks noGrp="1"/>
          </p:cNvSpPr>
          <p:nvPr>
            <p:ph type="title"/>
          </p:nvPr>
        </p:nvSpPr>
        <p:spPr>
          <a:xfrm>
            <a:off x="1647670" y="2"/>
            <a:ext cx="5791200" cy="6397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2800"/>
              <a:buFont typeface="Verdana" panose="020B0604030504040204"/>
              <a:buNone/>
              <a:defRPr sz="28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a:spLocks noGrp="1"/>
          </p:cNvSpPr>
          <p:nvPr>
            <p:ph type="body" idx="1"/>
          </p:nvPr>
        </p:nvSpPr>
        <p:spPr>
          <a:xfrm>
            <a:off x="609600" y="667404"/>
            <a:ext cx="8353098" cy="5733396"/>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400"/>
              </a:spcBef>
              <a:spcAft>
                <a:spcPts val="0"/>
              </a:spcAft>
              <a:buClr>
                <a:schemeClr val="dk1"/>
              </a:buClr>
              <a:buSzPts val="2000"/>
              <a:buChar char="•"/>
              <a:defRPr sz="2000">
                <a:latin typeface="Verdana" panose="020B0604030504040204"/>
                <a:ea typeface="Verdana" panose="020B0604030504040204"/>
                <a:cs typeface="Verdana" panose="020B0604030504040204"/>
                <a:sym typeface="Verdana" panose="020B0604030504040204"/>
              </a:defRPr>
            </a:lvl1pPr>
            <a:lvl2pPr marL="914400" lvl="1" indent="-355600" algn="l">
              <a:lnSpc>
                <a:spcPct val="150000"/>
              </a:lnSpc>
              <a:spcBef>
                <a:spcPts val="400"/>
              </a:spcBef>
              <a:spcAft>
                <a:spcPts val="0"/>
              </a:spcAft>
              <a:buClr>
                <a:schemeClr val="dk1"/>
              </a:buClr>
              <a:buSzPts val="2000"/>
              <a:buChar char="–"/>
              <a:defRPr sz="2000">
                <a:latin typeface="Verdana" panose="020B0604030504040204"/>
                <a:ea typeface="Verdana" panose="020B0604030504040204"/>
                <a:cs typeface="Verdana" panose="020B0604030504040204"/>
                <a:sym typeface="Verdana" panose="020B0604030504040204"/>
              </a:defRPr>
            </a:lvl2pPr>
            <a:lvl3pPr marL="1371600" lvl="2" indent="-355600" algn="l">
              <a:lnSpc>
                <a:spcPct val="150000"/>
              </a:lnSpc>
              <a:spcBef>
                <a:spcPts val="400"/>
              </a:spcBef>
              <a:spcAft>
                <a:spcPts val="0"/>
              </a:spcAft>
              <a:buClr>
                <a:schemeClr val="dk1"/>
              </a:buClr>
              <a:buSzPts val="2000"/>
              <a:buChar char="•"/>
              <a:defRPr sz="2000">
                <a:latin typeface="Verdana" panose="020B0604030504040204"/>
                <a:ea typeface="Verdana" panose="020B0604030504040204"/>
                <a:cs typeface="Verdana" panose="020B0604030504040204"/>
                <a:sym typeface="Verdana" panose="020B0604030504040204"/>
              </a:defRPr>
            </a:lvl3pPr>
            <a:lvl4pPr marL="1828800" lvl="3" indent="-355600" algn="l">
              <a:lnSpc>
                <a:spcPct val="150000"/>
              </a:lnSpc>
              <a:spcBef>
                <a:spcPts val="400"/>
              </a:spcBef>
              <a:spcAft>
                <a:spcPts val="0"/>
              </a:spcAft>
              <a:buClr>
                <a:schemeClr val="dk1"/>
              </a:buClr>
              <a:buSzPts val="2000"/>
              <a:buChar char="–"/>
              <a:defRPr sz="2000">
                <a:latin typeface="Verdana" panose="020B0604030504040204"/>
                <a:ea typeface="Verdana" panose="020B0604030504040204"/>
                <a:cs typeface="Verdana" panose="020B0604030504040204"/>
                <a:sym typeface="Verdana" panose="020B0604030504040204"/>
              </a:defRPr>
            </a:lvl4pPr>
            <a:lvl5pPr marL="2286000" lvl="4" indent="-355600" algn="l">
              <a:lnSpc>
                <a:spcPct val="150000"/>
              </a:lnSpc>
              <a:spcBef>
                <a:spcPts val="400"/>
              </a:spcBef>
              <a:spcAft>
                <a:spcPts val="0"/>
              </a:spcAft>
              <a:buClr>
                <a:schemeClr val="dk1"/>
              </a:buClr>
              <a:buSzPts val="2000"/>
              <a:buChar char="»"/>
              <a:defRPr sz="2000">
                <a:latin typeface="Verdana" panose="020B0604030504040204"/>
                <a:ea typeface="Verdana" panose="020B0604030504040204"/>
                <a:cs typeface="Verdana" panose="020B0604030504040204"/>
                <a:sym typeface="Verdana" panose="020B0604030504040204"/>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8" name="Google Shape;28;p6"/>
          <p:cNvSpPr txBox="1">
            <a:spLocks noGrp="1"/>
          </p:cNvSpPr>
          <p:nvPr>
            <p:ph type="ftr" idx="11"/>
          </p:nvPr>
        </p:nvSpPr>
        <p:spPr>
          <a:xfrm>
            <a:off x="3124200" y="6553200"/>
            <a:ext cx="2895600" cy="2603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a:spLocks noGrp="1"/>
          </p:cNvSpPr>
          <p:nvPr>
            <p:ph type="sldNum" idx="12"/>
          </p:nvPr>
        </p:nvSpPr>
        <p:spPr>
          <a:xfrm>
            <a:off x="6950148" y="6538422"/>
            <a:ext cx="2133600" cy="2603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r>
              <a:rPr lang="en-US"/>
              <a:t>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0"/>
        <p:cNvGrpSpPr/>
        <p:nvPr/>
      </p:nvGrpSpPr>
      <p:grpSpPr>
        <a:xfrm>
          <a:off x="0" y="0"/>
          <a:ext cx="0" cy="0"/>
          <a:chOff x="0" y="0"/>
          <a:chExt cx="0" cy="0"/>
        </a:xfrm>
      </p:grpSpPr>
      <p:sp>
        <p:nvSpPr>
          <p:cNvPr id="31" name="Google Shape;3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43" name="Google Shape;4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9" name="Google Shape;49;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50" name="Google Shape;5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6" name="Google Shape;56;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7" name="Google Shape;57;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8" name="Google Shape;58;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9" name="Google Shape;5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70" name="Google Shape;70;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1" name="Google Shape;7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70402020202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9pPr>
          </a:lstStyle>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704020202020204"/>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panose="020B0704020202020204"/>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685800" y="2311400"/>
            <a:ext cx="7772400" cy="147002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ts val="4400"/>
              <a:buFont typeface="Calibri"/>
              <a:buNone/>
            </a:pPr>
            <a:br>
              <a:rPr lang="en-US" dirty="0">
                <a:solidFill>
                  <a:schemeClr val="lt1"/>
                </a:solidFill>
                <a:latin typeface="Calibri"/>
                <a:ea typeface="Calibri"/>
                <a:cs typeface="Calibri"/>
                <a:sym typeface="Calibri"/>
              </a:rPr>
            </a:br>
            <a:r>
              <a:rPr lang="en-US" dirty="0">
                <a:solidFill>
                  <a:schemeClr val="lt1"/>
                </a:solidFill>
                <a:latin typeface="Calibri"/>
                <a:ea typeface="Calibri"/>
                <a:cs typeface="Calibri"/>
                <a:sym typeface="Calibri"/>
              </a:rPr>
              <a:t>DETECTION OF PARKINSON’S DISEASE</a:t>
            </a:r>
            <a:br>
              <a:rPr lang="en-US" dirty="0">
                <a:solidFill>
                  <a:schemeClr val="lt1"/>
                </a:solidFill>
                <a:latin typeface="Calibri"/>
                <a:ea typeface="Calibri"/>
                <a:cs typeface="Calibri"/>
                <a:sym typeface="Calibri"/>
              </a:rPr>
            </a:br>
            <a:endParaRPr lang="en-US" dirty="0"/>
          </a:p>
        </p:txBody>
      </p:sp>
      <p:sp>
        <p:nvSpPr>
          <p:cNvPr id="99" name="Google Shape;9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r>
              <a:rPr lang="en-US"/>
              <a:t> </a:t>
            </a:r>
            <a:endParaRPr lang="en-US"/>
          </a:p>
        </p:txBody>
      </p:sp>
      <p:sp>
        <p:nvSpPr>
          <p:cNvPr id="2" name="Subtitle 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Support </a:t>
            </a:r>
            <a:r>
              <a:rPr lang="en-US">
                <a:sym typeface="+mn-ea"/>
              </a:rPr>
              <a:t>Vector Machine</a:t>
            </a:r>
            <a:endParaRPr lang="en-US"/>
          </a:p>
        </p:txBody>
      </p:sp>
      <p:sp>
        <p:nvSpPr>
          <p:cNvPr id="3" name="Text Placeholder 2"/>
          <p:cNvSpPr>
            <a:spLocks noGrp="1"/>
          </p:cNvSpPr>
          <p:nvPr>
            <p:ph type="body" idx="1"/>
          </p:nvPr>
        </p:nvSpPr>
        <p:spPr/>
        <p:txBody>
          <a:bodyPr/>
          <a:lstStyle/>
          <a:p>
            <a:pPr algn="just"/>
            <a:r>
              <a:rPr lang="en-US" dirty="0"/>
              <a:t>Can be used for regression as well as classification tasks</a:t>
            </a:r>
            <a:endParaRPr lang="en-US" dirty="0"/>
          </a:p>
          <a:p>
            <a:pPr algn="just"/>
            <a:r>
              <a:rPr lang="en-US" dirty="0"/>
              <a:t>Gives high accuracy compared to decision trees and logistic regression</a:t>
            </a:r>
            <a:endParaRPr lang="en-US" dirty="0"/>
          </a:p>
          <a:p>
            <a:pPr algn="just"/>
            <a:r>
              <a:rPr lang="en-US" dirty="0"/>
              <a:t>This high accuracy is also achieved with less computational resources </a:t>
            </a:r>
            <a:endParaRPr lang="en-US" dirty="0"/>
          </a:p>
          <a:p>
            <a:pPr algn="just"/>
            <a:r>
              <a:rPr lang="en-US" dirty="0"/>
              <a:t>Transforms input space to a higher dimensional space using kernel trick allowing it to perform non-linear classifications</a:t>
            </a:r>
            <a:endParaRPr lang="en-US" dirty="0"/>
          </a:p>
          <a:p>
            <a:pPr algn="just"/>
            <a:r>
              <a:rPr lang="en-US" dirty="0"/>
              <a:t>Used in applications such as handwriting detection, image classification, face detection, etc.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5791200" cy="639763"/>
          </a:xfrm>
        </p:spPr>
        <p:txBody>
          <a:bodyPr/>
          <a:lstStyle/>
          <a:p>
            <a:r>
              <a:rPr lang="en-US"/>
              <a:t>KNN Algorithm </a:t>
            </a:r>
            <a:endParaRPr lang="en-IN" dirty="0"/>
          </a:p>
        </p:txBody>
      </p:sp>
      <p:sp>
        <p:nvSpPr>
          <p:cNvPr id="3" name="Text Placeholder 2"/>
          <p:cNvSpPr>
            <a:spLocks noGrp="1"/>
          </p:cNvSpPr>
          <p:nvPr>
            <p:ph type="body" idx="1"/>
          </p:nvPr>
        </p:nvSpPr>
        <p:spPr/>
        <p:txBody>
          <a:bodyPr>
            <a:normAutofit/>
          </a:bodyPr>
          <a:lstStyle/>
          <a:p>
            <a:pPr algn="just"/>
            <a:r>
              <a:rPr lang="en-US" dirty="0"/>
              <a:t>NN rule classifies a sample based on the category of its nearest neighbor. </a:t>
            </a:r>
            <a:endParaRPr lang="en-US" dirty="0"/>
          </a:p>
          <a:p>
            <a:pPr algn="just"/>
            <a:r>
              <a:rPr lang="en-US" dirty="0"/>
              <a:t>Class label of its closest neighbor to a test pattern.</a:t>
            </a:r>
            <a:endParaRPr lang="en-US" dirty="0"/>
          </a:p>
          <a:p>
            <a:pPr algn="just"/>
            <a:r>
              <a:rPr lang="en-US" dirty="0"/>
              <a:t>In KNN, ‘k’ neighbors are found. </a:t>
            </a:r>
            <a:endParaRPr lang="en-US" dirty="0"/>
          </a:p>
          <a:p>
            <a:pPr algn="just"/>
            <a:r>
              <a:rPr lang="en-US" dirty="0"/>
              <a:t>Majority class of k nearest neighbors is the class label assigned to the new pattern. </a:t>
            </a:r>
            <a:endParaRPr lang="en-US" dirty="0"/>
          </a:p>
          <a:p>
            <a:pPr marL="101600" indent="0" algn="just">
              <a:buNone/>
            </a:pPr>
            <a:endParaRPr lang="en-US" dirty="0"/>
          </a:p>
          <a:p>
            <a:pPr marL="101600" indent="0" algn="just">
              <a:buNone/>
            </a:pPr>
            <a:endParaRPr lang="en-US" dirty="0"/>
          </a:p>
          <a:p>
            <a:pPr marL="101600" indent="0" algn="just">
              <a:buNone/>
            </a:pPr>
            <a:endParaRPr lang="en-US" dirty="0"/>
          </a:p>
          <a:p>
            <a:pPr marL="101600" indent="0" algn="just">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pic>
        <p:nvPicPr>
          <p:cNvPr id="1026" name="Picture 2" descr="K-Nearest Neighbor(KNN) Algorithm for Machine Learning - Javatpoi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3590" y="3845863"/>
            <a:ext cx="5385118" cy="26925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01600" indent="0" algn="just">
              <a:buNone/>
            </a:pPr>
            <a:endParaRPr lang="en-US" dirty="0"/>
          </a:p>
          <a:p>
            <a:pPr algn="just"/>
            <a:r>
              <a:rPr lang="en-US" dirty="0"/>
              <a:t>This method is efficient for reducing errors. </a:t>
            </a:r>
            <a:endParaRPr lang="en-US" dirty="0"/>
          </a:p>
          <a:p>
            <a:pPr algn="just"/>
            <a:r>
              <a:rPr lang="en-US" dirty="0"/>
              <a:t>The value of K is deterministic. </a:t>
            </a:r>
            <a:endParaRPr lang="en-US" dirty="0"/>
          </a:p>
          <a:p>
            <a:pPr algn="just"/>
            <a:r>
              <a:rPr lang="en-US" dirty="0"/>
              <a:t>K-Nearest Neighbors (KNN ) algorithm, is one of the most powerful utilized algorithms of machine learning that is widely used both for regression as well as classification tasks.</a:t>
            </a:r>
            <a:endParaRPr lang="en-US" dirty="0"/>
          </a:p>
          <a:p>
            <a:pPr algn="just"/>
            <a:r>
              <a:rPr lang="en-US" b="0" i="0" dirty="0">
                <a:solidFill>
                  <a:srgbClr val="222222"/>
                </a:solidFill>
                <a:effectLst/>
                <a:latin typeface="Lato" panose="020F0502020204030203" pitchFamily="34" charset="0"/>
              </a:rPr>
              <a:t> To predict and examine the class of datapoint, it will examine the label of chosen data points surrounded by the target point.</a:t>
            </a:r>
            <a:endParaRPr lang="en-IN" dirty="0"/>
          </a:p>
          <a:p>
            <a:pPr marL="101600" indent="0" algn="just">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
        <p:nvSpPr>
          <p:cNvPr id="7" name="Title 1"/>
          <p:cNvSpPr>
            <a:spLocks noGrp="1"/>
          </p:cNvSpPr>
          <p:nvPr>
            <p:ph type="title"/>
          </p:nvPr>
        </p:nvSpPr>
        <p:spPr>
          <a:xfrm>
            <a:off x="1676400" y="0"/>
            <a:ext cx="5791200" cy="639763"/>
          </a:xfrm>
        </p:spPr>
        <p:txBody>
          <a:bodyPr/>
          <a:lstStyle/>
          <a:p>
            <a:r>
              <a:rPr lang="en-US"/>
              <a:t>KNN Algorithm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endParaRPr lang="en-IN" dirty="0"/>
          </a:p>
        </p:txBody>
      </p:sp>
      <p:sp>
        <p:nvSpPr>
          <p:cNvPr id="3" name="Text Placeholder 2"/>
          <p:cNvSpPr>
            <a:spLocks noGrp="1"/>
          </p:cNvSpPr>
          <p:nvPr>
            <p:ph type="body" idx="1"/>
          </p:nvPr>
        </p:nvSpPr>
        <p:spPr/>
        <p:txBody>
          <a:bodyPr>
            <a:normAutofit/>
          </a:bodyPr>
          <a:lstStyle/>
          <a:p>
            <a:r>
              <a:rPr lang="en-US" sz="1800" b="0" i="0" dirty="0">
                <a:solidFill>
                  <a:schemeClr val="tx1"/>
                </a:solidFill>
                <a:effectLst/>
                <a:latin typeface="Arial" panose="020B0704020202020204" pitchFamily="34" charset="0"/>
                <a:cs typeface="Arial" panose="020B0704020202020204" pitchFamily="34" charset="0"/>
              </a:rPr>
              <a:t>Random forest is a </a:t>
            </a:r>
            <a:r>
              <a:rPr lang="en-US" sz="1800" dirty="0">
                <a:solidFill>
                  <a:schemeClr val="tx1"/>
                </a:solidFill>
                <a:latin typeface="Arial" panose="020B0704020202020204" pitchFamily="34" charset="0"/>
                <a:cs typeface="Arial" panose="020B0704020202020204" pitchFamily="34" charset="0"/>
              </a:rPr>
              <a:t>supervised learning algorithm</a:t>
            </a:r>
            <a:r>
              <a:rPr lang="en-US" sz="1800" b="0" i="0" dirty="0">
                <a:solidFill>
                  <a:schemeClr val="tx1"/>
                </a:solidFill>
                <a:effectLst/>
                <a:latin typeface="Arial" panose="020B0704020202020204" pitchFamily="34" charset="0"/>
                <a:cs typeface="Arial" panose="020B0704020202020204" pitchFamily="34" charset="0"/>
              </a:rPr>
              <a:t>. The "forest" it builds, is an ensemble of decision trees, usually trained with the “bagging” method. The general idea of the </a:t>
            </a:r>
            <a:r>
              <a:rPr lang="en-US" sz="1800" dirty="0">
                <a:solidFill>
                  <a:schemeClr val="tx1"/>
                </a:solidFill>
                <a:latin typeface="Arial" panose="020B0704020202020204" pitchFamily="34" charset="0"/>
                <a:cs typeface="Arial" panose="020B0704020202020204" pitchFamily="34" charset="0"/>
              </a:rPr>
              <a:t>bagging method</a:t>
            </a:r>
            <a:r>
              <a:rPr lang="en-US" sz="1800" b="0" i="0" dirty="0">
                <a:solidFill>
                  <a:schemeClr val="tx1"/>
                </a:solidFill>
                <a:effectLst/>
                <a:latin typeface="Arial" panose="020B0704020202020204" pitchFamily="34" charset="0"/>
                <a:cs typeface="Arial" panose="020B0704020202020204" pitchFamily="34" charset="0"/>
              </a:rPr>
              <a:t> is that a combination of learning models increases the overall result.</a:t>
            </a:r>
            <a:endParaRPr lang="en-US" sz="1800" b="0" i="0" dirty="0">
              <a:solidFill>
                <a:schemeClr val="tx1"/>
              </a:solidFill>
              <a:effectLst/>
              <a:latin typeface="Arial" panose="020B0704020202020204" pitchFamily="34" charset="0"/>
              <a:cs typeface="Arial" panose="020B0704020202020204" pitchFamily="34" charset="0"/>
            </a:endParaRPr>
          </a:p>
          <a:p>
            <a:endParaRPr lang="en-US" sz="1800" dirty="0">
              <a:solidFill>
                <a:schemeClr val="tx1"/>
              </a:solidFill>
              <a:latin typeface="Arial" panose="020B0704020202020204" pitchFamily="34" charset="0"/>
              <a:cs typeface="Arial" panose="020B0704020202020204" pitchFamily="34" charset="0"/>
            </a:endParaRPr>
          </a:p>
          <a:p>
            <a:endParaRPr lang="en-US" sz="1800" b="0" i="0" dirty="0">
              <a:solidFill>
                <a:schemeClr val="tx1"/>
              </a:solidFill>
              <a:effectLst/>
              <a:latin typeface="Arial" panose="020B0704020202020204" pitchFamily="34" charset="0"/>
              <a:cs typeface="Arial" panose="020B0704020202020204" pitchFamily="34" charset="0"/>
            </a:endParaRPr>
          </a:p>
          <a:p>
            <a:endParaRPr lang="en-US" sz="1800" b="0" i="0" dirty="0">
              <a:solidFill>
                <a:schemeClr val="tx1"/>
              </a:solidFill>
              <a:effectLst/>
              <a:latin typeface="Arial" panose="020B0704020202020204" pitchFamily="34" charset="0"/>
              <a:cs typeface="Arial" panose="020B0704020202020204" pitchFamily="34" charset="0"/>
            </a:endParaRPr>
          </a:p>
          <a:p>
            <a:endParaRPr lang="en-IN" sz="1800" dirty="0">
              <a:solidFill>
                <a:schemeClr val="tx1"/>
              </a:solidFill>
              <a:latin typeface="Arial" panose="020B0704020202020204" pitchFamily="34" charset="0"/>
              <a:cs typeface="Arial" panose="020B0704020202020204" pitchFamily="34" charset="0"/>
            </a:endParaRPr>
          </a:p>
          <a:p>
            <a:endParaRPr lang="en-IN" sz="1800" dirty="0">
              <a:solidFill>
                <a:schemeClr val="tx1"/>
              </a:solidFill>
              <a:latin typeface="Arial" panose="020B0704020202020204" pitchFamily="34" charset="0"/>
              <a:cs typeface="Arial" panose="020B07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pic>
        <p:nvPicPr>
          <p:cNvPr id="10" name="Picture 9"/>
          <p:cNvPicPr>
            <a:picLocks noChangeAspect="1"/>
          </p:cNvPicPr>
          <p:nvPr/>
        </p:nvPicPr>
        <p:blipFill>
          <a:blip r:embed="rId1"/>
          <a:stretch>
            <a:fillRect/>
          </a:stretch>
        </p:blipFill>
        <p:spPr>
          <a:xfrm>
            <a:off x="1546549" y="2485053"/>
            <a:ext cx="5715000"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endParaRPr lang="en-IN" dirty="0"/>
          </a:p>
        </p:txBody>
      </p:sp>
      <p:sp>
        <p:nvSpPr>
          <p:cNvPr id="3" name="Text Placeholder 2"/>
          <p:cNvSpPr>
            <a:spLocks noGrp="1"/>
          </p:cNvSpPr>
          <p:nvPr>
            <p:ph type="body" idx="1"/>
          </p:nvPr>
        </p:nvSpPr>
        <p:spPr/>
        <p:txBody>
          <a:bodyPr/>
          <a:lstStyle/>
          <a:p>
            <a:r>
              <a:rPr lang="en-US" sz="1800" i="0" dirty="0">
                <a:solidFill>
                  <a:srgbClr val="333333"/>
                </a:solidFill>
                <a:effectLst/>
                <a:latin typeface="+mn-lt"/>
              </a:rPr>
              <a:t>The greater number of trees in the forest leads to higher accuracy and prevents the problem of overfitting</a:t>
            </a:r>
            <a:r>
              <a:rPr lang="en-US" b="1" i="0" dirty="0">
                <a:solidFill>
                  <a:srgbClr val="333333"/>
                </a:solidFill>
                <a:effectLst/>
                <a:latin typeface="inter-bold"/>
              </a:rPr>
              <a:t>.</a:t>
            </a:r>
            <a:endParaRPr lang="en-US" b="1" i="0" dirty="0">
              <a:solidFill>
                <a:srgbClr val="333333"/>
              </a:solidFill>
              <a:effectLst/>
              <a:latin typeface="inter-bold"/>
            </a:endParaRPr>
          </a:p>
          <a:p>
            <a:pPr marL="101600" indent="0" algn="just">
              <a:buNone/>
            </a:pPr>
            <a:r>
              <a:rPr lang="en-US" b="0" i="0" dirty="0">
                <a:solidFill>
                  <a:srgbClr val="333333"/>
                </a:solidFill>
                <a:effectLst/>
                <a:latin typeface="inter-regular"/>
              </a:rPr>
              <a:t>Below are some points that explain why we should use the Random Forest algorithm:</a:t>
            </a:r>
            <a:endParaRPr lang="en-US" b="0" i="0" dirty="0">
              <a:solidFill>
                <a:srgbClr val="333333"/>
              </a:solidFill>
              <a:effectLst/>
              <a:latin typeface="inter-regular"/>
            </a:endParaRPr>
          </a:p>
          <a:p>
            <a:pPr algn="just">
              <a:buFont typeface="Arial" panose="020B0704020202020204" pitchFamily="34" charset="0"/>
              <a:buChar char="•"/>
            </a:pPr>
            <a:r>
              <a:rPr lang="en-US" b="0" i="0" dirty="0">
                <a:solidFill>
                  <a:srgbClr val="000000"/>
                </a:solidFill>
                <a:effectLst/>
                <a:latin typeface="inter-regular"/>
              </a:rPr>
              <a:t>It takes less training time as compared to other algorithms.</a:t>
            </a:r>
            <a:endParaRPr lang="en-US" b="0" i="0" dirty="0">
              <a:solidFill>
                <a:srgbClr val="000000"/>
              </a:solidFill>
              <a:effectLst/>
              <a:latin typeface="inter-regular"/>
            </a:endParaRPr>
          </a:p>
          <a:p>
            <a:pPr algn="just">
              <a:buFont typeface="Arial" panose="020B0704020202020204" pitchFamily="34" charset="0"/>
              <a:buChar char="•"/>
            </a:pPr>
            <a:r>
              <a:rPr lang="en-US" b="0" i="0" dirty="0">
                <a:solidFill>
                  <a:srgbClr val="000000"/>
                </a:solidFill>
                <a:effectLst/>
                <a:latin typeface="inter-regular"/>
              </a:rPr>
              <a:t>It predicts output with high accuracy, even for the large dataset it runs efficiently.</a:t>
            </a:r>
            <a:endParaRPr lang="en-US" b="0" i="0" dirty="0">
              <a:solidFill>
                <a:srgbClr val="000000"/>
              </a:solidFill>
              <a:effectLst/>
              <a:latin typeface="inter-regular"/>
            </a:endParaRPr>
          </a:p>
          <a:p>
            <a:pPr algn="just">
              <a:buFont typeface="Arial" panose="020B0704020202020204" pitchFamily="34" charset="0"/>
              <a:buChar char="•"/>
            </a:pPr>
            <a:r>
              <a:rPr lang="en-US" b="0" i="0" dirty="0">
                <a:solidFill>
                  <a:srgbClr val="000000"/>
                </a:solidFill>
                <a:effectLst/>
                <a:latin typeface="inter-regular"/>
              </a:rPr>
              <a:t>It can also maintain accuracy when a large proportion of data is missing.</a:t>
            </a:r>
            <a:endParaRPr lang="en-US" b="0" i="0" dirty="0">
              <a:solidFill>
                <a:srgbClr val="000000"/>
              </a:solidFill>
              <a:effectLst/>
              <a:latin typeface="inter-regular"/>
            </a:endParaRPr>
          </a:p>
          <a:p>
            <a:pPr marL="1016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r>
              <a:rPr lang="en-US"/>
              <a:t> </a:t>
            </a:r>
            <a:endParaRPr lang="en-US"/>
          </a:p>
        </p:txBody>
      </p:sp>
      <p:sp>
        <p:nvSpPr>
          <p:cNvPr id="131" name="Google Shape;131;p3"/>
          <p:cNvSpPr/>
          <p:nvPr/>
        </p:nvSpPr>
        <p:spPr>
          <a:xfrm>
            <a:off x="2918984" y="2967335"/>
            <a:ext cx="330603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panose="020B0704020202020204"/>
              <a:buNone/>
            </a:pPr>
            <a:r>
              <a:rPr lang="en-US" sz="5400" b="1" i="0" u="none" strike="noStrike" cap="none">
                <a:solidFill>
                  <a:schemeClr val="accent5"/>
                </a:solidFill>
                <a:latin typeface="Calibri"/>
                <a:ea typeface="Calibri"/>
                <a:cs typeface="Calibri"/>
                <a:sym typeface="Calibri"/>
              </a:rPr>
              <a:t>Thank You </a:t>
            </a:r>
            <a:endParaRPr sz="1400" b="0" i="0" u="none" strike="noStrike" cap="none">
              <a:solidFill>
                <a:srgbClr val="000000"/>
              </a:solidFill>
              <a:latin typeface="Arial" panose="020B0704020202020204"/>
              <a:ea typeface="Arial" panose="020B0704020202020204"/>
              <a:cs typeface="Arial" panose="020B0704020202020204"/>
              <a:sym typeface="Arial" panose="020B0704020202020204"/>
            </a:endParaRPr>
          </a:p>
        </p:txBody>
      </p:sp>
      <p:sp>
        <p:nvSpPr>
          <p:cNvPr id="132" name="Google Shape;13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8/24/2021</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dirty="0" err="1"/>
              <a:t>Parkinsons</a:t>
            </a:r>
            <a:r>
              <a:rPr lang="en-IN" dirty="0"/>
              <a:t> Disease?</a:t>
            </a:r>
            <a:endParaRPr lang="en-IN" dirty="0"/>
          </a:p>
        </p:txBody>
      </p:sp>
      <p:sp>
        <p:nvSpPr>
          <p:cNvPr id="3" name="Text Placeholder 2"/>
          <p:cNvSpPr>
            <a:spLocks noGrp="1"/>
          </p:cNvSpPr>
          <p:nvPr>
            <p:ph type="body" idx="1"/>
          </p:nvPr>
        </p:nvSpPr>
        <p:spPr>
          <a:xfrm>
            <a:off x="609600" y="914400"/>
            <a:ext cx="8353098" cy="5486400"/>
          </a:xfrm>
        </p:spPr>
        <p:txBody>
          <a:bodyPr>
            <a:normAutofit/>
          </a:bodyPr>
          <a:lstStyle/>
          <a:p>
            <a:pPr algn="just"/>
            <a:r>
              <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rPr>
              <a:t>Parkinson’s disease is a progressive disorder of the central nervous system affecting movement and inducing tremors and stiffness. </a:t>
            </a:r>
            <a:endPar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endParaRPr>
          </a:p>
          <a:p>
            <a:pPr marL="101600" indent="0" algn="just">
              <a:buNone/>
            </a:pPr>
            <a:endPar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endParaRPr>
          </a:p>
          <a:p>
            <a:pPr algn="just"/>
            <a:r>
              <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rPr>
              <a:t>It has 5 stages to it and affects more than 1 million individuals every year in India. This is chronic and has no cure yet. </a:t>
            </a:r>
            <a:endPar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endParaRPr>
          </a:p>
          <a:p>
            <a:pPr marL="101600" indent="0" algn="just">
              <a:buNone/>
            </a:pPr>
            <a:endPar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endParaRPr>
          </a:p>
          <a:p>
            <a:pPr algn="just"/>
            <a:r>
              <a:rPr lang="en-US" sz="2200" b="0" i="0" dirty="0">
                <a:solidFill>
                  <a:srgbClr val="444444"/>
                </a:solidFill>
                <a:effectLst/>
                <a:latin typeface="Verdana" panose="020B0604030504040204" pitchFamily="34" charset="0"/>
                <a:ea typeface="Verdana" panose="020B0604030504040204" pitchFamily="34" charset="0"/>
                <a:cs typeface="Times New Roman Regular" panose="02020603050405020304" charset="0"/>
              </a:rPr>
              <a:t>It is a neurodegenerative disorder affecting dopamine-producing neurons in the brain.</a:t>
            </a:r>
            <a:endParaRPr lang="en-IN" sz="2200" dirty="0">
              <a:latin typeface="Verdana" panose="020B0604030504040204" pitchFamily="34" charset="0"/>
              <a:ea typeface="Verdana" panose="020B0604030504040204" pitchFamily="34" charset="0"/>
              <a:cs typeface="Times New Roman Regular" panose="0202060305040502030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Text Placeholder 2"/>
          <p:cNvSpPr>
            <a:spLocks noGrp="1"/>
          </p:cNvSpPr>
          <p:nvPr>
            <p:ph type="body" idx="1"/>
          </p:nvPr>
        </p:nvSpPr>
        <p:spPr/>
        <p:txBody>
          <a:bodyPr/>
          <a:lstStyle/>
          <a:p>
            <a:pPr algn="just"/>
            <a:r>
              <a:rPr lang="en-IN" dirty="0">
                <a:latin typeface="Verdana" panose="020B0604030504040204" pitchFamily="34" charset="0"/>
                <a:ea typeface="Verdana" panose="020B0604030504040204" pitchFamily="34" charset="0"/>
              </a:rPr>
              <a:t>Parkinson’s disease is a chronic progressive disease of the nervous system characterized by the cardinal features of rigidity, tremor and postural instability.</a:t>
            </a:r>
            <a:endParaRPr lang="en-IN" dirty="0">
              <a:latin typeface="Verdana" panose="020B0604030504040204" pitchFamily="34" charset="0"/>
              <a:ea typeface="Verdana" panose="020B0604030504040204" pitchFamily="34" charset="0"/>
            </a:endParaRPr>
          </a:p>
          <a:p>
            <a:pPr marL="342900" indent="-342900" algn="just"/>
            <a:r>
              <a:rPr lang="en-US" dirty="0"/>
              <a:t>Data mining techniques can be used for the extensive classification of medical data. </a:t>
            </a:r>
            <a:endParaRPr lang="en-US" dirty="0"/>
          </a:p>
          <a:p>
            <a:pPr marL="342900" indent="-342900" algn="just"/>
            <a:r>
              <a:rPr lang="en-US" dirty="0"/>
              <a:t>The aim of this data mining project is to develop classifiers to distinguish between a normal and affected person.</a:t>
            </a:r>
            <a:endParaRPr lang="en-US" dirty="0"/>
          </a:p>
          <a:p>
            <a:pPr marL="101600" indent="0" algn="just">
              <a:buNone/>
            </a:pPr>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a:p>
            <a:pPr algn="just"/>
            <a:endParaRPr lang="en-IN" dirty="0">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endParaRPr lang="en-IN" dirty="0"/>
          </a:p>
        </p:txBody>
      </p:sp>
      <p:sp>
        <p:nvSpPr>
          <p:cNvPr id="3" name="Text Placeholder 2"/>
          <p:cNvSpPr>
            <a:spLocks noGrp="1"/>
          </p:cNvSpPr>
          <p:nvPr>
            <p:ph type="body" idx="1"/>
          </p:nvPr>
        </p:nvSpPr>
        <p:spPr>
          <a:xfrm>
            <a:off x="609600" y="667404"/>
            <a:ext cx="8353098" cy="6023542"/>
          </a:xfrm>
        </p:spPr>
        <p:txBody>
          <a:bodyPr>
            <a:normAutofit/>
          </a:bodyPr>
          <a:lstStyle/>
          <a:p>
            <a:pPr algn="just"/>
            <a:r>
              <a:rPr lang="en-US" b="0" i="0" dirty="0">
                <a:effectLst/>
                <a:latin typeface="Verdana" panose="020B0604030504040204" pitchFamily="34" charset="0"/>
                <a:ea typeface="Verdana" panose="020B0604030504040204" pitchFamily="34" charset="0"/>
              </a:rPr>
              <a:t>This dataset is collected from UCI Machine Learning Repository.</a:t>
            </a:r>
            <a:endParaRPr lang="en-US" b="0" i="0" dirty="0">
              <a:effectLst/>
              <a:latin typeface="Verdana" panose="020B0604030504040204" pitchFamily="34" charset="0"/>
              <a:ea typeface="Verdana" panose="020B0604030504040204" pitchFamily="34" charset="0"/>
            </a:endParaRPr>
          </a:p>
          <a:p>
            <a:pPr algn="just"/>
            <a:endParaRPr lang="en-US" b="0" i="0" dirty="0">
              <a:effectLst/>
              <a:latin typeface="Verdana" panose="020B0604030504040204" pitchFamily="34" charset="0"/>
              <a:ea typeface="Verdana" panose="020B0604030504040204" pitchFamily="34" charset="0"/>
            </a:endParaRPr>
          </a:p>
          <a:p>
            <a:pPr algn="just"/>
            <a:r>
              <a:rPr lang="en-US" dirty="0">
                <a:latin typeface="Verdana" panose="020B0604030504040204" pitchFamily="34" charset="0"/>
                <a:ea typeface="Verdana" panose="020B0604030504040204" pitchFamily="34" charset="0"/>
              </a:rPr>
              <a:t>The dataset has 24 columns and 195 records.</a:t>
            </a:r>
            <a:endParaRPr lang="en-US" dirty="0">
              <a:latin typeface="Verdana" panose="020B0604030504040204" pitchFamily="34" charset="0"/>
              <a:ea typeface="Verdana" panose="020B0604030504040204" pitchFamily="34" charset="0"/>
            </a:endParaRPr>
          </a:p>
          <a:p>
            <a:pPr marL="101600" indent="0" algn="just">
              <a:buNone/>
            </a:pPr>
            <a:endParaRPr lang="en-US" dirty="0">
              <a:latin typeface="Verdana" panose="020B0604030504040204" pitchFamily="34" charset="0"/>
              <a:ea typeface="Verdana" panose="020B0604030504040204" pitchFamily="34" charset="0"/>
            </a:endParaRPr>
          </a:p>
          <a:p>
            <a:pPr algn="just"/>
            <a:r>
              <a:rPr lang="en-US" dirty="0">
                <a:latin typeface="Verdana" panose="020B0604030504040204" pitchFamily="34" charset="0"/>
                <a:ea typeface="Verdana" panose="020B0604030504040204" pitchFamily="34" charset="0"/>
              </a:rPr>
              <a:t>S</a:t>
            </a:r>
            <a:r>
              <a:rPr lang="en-US" b="0" i="0" dirty="0">
                <a:effectLst/>
                <a:latin typeface="Verdana" panose="020B0604030504040204" pitchFamily="34" charset="0"/>
                <a:ea typeface="Verdana" panose="020B0604030504040204" pitchFamily="34" charset="0"/>
              </a:rPr>
              <a:t>peech signal processing algorithms such as Time Frequency Features, Mel Frequency Cepstral Coefficients (MFCCs), Wavelet Transform based Features, Vocal Fold Features and TWQT features have been applied to the speech recordings of Parkinson's Disease (PD) patients to extract clinically useful information for PD assessment.</a:t>
            </a:r>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endParaRPr lang="en-IN" dirty="0"/>
          </a:p>
        </p:txBody>
      </p:sp>
      <p:sp>
        <p:nvSpPr>
          <p:cNvPr id="3" name="Text Placeholder 2"/>
          <p:cNvSpPr>
            <a:spLocks noGrp="1"/>
          </p:cNvSpPr>
          <p:nvPr>
            <p:ph type="body" idx="1"/>
          </p:nvPr>
        </p:nvSpPr>
        <p:spPr/>
        <p:txBody>
          <a:bodyPr>
            <a:normAutofit fontScale="85000" lnSpcReduction="20000"/>
          </a:bodyPr>
          <a:lstStyle/>
          <a:p>
            <a:pPr marL="101600" indent="0">
              <a:buNone/>
            </a:pPr>
            <a:r>
              <a:rPr lang="en-US" dirty="0"/>
              <a:t>[1] Machine Learning Approaches for </a:t>
            </a:r>
            <a:r>
              <a:rPr lang="en-US" dirty="0" err="1"/>
              <a:t>DetectingParkinson’s</a:t>
            </a:r>
            <a:r>
              <a:rPr lang="en-US" dirty="0"/>
              <a:t> Disease from EEG </a:t>
            </a:r>
            <a:r>
              <a:rPr lang="en-US" dirty="0" err="1"/>
              <a:t>Analysis:A</a:t>
            </a:r>
            <a:r>
              <a:rPr lang="en-US" dirty="0"/>
              <a:t> Systematic </a:t>
            </a:r>
            <a:r>
              <a:rPr lang="en-US" dirty="0" err="1"/>
              <a:t>ReviewAna</a:t>
            </a:r>
            <a:r>
              <a:rPr lang="en-US" dirty="0"/>
              <a:t> María </a:t>
            </a:r>
            <a:r>
              <a:rPr lang="en-US" dirty="0" err="1"/>
              <a:t>Maitín</a:t>
            </a:r>
            <a:r>
              <a:rPr lang="en-US" dirty="0"/>
              <a:t> 1, Alvaro José García-</a:t>
            </a:r>
            <a:r>
              <a:rPr lang="en-US" dirty="0" err="1"/>
              <a:t>Tejedor</a:t>
            </a:r>
            <a:r>
              <a:rPr lang="en-US" dirty="0"/>
              <a:t> 1 and Juan Pablo Romero Muñoz.</a:t>
            </a:r>
            <a:endParaRPr lang="en-US" dirty="0"/>
          </a:p>
          <a:p>
            <a:pPr marL="101600" indent="0">
              <a:buNone/>
            </a:pPr>
            <a:endParaRPr lang="en-US" dirty="0"/>
          </a:p>
          <a:p>
            <a:pPr marL="101600" indent="0">
              <a:buNone/>
            </a:pPr>
            <a:r>
              <a:rPr lang="en-US" dirty="0"/>
              <a:t>[2] </a:t>
            </a:r>
            <a:r>
              <a:rPr lang="en-IN" b="0" i="0" dirty="0" err="1">
                <a:solidFill>
                  <a:srgbClr val="222222"/>
                </a:solidFill>
                <a:effectLst/>
                <a:latin typeface="Arial" panose="020B0704020202020204" pitchFamily="34" charset="0"/>
              </a:rPr>
              <a:t>Shamrat</a:t>
            </a:r>
            <a:r>
              <a:rPr lang="en-IN" b="0" i="0" dirty="0">
                <a:solidFill>
                  <a:srgbClr val="222222"/>
                </a:solidFill>
                <a:effectLst/>
                <a:latin typeface="Arial" panose="020B0704020202020204" pitchFamily="34" charset="0"/>
              </a:rPr>
              <a:t>, F.J.M., </a:t>
            </a:r>
            <a:r>
              <a:rPr lang="en-IN" b="0" i="0" dirty="0" err="1">
                <a:solidFill>
                  <a:srgbClr val="222222"/>
                </a:solidFill>
                <a:effectLst/>
                <a:latin typeface="Arial" panose="020B0704020202020204" pitchFamily="34" charset="0"/>
              </a:rPr>
              <a:t>Asaduzzaman</a:t>
            </a:r>
            <a:r>
              <a:rPr lang="en-IN" b="0" i="0" dirty="0">
                <a:solidFill>
                  <a:srgbClr val="222222"/>
                </a:solidFill>
                <a:effectLst/>
                <a:latin typeface="Arial" panose="020B0704020202020204" pitchFamily="34" charset="0"/>
              </a:rPr>
              <a:t>, M., Rahman, A.S., </a:t>
            </a:r>
            <a:r>
              <a:rPr lang="en-IN" b="0" i="0" dirty="0" err="1">
                <a:solidFill>
                  <a:srgbClr val="222222"/>
                </a:solidFill>
                <a:effectLst/>
                <a:latin typeface="Arial" panose="020B0704020202020204" pitchFamily="34" charset="0"/>
              </a:rPr>
              <a:t>Tusher</a:t>
            </a:r>
            <a:r>
              <a:rPr lang="en-IN" b="0" i="0" dirty="0">
                <a:solidFill>
                  <a:srgbClr val="222222"/>
                </a:solidFill>
                <a:effectLst/>
                <a:latin typeface="Arial" panose="020B0704020202020204" pitchFamily="34" charset="0"/>
              </a:rPr>
              <a:t>, R.T.H. and </a:t>
            </a:r>
            <a:r>
              <a:rPr lang="en-IN" b="0" i="0" dirty="0" err="1">
                <a:solidFill>
                  <a:srgbClr val="222222"/>
                </a:solidFill>
                <a:effectLst/>
                <a:latin typeface="Arial" panose="020B0704020202020204" pitchFamily="34" charset="0"/>
              </a:rPr>
              <a:t>Tasnim</a:t>
            </a:r>
            <a:r>
              <a:rPr lang="en-IN" b="0" i="0" dirty="0">
                <a:solidFill>
                  <a:srgbClr val="222222"/>
                </a:solidFill>
                <a:effectLst/>
                <a:latin typeface="Arial" panose="020B0704020202020204" pitchFamily="34" charset="0"/>
              </a:rPr>
              <a:t>, Z., 2019. A comparative analysis of Parkinson disease prediction using machine learning approaches. </a:t>
            </a:r>
            <a:r>
              <a:rPr lang="en-IN" b="0" i="1" dirty="0">
                <a:solidFill>
                  <a:srgbClr val="222222"/>
                </a:solidFill>
                <a:effectLst/>
                <a:latin typeface="Arial" panose="020B0704020202020204" pitchFamily="34" charset="0"/>
              </a:rPr>
              <a:t>International Journal of Scientific &amp; Technology Research</a:t>
            </a:r>
            <a:r>
              <a:rPr lang="en-IN" b="0" i="0" dirty="0">
                <a:solidFill>
                  <a:srgbClr val="222222"/>
                </a:solidFill>
                <a:effectLst/>
                <a:latin typeface="Arial" panose="020B0704020202020204" pitchFamily="34" charset="0"/>
              </a:rPr>
              <a:t>, </a:t>
            </a:r>
            <a:r>
              <a:rPr lang="en-IN" b="0" i="1" dirty="0">
                <a:solidFill>
                  <a:srgbClr val="222222"/>
                </a:solidFill>
                <a:effectLst/>
                <a:latin typeface="Arial" panose="020B0704020202020204" pitchFamily="34" charset="0"/>
              </a:rPr>
              <a:t>8</a:t>
            </a:r>
            <a:r>
              <a:rPr lang="en-IN" b="0" i="0" dirty="0">
                <a:solidFill>
                  <a:srgbClr val="222222"/>
                </a:solidFill>
                <a:effectLst/>
                <a:latin typeface="Arial" panose="020B0704020202020204" pitchFamily="34" charset="0"/>
              </a:rPr>
              <a:t>(11), pp.2576-2580.</a:t>
            </a:r>
            <a:endParaRPr lang="en-IN" b="0" i="0" dirty="0">
              <a:solidFill>
                <a:srgbClr val="222222"/>
              </a:solidFill>
              <a:effectLst/>
              <a:latin typeface="Arial" panose="020B0704020202020204" pitchFamily="34" charset="0"/>
            </a:endParaRPr>
          </a:p>
          <a:p>
            <a:pPr marL="101600" indent="0">
              <a:buNone/>
            </a:pPr>
            <a:endParaRPr lang="en-IN" b="0" i="0" dirty="0">
              <a:solidFill>
                <a:srgbClr val="222222"/>
              </a:solidFill>
              <a:effectLst/>
              <a:latin typeface="Arial" panose="020B0704020202020204" pitchFamily="34" charset="0"/>
            </a:endParaRPr>
          </a:p>
          <a:p>
            <a:pPr marL="101600" indent="0">
              <a:buNone/>
            </a:pPr>
            <a:r>
              <a:rPr lang="en-IN" dirty="0">
                <a:solidFill>
                  <a:srgbClr val="222222"/>
                </a:solidFill>
                <a:latin typeface="Arial" panose="020B0704020202020204" pitchFamily="34" charset="0"/>
              </a:rPr>
              <a:t>[3] </a:t>
            </a:r>
            <a:r>
              <a:rPr lang="en-IN" b="0" i="0" dirty="0" err="1">
                <a:solidFill>
                  <a:srgbClr val="222222"/>
                </a:solidFill>
                <a:effectLst/>
                <a:latin typeface="Arial" panose="020B0704020202020204" pitchFamily="34" charset="0"/>
              </a:rPr>
              <a:t>Soumaya</a:t>
            </a:r>
            <a:r>
              <a:rPr lang="en-IN" b="0" i="0" dirty="0">
                <a:solidFill>
                  <a:srgbClr val="222222"/>
                </a:solidFill>
                <a:effectLst/>
                <a:latin typeface="Arial" panose="020B0704020202020204" pitchFamily="34" charset="0"/>
              </a:rPr>
              <a:t>, Z., </a:t>
            </a:r>
            <a:r>
              <a:rPr lang="en-IN" b="0" i="0" dirty="0" err="1">
                <a:solidFill>
                  <a:srgbClr val="222222"/>
                </a:solidFill>
                <a:effectLst/>
                <a:latin typeface="Arial" panose="020B0704020202020204" pitchFamily="34" charset="0"/>
              </a:rPr>
              <a:t>Taoufiq</a:t>
            </a:r>
            <a:r>
              <a:rPr lang="en-IN" b="0" i="0" dirty="0">
                <a:solidFill>
                  <a:srgbClr val="222222"/>
                </a:solidFill>
                <a:effectLst/>
                <a:latin typeface="Arial" panose="020B0704020202020204" pitchFamily="34" charset="0"/>
              </a:rPr>
              <a:t>, B.D., </a:t>
            </a:r>
            <a:r>
              <a:rPr lang="en-IN" b="0" i="0" dirty="0" err="1">
                <a:solidFill>
                  <a:srgbClr val="222222"/>
                </a:solidFill>
                <a:effectLst/>
                <a:latin typeface="Arial" panose="020B0704020202020204" pitchFamily="34" charset="0"/>
              </a:rPr>
              <a:t>Benayad</a:t>
            </a:r>
            <a:r>
              <a:rPr lang="en-IN" b="0" i="0" dirty="0">
                <a:solidFill>
                  <a:srgbClr val="222222"/>
                </a:solidFill>
                <a:effectLst/>
                <a:latin typeface="Arial" panose="020B0704020202020204" pitchFamily="34" charset="0"/>
              </a:rPr>
              <a:t>, N., </a:t>
            </a:r>
            <a:r>
              <a:rPr lang="en-IN" b="0" i="0" dirty="0" err="1">
                <a:solidFill>
                  <a:srgbClr val="222222"/>
                </a:solidFill>
                <a:effectLst/>
                <a:latin typeface="Arial" panose="020B0704020202020204" pitchFamily="34" charset="0"/>
              </a:rPr>
              <a:t>Yunus</a:t>
            </a:r>
            <a:r>
              <a:rPr lang="en-IN" b="0" i="0" dirty="0">
                <a:solidFill>
                  <a:srgbClr val="222222"/>
                </a:solidFill>
                <a:effectLst/>
                <a:latin typeface="Arial" panose="020B0704020202020204" pitchFamily="34" charset="0"/>
              </a:rPr>
              <a:t>, K. and </a:t>
            </a:r>
            <a:r>
              <a:rPr lang="en-IN" b="0" i="0" dirty="0" err="1">
                <a:solidFill>
                  <a:srgbClr val="222222"/>
                </a:solidFill>
                <a:effectLst/>
                <a:latin typeface="Arial" panose="020B0704020202020204" pitchFamily="34" charset="0"/>
              </a:rPr>
              <a:t>Abdelkrim</a:t>
            </a:r>
            <a:r>
              <a:rPr lang="en-IN" b="0" i="0" dirty="0">
                <a:solidFill>
                  <a:srgbClr val="222222"/>
                </a:solidFill>
                <a:effectLst/>
                <a:latin typeface="Arial" panose="020B0704020202020204" pitchFamily="34" charset="0"/>
              </a:rPr>
              <a:t>, A., 2021. The detection of Parkinson disease using the genetic algorithm and SVM classifier. </a:t>
            </a:r>
            <a:r>
              <a:rPr lang="en-IN" b="0" i="1" dirty="0">
                <a:solidFill>
                  <a:srgbClr val="222222"/>
                </a:solidFill>
                <a:effectLst/>
                <a:latin typeface="Arial" panose="020B0704020202020204" pitchFamily="34" charset="0"/>
              </a:rPr>
              <a:t>Applied Acoustics</a:t>
            </a:r>
            <a:r>
              <a:rPr lang="en-IN" b="0" i="0" dirty="0">
                <a:solidFill>
                  <a:srgbClr val="222222"/>
                </a:solidFill>
                <a:effectLst/>
                <a:latin typeface="Arial" panose="020B0704020202020204" pitchFamily="34" charset="0"/>
              </a:rPr>
              <a:t>, </a:t>
            </a:r>
            <a:r>
              <a:rPr lang="en-IN" b="0" i="1" dirty="0">
                <a:solidFill>
                  <a:srgbClr val="222222"/>
                </a:solidFill>
                <a:effectLst/>
                <a:latin typeface="Arial" panose="020B0704020202020204" pitchFamily="34" charset="0"/>
              </a:rPr>
              <a:t>171</a:t>
            </a:r>
            <a:r>
              <a:rPr lang="en-IN" b="0" i="0" dirty="0">
                <a:solidFill>
                  <a:srgbClr val="222222"/>
                </a:solidFill>
                <a:effectLst/>
                <a:latin typeface="Arial" panose="020B0704020202020204" pitchFamily="34" charset="0"/>
              </a:rPr>
              <a:t>, p.107528.</a:t>
            </a:r>
            <a:endParaRPr lang="en-IN" b="0" i="0" dirty="0">
              <a:solidFill>
                <a:srgbClr val="222222"/>
              </a:solidFill>
              <a:effectLst/>
              <a:latin typeface="Arial" panose="020B0704020202020204" pitchFamily="34" charset="0"/>
            </a:endParaRPr>
          </a:p>
          <a:p>
            <a:pPr marL="101600" indent="0">
              <a:buNone/>
            </a:pPr>
            <a:endParaRPr lang="en-IN" b="0" i="0" dirty="0">
              <a:solidFill>
                <a:srgbClr val="222222"/>
              </a:solidFill>
              <a:effectLst/>
              <a:latin typeface="Arial" panose="020B0704020202020204" pitchFamily="34" charset="0"/>
            </a:endParaRPr>
          </a:p>
          <a:p>
            <a:pPr marL="101600" indent="0">
              <a:buNone/>
            </a:pPr>
            <a:r>
              <a:rPr lang="en-IN" dirty="0">
                <a:solidFill>
                  <a:srgbClr val="222222"/>
                </a:solidFill>
                <a:latin typeface="Arial" panose="020B0704020202020204" pitchFamily="34" charset="0"/>
              </a:rPr>
              <a:t>[4] </a:t>
            </a:r>
            <a:r>
              <a:rPr lang="en-IN" b="0" i="0" dirty="0">
                <a:solidFill>
                  <a:srgbClr val="222222"/>
                </a:solidFill>
                <a:effectLst/>
                <a:latin typeface="Arial" panose="020B0704020202020204" pitchFamily="34" charset="0"/>
              </a:rPr>
              <a:t>Deng, Z., Zhu, X., Cheng, D., </a:t>
            </a:r>
            <a:r>
              <a:rPr lang="en-IN" b="0" i="0" dirty="0" err="1">
                <a:solidFill>
                  <a:srgbClr val="222222"/>
                </a:solidFill>
                <a:effectLst/>
                <a:latin typeface="Arial" panose="020B0704020202020204" pitchFamily="34" charset="0"/>
              </a:rPr>
              <a:t>Zong</a:t>
            </a:r>
            <a:r>
              <a:rPr lang="en-IN" b="0" i="0" dirty="0">
                <a:solidFill>
                  <a:srgbClr val="222222"/>
                </a:solidFill>
                <a:effectLst/>
                <a:latin typeface="Arial" panose="020B0704020202020204" pitchFamily="34" charset="0"/>
              </a:rPr>
              <a:t>, M. and Zhang, S., 2016. Efficient </a:t>
            </a:r>
            <a:r>
              <a:rPr lang="en-IN" b="0" i="0" dirty="0" err="1">
                <a:solidFill>
                  <a:srgbClr val="222222"/>
                </a:solidFill>
                <a:effectLst/>
                <a:latin typeface="Arial" panose="020B0704020202020204" pitchFamily="34" charset="0"/>
              </a:rPr>
              <a:t>kNN</a:t>
            </a:r>
            <a:r>
              <a:rPr lang="en-IN" b="0" i="0" dirty="0">
                <a:solidFill>
                  <a:srgbClr val="222222"/>
                </a:solidFill>
                <a:effectLst/>
                <a:latin typeface="Arial" panose="020B0704020202020204" pitchFamily="34" charset="0"/>
              </a:rPr>
              <a:t> classification algorithm for big data. </a:t>
            </a:r>
            <a:r>
              <a:rPr lang="en-IN" b="0" i="1" dirty="0">
                <a:solidFill>
                  <a:srgbClr val="222222"/>
                </a:solidFill>
                <a:effectLst/>
                <a:latin typeface="Arial" panose="020B0704020202020204" pitchFamily="34" charset="0"/>
              </a:rPr>
              <a:t>Neurocomputing</a:t>
            </a:r>
            <a:r>
              <a:rPr lang="en-IN" b="0" i="0" dirty="0">
                <a:solidFill>
                  <a:srgbClr val="222222"/>
                </a:solidFill>
                <a:effectLst/>
                <a:latin typeface="Arial" panose="020B0704020202020204" pitchFamily="34" charset="0"/>
              </a:rPr>
              <a:t>, </a:t>
            </a:r>
            <a:r>
              <a:rPr lang="en-IN" b="0" i="1" dirty="0">
                <a:solidFill>
                  <a:srgbClr val="222222"/>
                </a:solidFill>
                <a:effectLst/>
                <a:latin typeface="Arial" panose="020B0704020202020204" pitchFamily="34" charset="0"/>
              </a:rPr>
              <a:t>195</a:t>
            </a:r>
            <a:r>
              <a:rPr lang="en-IN" b="0" i="0" dirty="0">
                <a:solidFill>
                  <a:srgbClr val="222222"/>
                </a:solidFill>
                <a:effectLst/>
                <a:latin typeface="Arial" panose="020B0704020202020204" pitchFamily="34" charset="0"/>
              </a:rPr>
              <a:t>, pp.143-148.</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f01e3ce7ba_1_0"/>
          <p:cNvSpPr txBox="1">
            <a:spLocks noGrp="1"/>
          </p:cNvSpPr>
          <p:nvPr>
            <p:ph type="title"/>
          </p:nvPr>
        </p:nvSpPr>
        <p:spPr>
          <a:xfrm>
            <a:off x="1647670" y="2"/>
            <a:ext cx="5791200" cy="639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Domain </a:t>
            </a:r>
            <a:endParaRPr dirty="0"/>
          </a:p>
        </p:txBody>
      </p:sp>
      <p:sp>
        <p:nvSpPr>
          <p:cNvPr id="116" name="Google Shape;116;gf01e3ce7ba_1_0"/>
          <p:cNvSpPr txBox="1">
            <a:spLocks noGrp="1"/>
          </p:cNvSpPr>
          <p:nvPr>
            <p:ph type="body" idx="1"/>
          </p:nvPr>
        </p:nvSpPr>
        <p:spPr>
          <a:xfrm>
            <a:off x="599440" y="1423374"/>
            <a:ext cx="8353200" cy="5733300"/>
          </a:xfrm>
          <a:prstGeom prst="rect">
            <a:avLst/>
          </a:prstGeom>
        </p:spPr>
        <p:txBody>
          <a:bodyPr spcFirstLastPara="1" wrap="square" lIns="91425" tIns="45700" rIns="91425" bIns="45700" anchor="t" anchorCtr="0">
            <a:normAutofit/>
          </a:bodyPr>
          <a:lstStyle/>
          <a:p>
            <a:pPr marL="342900" indent="-342900"/>
            <a:r>
              <a:rPr lang="en-IN" dirty="0"/>
              <a:t>Domain: Data mining</a:t>
            </a:r>
            <a:endParaRPr lang="en-IN" dirty="0"/>
          </a:p>
          <a:p>
            <a:pPr marL="342900" indent="-342900"/>
            <a:r>
              <a:rPr lang="en-IN" dirty="0"/>
              <a:t>Language: Python</a:t>
            </a:r>
            <a:endParaRPr lang="en-IN" dirty="0"/>
          </a:p>
          <a:p>
            <a:pPr marL="342900" indent="-342900"/>
            <a:r>
              <a:rPr lang="en-IN" dirty="0"/>
              <a:t>Algorithms: classifiers(XGB boost), SVM, KNN, Random forest </a:t>
            </a:r>
            <a:endParaRPr lang="en-IN" dirty="0"/>
          </a:p>
          <a:p>
            <a:pPr marL="342900" indent="-342900"/>
            <a:r>
              <a:rPr lang="en-IN" dirty="0"/>
              <a:t>Tool: </a:t>
            </a:r>
            <a:r>
              <a:rPr lang="en-IN" dirty="0" err="1"/>
              <a:t>Jupyter</a:t>
            </a:r>
            <a:endParaRPr lang="en-IN" dirty="0"/>
          </a:p>
          <a:p>
            <a:pPr marL="342900" indent="-342900"/>
            <a:r>
              <a:rPr lang="fi-FI" dirty="0"/>
              <a:t>Dataset:UCI ML Parkinsons dataset</a:t>
            </a:r>
            <a:endParaRPr dirty="0"/>
          </a:p>
        </p:txBody>
      </p:sp>
      <p:sp>
        <p:nvSpPr>
          <p:cNvPr id="117" name="Google Shape;117;gf01e3ce7ba_1_0"/>
          <p:cNvSpPr txBox="1">
            <a:spLocks noGrp="1"/>
          </p:cNvSpPr>
          <p:nvPr>
            <p:ph type="sldNum" idx="12"/>
          </p:nvPr>
        </p:nvSpPr>
        <p:spPr>
          <a:xfrm>
            <a:off x="6950148" y="6538422"/>
            <a:ext cx="2133600" cy="260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704020202020204"/>
              <a:buNone/>
            </a:pPr>
            <a:fld id="{00000000-1234-1234-1234-123412341234}" type="slidenum">
              <a:rPr lang="en-US"/>
            </a:fld>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what is XGBoost?</a:t>
            </a:r>
            <a:endParaRPr lang="en-IN" dirty="0"/>
          </a:p>
        </p:txBody>
      </p:sp>
      <p:sp>
        <p:nvSpPr>
          <p:cNvPr id="3" name="Text Placeholder 2"/>
          <p:cNvSpPr>
            <a:spLocks noGrp="1"/>
          </p:cNvSpPr>
          <p:nvPr>
            <p:ph type="body" idx="1"/>
          </p:nvPr>
        </p:nvSpPr>
        <p:spPr/>
        <p:txBody>
          <a:bodyPr>
            <a:normAutofit/>
          </a:bodyPr>
          <a:lstStyle/>
          <a:p>
            <a:pPr algn="just"/>
            <a:r>
              <a:rPr lang="en-IN">
                <a:latin typeface="Times New Roman Regular" panose="02020603050405020304" charset="0"/>
                <a:cs typeface="Times New Roman Regular" panose="02020603050405020304" charset="0"/>
              </a:rPr>
              <a:t>XGBoost is a new Machine Learning algorithm designed with speed and performance in mind. XGBoost stands for eXtreme Gradient Boosting and is based on decision trees. </a:t>
            </a:r>
            <a:endParaRPr lang="en-IN">
              <a:latin typeface="Times New Roman Regular" panose="02020603050405020304" charset="0"/>
              <a:cs typeface="Times New Roman Regular" panose="02020603050405020304" charset="0"/>
            </a:endParaRPr>
          </a:p>
          <a:p>
            <a:pPr algn="just"/>
            <a:r>
              <a:rPr lang="en-IN">
                <a:latin typeface="Times New Roman Regular" panose="02020603050405020304" charset="0"/>
                <a:cs typeface="Times New Roman Regular" panose="02020603050405020304" charset="0"/>
              </a:rPr>
              <a:t>In this algorithm, decision trees are created in sequential form. Weights play an important role in XGBoost. Weights are assigned to all the independent variables which are then fed into the decision tree which predicts results. </a:t>
            </a:r>
            <a:endParaRPr lang="en-IN">
              <a:latin typeface="Times New Roman Regular" panose="02020603050405020304" charset="0"/>
              <a:cs typeface="Times New Roman Regular" panose="0202060305040502030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pic>
        <p:nvPicPr>
          <p:cNvPr id="5" name="Picture 4" descr="Screenshot 2021-09-27 at 1.05.28 PM"/>
          <p:cNvPicPr>
            <a:picLocks noChangeAspect="1"/>
          </p:cNvPicPr>
          <p:nvPr/>
        </p:nvPicPr>
        <p:blipFill>
          <a:blip r:embed="rId1"/>
          <a:stretch>
            <a:fillRect/>
          </a:stretch>
        </p:blipFill>
        <p:spPr>
          <a:xfrm>
            <a:off x="5340350" y="3491865"/>
            <a:ext cx="3622040" cy="2819400"/>
          </a:xfrm>
          <a:prstGeom prst="rect">
            <a:avLst/>
          </a:prstGeom>
        </p:spPr>
      </p:pic>
      <p:sp>
        <p:nvSpPr>
          <p:cNvPr id="6" name="Text Box 5"/>
          <p:cNvSpPr txBox="1"/>
          <p:nvPr/>
        </p:nvSpPr>
        <p:spPr>
          <a:xfrm>
            <a:off x="654685" y="3985260"/>
            <a:ext cx="4685665" cy="2553335"/>
          </a:xfrm>
          <a:prstGeom prst="rect">
            <a:avLst/>
          </a:prstGeom>
          <a:noFill/>
        </p:spPr>
        <p:txBody>
          <a:bodyPr wrap="square" rtlCol="0">
            <a:spAutoFit/>
          </a:bodyPr>
          <a:lstStyle/>
          <a:p>
            <a:pPr marL="285750" indent="-285750" algn="just">
              <a:buFont typeface="Arial" panose="020B0704020202020204" pitchFamily="34" charset="0"/>
              <a:buChar char="•"/>
            </a:pPr>
            <a:r>
              <a:rPr lang="en-IN" sz="2000">
                <a:latin typeface="Times New Roman Regular" panose="02020603050405020304" charset="0"/>
                <a:cs typeface="Times New Roman Regular" panose="02020603050405020304" charset="0"/>
                <a:sym typeface="+mn-ea"/>
              </a:rPr>
              <a:t>Weight of variables predicted wrong by the tree is increased and these the variables are then fed to the second decision tree.</a:t>
            </a:r>
            <a:endParaRPr lang="en-IN" sz="2000">
              <a:latin typeface="Times New Roman Regular" panose="02020603050405020304" charset="0"/>
              <a:cs typeface="Times New Roman Regular" panose="02020603050405020304" charset="0"/>
              <a:sym typeface="+mn-ea"/>
            </a:endParaRPr>
          </a:p>
          <a:p>
            <a:pPr marL="285750" indent="-285750" algn="just">
              <a:buFont typeface="Arial" panose="020B0704020202020204" pitchFamily="34" charset="0"/>
              <a:buChar char="•"/>
            </a:pPr>
            <a:r>
              <a:rPr lang="en-IN" sz="2000">
                <a:latin typeface="Times New Roman Regular" panose="02020603050405020304" charset="0"/>
                <a:cs typeface="Times New Roman Regular" panose="02020603050405020304" charset="0"/>
                <a:sym typeface="+mn-ea"/>
              </a:rPr>
              <a:t>These individual classifiers/predictors then ensemble to give a strong and more precise model.</a:t>
            </a:r>
            <a:endParaRPr lang="en-IN" sz="2000">
              <a:latin typeface="Times New Roman Regular" panose="02020603050405020304" charset="0"/>
              <a:cs typeface="Times New Roman Regular" panose="02020603050405020304" charset="0"/>
              <a:sym typeface="+mn-ea"/>
            </a:endParaRPr>
          </a:p>
          <a:p>
            <a:pPr marL="0" indent="0">
              <a:buFont typeface="Arial" panose="020B0704020202020204" pitchFamily="34"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45" y="0"/>
            <a:ext cx="7397115" cy="640080"/>
          </a:xfrm>
        </p:spPr>
        <p:txBody>
          <a:bodyPr>
            <a:normAutofit fontScale="90000"/>
          </a:bodyPr>
          <a:lstStyle/>
          <a:p>
            <a:r>
              <a:rPr lang="en-US"/>
              <a:t> Implementation of XGBoost in this project</a:t>
            </a:r>
            <a:endParaRPr lang="en-IN"/>
          </a:p>
        </p:txBody>
      </p:sp>
      <p:sp>
        <p:nvSpPr>
          <p:cNvPr id="3" name="Text Placeholder 2"/>
          <p:cNvSpPr>
            <a:spLocks noGrp="1"/>
          </p:cNvSpPr>
          <p:nvPr>
            <p:ph type="body" idx="1"/>
          </p:nvPr>
        </p:nvSpPr>
        <p:spPr>
          <a:xfrm>
            <a:off x="634365" y="805180"/>
            <a:ext cx="8156575" cy="5733415"/>
          </a:xfrm>
        </p:spPr>
        <p:txBody>
          <a:bodyPr/>
          <a:lstStyle/>
          <a:p>
            <a:r>
              <a:rPr lang="en-IN" sz="2800" dirty="0">
                <a:latin typeface="Times New Roman Regular" panose="02020603050405020304" charset="0"/>
                <a:cs typeface="Times New Roman Regular" panose="02020603050405020304" charset="0"/>
                <a:sym typeface="+mn-ea"/>
              </a:rPr>
              <a:t>In this project, we will import the </a:t>
            </a:r>
            <a:r>
              <a:rPr lang="en-IN" sz="2800" dirty="0" err="1">
                <a:latin typeface="Times New Roman Regular" panose="02020603050405020304" charset="0"/>
                <a:cs typeface="Times New Roman Regular" panose="02020603050405020304" charset="0"/>
                <a:sym typeface="+mn-ea"/>
              </a:rPr>
              <a:t>XGBClassifier</a:t>
            </a:r>
            <a:r>
              <a:rPr lang="en-IN" sz="2800" dirty="0">
                <a:latin typeface="Times New Roman Regular" panose="02020603050405020304" charset="0"/>
                <a:cs typeface="Times New Roman Regular" panose="02020603050405020304" charset="0"/>
                <a:sym typeface="+mn-ea"/>
              </a:rPr>
              <a:t> from the </a:t>
            </a:r>
            <a:r>
              <a:rPr lang="en-IN" sz="2800" dirty="0" err="1">
                <a:latin typeface="Times New Roman Regular" panose="02020603050405020304" charset="0"/>
                <a:cs typeface="Times New Roman Regular" panose="02020603050405020304" charset="0"/>
                <a:sym typeface="+mn-ea"/>
              </a:rPr>
              <a:t>xgboost</a:t>
            </a:r>
            <a:r>
              <a:rPr lang="en-IN" sz="2800" dirty="0">
                <a:latin typeface="Times New Roman Regular" panose="02020603050405020304" charset="0"/>
                <a:cs typeface="Times New Roman Regular" panose="02020603050405020304" charset="0"/>
                <a:sym typeface="+mn-ea"/>
              </a:rPr>
              <a:t> library; this is an implementation of the scikit-learn API for </a:t>
            </a:r>
            <a:r>
              <a:rPr lang="en-IN" sz="2800" dirty="0" err="1">
                <a:latin typeface="Times New Roman Regular" panose="02020603050405020304" charset="0"/>
                <a:cs typeface="Times New Roman Regular" panose="02020603050405020304" charset="0"/>
                <a:sym typeface="+mn-ea"/>
              </a:rPr>
              <a:t>XGBoost</a:t>
            </a:r>
            <a:r>
              <a:rPr lang="en-IN" sz="2800" dirty="0">
                <a:latin typeface="Times New Roman Regular" panose="02020603050405020304" charset="0"/>
                <a:cs typeface="Times New Roman Regular" panose="02020603050405020304" charset="0"/>
                <a:sym typeface="+mn-ea"/>
              </a:rPr>
              <a:t> classification.</a:t>
            </a:r>
            <a:endParaRPr lang="en-IN" sz="2800" dirty="0">
              <a:latin typeface="Times New Roman Regular" panose="02020603050405020304" charset="0"/>
              <a:cs typeface="Times New Roman Regular" panose="02020603050405020304" charset="0"/>
            </a:endParaRPr>
          </a:p>
          <a:p>
            <a:r>
              <a:rPr lang="en-IN" sz="2800" dirty="0">
                <a:latin typeface="Times New Roman Regular" panose="02020603050405020304" charset="0"/>
                <a:cs typeface="Times New Roman Regular" panose="02020603050405020304" charset="0"/>
                <a:sym typeface="+mn-ea"/>
              </a:rPr>
              <a:t>We’ll load the data, get the features and labels, scale the features, then split the dataset, build an </a:t>
            </a:r>
            <a:r>
              <a:rPr lang="en-IN" sz="2800" dirty="0" err="1">
                <a:latin typeface="Times New Roman Regular" panose="02020603050405020304" charset="0"/>
                <a:cs typeface="Times New Roman Regular" panose="02020603050405020304" charset="0"/>
                <a:sym typeface="+mn-ea"/>
              </a:rPr>
              <a:t>XGBClassifier</a:t>
            </a:r>
            <a:r>
              <a:rPr lang="en-IN" sz="2800" dirty="0">
                <a:latin typeface="Times New Roman Regular" panose="02020603050405020304" charset="0"/>
                <a:cs typeface="Times New Roman Regular" panose="02020603050405020304" charset="0"/>
                <a:sym typeface="+mn-ea"/>
              </a:rPr>
              <a:t>, and then calculate the accuracy of our model.</a:t>
            </a:r>
            <a:endParaRPr lang="en-IN" sz="2800" dirty="0">
              <a:latin typeface="Times New Roman Regular" panose="02020603050405020304" charset="0"/>
              <a:cs typeface="Times New Roman Regular" panose="0202060305040502030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a:t>
            </a:r>
            <a:r>
              <a:rPr lang="en-US"/>
              <a:t>Vector Machine</a:t>
            </a:r>
            <a:endParaRPr lang="en-US" dirty="0"/>
          </a:p>
        </p:txBody>
      </p:sp>
      <p:sp>
        <p:nvSpPr>
          <p:cNvPr id="3" name="Text Placeholder 2"/>
          <p:cNvSpPr>
            <a:spLocks noGrp="1"/>
          </p:cNvSpPr>
          <p:nvPr>
            <p:ph type="body" idx="1"/>
          </p:nvPr>
        </p:nvSpPr>
        <p:spPr/>
        <p:txBody>
          <a:bodyPr/>
          <a:lstStyle/>
          <a:p>
            <a:pPr algn="just"/>
            <a:r>
              <a:rPr lang="en-US" dirty="0"/>
              <a:t>Attempts to draw a hyperplane to classify data in in-dimensional space</a:t>
            </a:r>
            <a:endParaRPr lang="en-US" dirty="0"/>
          </a:p>
          <a:p>
            <a:pPr algn="just"/>
            <a:r>
              <a:rPr lang="en-US" dirty="0"/>
              <a:t>The hyperplane is the plane that most optimally separates the data points</a:t>
            </a:r>
            <a:endParaRPr lang="en-US" dirty="0"/>
          </a:p>
          <a:p>
            <a:pPr algn="just"/>
            <a:r>
              <a:rPr lang="en-IN" dirty="0"/>
              <a:t>Generates optimal hyperplane iteratively, which is used to minimize an error.</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101600" indent="0" algn="just">
              <a:buNone/>
            </a:pPr>
            <a:endParaRPr lang="en-US" dirty="0"/>
          </a:p>
          <a:p>
            <a:pPr algn="just"/>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r>
              <a:rPr lang="en-US"/>
              <a:t> </a:t>
            </a:r>
            <a:endParaRPr lang="en-US"/>
          </a:p>
        </p:txBody>
      </p:sp>
      <p:pic>
        <p:nvPicPr>
          <p:cNvPr id="6" name="Picture 5" descr="Chart, scatter chart&#10;&#10;Description automatically generated"/>
          <p:cNvPicPr>
            <a:picLocks noChangeAspect="1"/>
          </p:cNvPicPr>
          <p:nvPr/>
        </p:nvPicPr>
        <p:blipFill>
          <a:blip r:embed="rId1"/>
          <a:stretch>
            <a:fillRect/>
          </a:stretch>
        </p:blipFill>
        <p:spPr>
          <a:xfrm>
            <a:off x="2558895" y="3571249"/>
            <a:ext cx="3968750" cy="29671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5246</Words>
  <Application>WPS Presentation</Application>
  <PresentationFormat>On-screen Show (4:3)</PresentationFormat>
  <Paragraphs>152</Paragraphs>
  <Slides>15</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Arial</vt:lpstr>
      <vt:lpstr>Calibri</vt:lpstr>
      <vt:lpstr>Helvetica Neue</vt:lpstr>
      <vt:lpstr>Verdana</vt:lpstr>
      <vt:lpstr>Verdana</vt:lpstr>
      <vt:lpstr>Times New Roman Regular</vt:lpstr>
      <vt:lpstr>Lato</vt:lpstr>
      <vt:lpstr>苹方-简</vt:lpstr>
      <vt:lpstr>inter-bold</vt:lpstr>
      <vt:lpstr>Thonburi</vt:lpstr>
      <vt:lpstr>inter-regular</vt:lpstr>
      <vt:lpstr>微软雅黑</vt:lpstr>
      <vt:lpstr>汉仪旗黑</vt:lpstr>
      <vt:lpstr>Arial Unicode MS</vt:lpstr>
      <vt:lpstr>宋体-简</vt:lpstr>
      <vt:lpstr>Office Theme</vt:lpstr>
      <vt:lpstr> DETECTION OF PARKINSON’S DISEASE </vt:lpstr>
      <vt:lpstr>What is Parkinsons Disease?</vt:lpstr>
      <vt:lpstr>Objective</vt:lpstr>
      <vt:lpstr>Dataset</vt:lpstr>
      <vt:lpstr>Literature Review </vt:lpstr>
      <vt:lpstr>Domain </vt:lpstr>
      <vt:lpstr>what is XGBoost?</vt:lpstr>
      <vt:lpstr> Implementation of XGBoost in this project</vt:lpstr>
      <vt:lpstr>Support Vector Machine</vt:lpstr>
      <vt:lpstr>Support Vector Machine</vt:lpstr>
      <vt:lpstr>KNN Algorithm </vt:lpstr>
      <vt:lpstr>KNN Algorithm </vt:lpstr>
      <vt:lpstr>Random Forest Algorithm</vt:lpstr>
      <vt:lpstr>Random Forest 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DETECTION OF PARKINSON’S DISEASE </dc:title>
  <dc:creator>admin</dc:creator>
  <cp:lastModifiedBy>khushijhanwar</cp:lastModifiedBy>
  <cp:revision>31</cp:revision>
  <dcterms:created xsi:type="dcterms:W3CDTF">2022-12-24T15:45:22Z</dcterms:created>
  <dcterms:modified xsi:type="dcterms:W3CDTF">2022-12-24T15:45:22Z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