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916131"/>
                </a:solidFill>
                <a:latin typeface="Tahoma" panose="020B0804030504040204"/>
                <a:cs typeface="Tahoma" panose="020B08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91613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916131"/>
                </a:solidFill>
                <a:latin typeface="Tahoma" panose="020B0804030504040204"/>
                <a:cs typeface="Tahoma" panose="020B08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916131"/>
                </a:solidFill>
                <a:latin typeface="Tahoma" panose="020B0804030504040204"/>
                <a:cs typeface="Tahoma" panose="020B08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918909" y="1591014"/>
            <a:ext cx="4448175" cy="1990725"/>
          </a:xfrm>
          <a:custGeom>
            <a:avLst/>
            <a:gdLst/>
            <a:ahLst/>
            <a:cxnLst/>
            <a:rect l="l" t="t" r="r" b="b"/>
            <a:pathLst>
              <a:path w="4448175" h="1990725">
                <a:moveTo>
                  <a:pt x="4448174" y="1990724"/>
                </a:moveTo>
                <a:lnTo>
                  <a:pt x="0" y="1990724"/>
                </a:lnTo>
                <a:lnTo>
                  <a:pt x="0" y="0"/>
                </a:lnTo>
                <a:lnTo>
                  <a:pt x="4448174" y="0"/>
                </a:lnTo>
                <a:lnTo>
                  <a:pt x="4448174" y="19907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179431" y="1591014"/>
            <a:ext cx="4448175" cy="1990725"/>
          </a:xfrm>
          <a:custGeom>
            <a:avLst/>
            <a:gdLst/>
            <a:ahLst/>
            <a:cxnLst/>
            <a:rect l="l" t="t" r="r" b="b"/>
            <a:pathLst>
              <a:path w="4448175" h="1990725">
                <a:moveTo>
                  <a:pt x="4448174" y="1990724"/>
                </a:moveTo>
                <a:lnTo>
                  <a:pt x="0" y="1990724"/>
                </a:lnTo>
                <a:lnTo>
                  <a:pt x="0" y="0"/>
                </a:lnTo>
                <a:lnTo>
                  <a:pt x="4448174" y="0"/>
                </a:lnTo>
                <a:lnTo>
                  <a:pt x="4448174" y="19907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58386" y="1591014"/>
            <a:ext cx="4448175" cy="1990725"/>
          </a:xfrm>
          <a:custGeom>
            <a:avLst/>
            <a:gdLst/>
            <a:ahLst/>
            <a:cxnLst/>
            <a:rect l="l" t="t" r="r" b="b"/>
            <a:pathLst>
              <a:path w="4448175" h="1990725">
                <a:moveTo>
                  <a:pt x="4448174" y="1990724"/>
                </a:moveTo>
                <a:lnTo>
                  <a:pt x="0" y="1990724"/>
                </a:lnTo>
                <a:lnTo>
                  <a:pt x="0" y="0"/>
                </a:lnTo>
                <a:lnTo>
                  <a:pt x="4448174" y="0"/>
                </a:lnTo>
                <a:lnTo>
                  <a:pt x="4448174" y="19907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918909" y="6701649"/>
            <a:ext cx="4448175" cy="1990725"/>
          </a:xfrm>
          <a:custGeom>
            <a:avLst/>
            <a:gdLst/>
            <a:ahLst/>
            <a:cxnLst/>
            <a:rect l="l" t="t" r="r" b="b"/>
            <a:pathLst>
              <a:path w="4448175" h="1990725">
                <a:moveTo>
                  <a:pt x="4448174" y="1990724"/>
                </a:moveTo>
                <a:lnTo>
                  <a:pt x="0" y="1990724"/>
                </a:lnTo>
                <a:lnTo>
                  <a:pt x="0" y="0"/>
                </a:lnTo>
                <a:lnTo>
                  <a:pt x="4448174" y="0"/>
                </a:lnTo>
                <a:lnTo>
                  <a:pt x="4448174" y="19907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179431" y="6701649"/>
            <a:ext cx="4448175" cy="1990725"/>
          </a:xfrm>
          <a:custGeom>
            <a:avLst/>
            <a:gdLst/>
            <a:ahLst/>
            <a:cxnLst/>
            <a:rect l="l" t="t" r="r" b="b"/>
            <a:pathLst>
              <a:path w="4448175" h="1990725">
                <a:moveTo>
                  <a:pt x="4448174" y="1990724"/>
                </a:moveTo>
                <a:lnTo>
                  <a:pt x="0" y="1990724"/>
                </a:lnTo>
                <a:lnTo>
                  <a:pt x="0" y="0"/>
                </a:lnTo>
                <a:lnTo>
                  <a:pt x="4448174" y="0"/>
                </a:lnTo>
                <a:lnTo>
                  <a:pt x="4448174" y="19907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58386" y="6701649"/>
            <a:ext cx="4448175" cy="1990725"/>
          </a:xfrm>
          <a:custGeom>
            <a:avLst/>
            <a:gdLst/>
            <a:ahLst/>
            <a:cxnLst/>
            <a:rect l="l" t="t" r="r" b="b"/>
            <a:pathLst>
              <a:path w="4448175" h="1990725">
                <a:moveTo>
                  <a:pt x="4448174" y="1990724"/>
                </a:moveTo>
                <a:lnTo>
                  <a:pt x="0" y="1990724"/>
                </a:lnTo>
                <a:lnTo>
                  <a:pt x="0" y="0"/>
                </a:lnTo>
                <a:lnTo>
                  <a:pt x="4448174" y="0"/>
                </a:lnTo>
                <a:lnTo>
                  <a:pt x="4448174" y="19907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912745" y="3666786"/>
            <a:ext cx="1069340" cy="848994"/>
          </a:xfrm>
          <a:custGeom>
            <a:avLst/>
            <a:gdLst/>
            <a:ahLst/>
            <a:cxnLst/>
            <a:rect l="l" t="t" r="r" b="b"/>
            <a:pathLst>
              <a:path w="1069339" h="848995">
                <a:moveTo>
                  <a:pt x="0" y="0"/>
                </a:moveTo>
                <a:lnTo>
                  <a:pt x="1068725" y="848624"/>
                </a:lnTo>
              </a:path>
            </a:pathLst>
          </a:custGeom>
          <a:ln w="47614">
            <a:solidFill>
              <a:srgbClr val="1B202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5075" y="3576387"/>
            <a:ext cx="166577" cy="162746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1969147" y="5673554"/>
            <a:ext cx="1370965" cy="953135"/>
          </a:xfrm>
          <a:custGeom>
            <a:avLst/>
            <a:gdLst/>
            <a:ahLst/>
            <a:cxnLst/>
            <a:rect l="l" t="t" r="r" b="b"/>
            <a:pathLst>
              <a:path w="1370965" h="953134">
                <a:moveTo>
                  <a:pt x="0" y="0"/>
                </a:moveTo>
                <a:lnTo>
                  <a:pt x="1370585" y="953067"/>
                </a:lnTo>
              </a:path>
            </a:pathLst>
          </a:custGeom>
          <a:ln w="47618">
            <a:solidFill>
              <a:srgbClr val="1B202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84914" y="6550961"/>
            <a:ext cx="166564" cy="164913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2159760" y="3652179"/>
            <a:ext cx="1484630" cy="882650"/>
          </a:xfrm>
          <a:custGeom>
            <a:avLst/>
            <a:gdLst/>
            <a:ahLst/>
            <a:cxnLst/>
            <a:rect l="l" t="t" r="r" b="b"/>
            <a:pathLst>
              <a:path w="1484630" h="882650">
                <a:moveTo>
                  <a:pt x="0" y="882360"/>
                </a:moveTo>
                <a:lnTo>
                  <a:pt x="1484022" y="0"/>
                </a:lnTo>
              </a:path>
            </a:pathLst>
          </a:custGeom>
          <a:ln w="47625">
            <a:solidFill>
              <a:srgbClr val="1B202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93695" y="3560875"/>
            <a:ext cx="166014" cy="170434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4832827" y="5652360"/>
            <a:ext cx="1787525" cy="1005205"/>
          </a:xfrm>
          <a:custGeom>
            <a:avLst/>
            <a:gdLst/>
            <a:ahLst/>
            <a:cxnLst/>
            <a:rect l="l" t="t" r="r" b="b"/>
            <a:pathLst>
              <a:path w="1787525" h="1005204">
                <a:moveTo>
                  <a:pt x="0" y="1004660"/>
                </a:moveTo>
                <a:lnTo>
                  <a:pt x="1787085" y="0"/>
                </a:lnTo>
              </a:path>
            </a:pathLst>
          </a:custGeom>
          <a:ln w="47642">
            <a:solidFill>
              <a:srgbClr val="1B202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0" name="bg 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442" y="6576755"/>
            <a:ext cx="165836" cy="172218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9148160" y="3716862"/>
            <a:ext cx="0" cy="821690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0"/>
                </a:moveTo>
                <a:lnTo>
                  <a:pt x="0" y="821205"/>
                </a:lnTo>
              </a:path>
            </a:pathLst>
          </a:custGeom>
          <a:ln w="47796">
            <a:solidFill>
              <a:srgbClr val="1B202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2" name="bg 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52851" y="3585447"/>
            <a:ext cx="190618" cy="143337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9139793" y="5720405"/>
            <a:ext cx="4445" cy="850265"/>
          </a:xfrm>
          <a:custGeom>
            <a:avLst/>
            <a:gdLst/>
            <a:ahLst/>
            <a:cxnLst/>
            <a:rect l="l" t="t" r="r" b="b"/>
            <a:pathLst>
              <a:path w="4445" h="850265">
                <a:moveTo>
                  <a:pt x="0" y="0"/>
                </a:moveTo>
                <a:lnTo>
                  <a:pt x="4089" y="850182"/>
                </a:lnTo>
              </a:path>
            </a:pathLst>
          </a:custGeom>
          <a:ln w="47617">
            <a:solidFill>
              <a:srgbClr val="1B202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4" name="bg 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48693" y="6558337"/>
            <a:ext cx="190493" cy="143198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4876588" y="4471377"/>
            <a:ext cx="8534400" cy="1247775"/>
          </a:xfrm>
          <a:custGeom>
            <a:avLst/>
            <a:gdLst/>
            <a:ahLst/>
            <a:cxnLst/>
            <a:rect l="l" t="t" r="r" b="b"/>
            <a:pathLst>
              <a:path w="8534400" h="1247775">
                <a:moveTo>
                  <a:pt x="8534399" y="1247774"/>
                </a:moveTo>
                <a:lnTo>
                  <a:pt x="0" y="1247774"/>
                </a:lnTo>
                <a:lnTo>
                  <a:pt x="0" y="0"/>
                </a:lnTo>
                <a:lnTo>
                  <a:pt x="8534399" y="0"/>
                </a:lnTo>
                <a:lnTo>
                  <a:pt x="8534399" y="1247774"/>
                </a:lnTo>
                <a:close/>
              </a:path>
            </a:pathLst>
          </a:custGeom>
          <a:solidFill>
            <a:srgbClr val="1B20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5918" y="1381175"/>
            <a:ext cx="13376162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rgbClr val="916131"/>
                </a:solidFill>
                <a:latin typeface="Tahoma" panose="020B0804030504040204"/>
                <a:cs typeface="Tahoma" panose="020B08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49582" y="3285894"/>
            <a:ext cx="14388835" cy="6102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91613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i.org/10.1186/s40537-020-00329-2" TargetMode="External"/><Relationship Id="rId1" Type="http://schemas.openxmlformats.org/officeDocument/2006/relationships/hyperlink" Target="https://www.who.int/en/news-room/fact-sheets/detail/noncommunicable-diseas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researchgate.net/publication/349946623_RESEARCH_OF_MACHINE_LEARNING_ALGORITHMS_USING_K-FOLD_CROSS_VALIDATION/profile/Krishna-Battula?_sg%5B0%5D=1g3p4eAdD-AgH7GDsWaj4hUyAygmjvJCt9jLXNq3E3qOzzVLrozATzjX--PDADZ_whlqeA4.vYRdq8807Wz-6qxg9_qszDAnBUGRzCV1jAyrMZb2pSNraOP6y-G1usmGjPvh6F27IUFgv6dnhUpNGLFn2OdOrA&amp;_sg%5B1%5D=8PIJ4gHqNGqaWCIBIBEXzqM6E_7PQjW_SKyS2fZ3a_5_98dJSam76cMH3AvUHWlaRMhWCa0.kGHjLW-78eZVjIJtAJ8hWa7X7qG7_GoMFVcOcJ_ZhmSuErXV95Ezygkl41KEBugIxMcoH7Dk6Ii7rtNDVNKRtA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8275" cy="2876550"/>
          </a:xfrm>
          <a:custGeom>
            <a:avLst/>
            <a:gdLst/>
            <a:ahLst/>
            <a:cxnLst/>
            <a:rect l="l" t="t" r="r" b="b"/>
            <a:pathLst>
              <a:path w="1438275" h="2876550">
                <a:moveTo>
                  <a:pt x="1438274" y="2876549"/>
                </a:moveTo>
                <a:lnTo>
                  <a:pt x="0" y="2876549"/>
                </a:lnTo>
                <a:lnTo>
                  <a:pt x="0" y="0"/>
                </a:lnTo>
                <a:lnTo>
                  <a:pt x="1438274" y="0"/>
                </a:lnTo>
                <a:lnTo>
                  <a:pt x="1438274" y="2876549"/>
                </a:lnTo>
                <a:close/>
              </a:path>
            </a:pathLst>
          </a:custGeom>
          <a:solidFill>
            <a:srgbClr val="5E4D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850510" y="0"/>
            <a:ext cx="1438275" cy="4324350"/>
          </a:xfrm>
          <a:custGeom>
            <a:avLst/>
            <a:gdLst/>
            <a:ahLst/>
            <a:cxnLst/>
            <a:rect l="l" t="t" r="r" b="b"/>
            <a:pathLst>
              <a:path w="1438275" h="4324350">
                <a:moveTo>
                  <a:pt x="1438274" y="4324349"/>
                </a:moveTo>
                <a:lnTo>
                  <a:pt x="0" y="4324349"/>
                </a:lnTo>
                <a:lnTo>
                  <a:pt x="0" y="0"/>
                </a:lnTo>
                <a:lnTo>
                  <a:pt x="1438274" y="0"/>
                </a:lnTo>
                <a:lnTo>
                  <a:pt x="1438274" y="4324349"/>
                </a:lnTo>
                <a:close/>
              </a:path>
            </a:pathLst>
          </a:custGeom>
          <a:solidFill>
            <a:srgbClr val="5E4D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880433"/>
            <a:ext cx="1438275" cy="7406640"/>
          </a:xfrm>
          <a:custGeom>
            <a:avLst/>
            <a:gdLst/>
            <a:ahLst/>
            <a:cxnLst/>
            <a:rect l="l" t="t" r="r" b="b"/>
            <a:pathLst>
              <a:path w="1438275" h="7406640">
                <a:moveTo>
                  <a:pt x="0" y="0"/>
                </a:moveTo>
                <a:lnTo>
                  <a:pt x="1438274" y="0"/>
                </a:lnTo>
                <a:lnTo>
                  <a:pt x="1438274" y="7406565"/>
                </a:lnTo>
                <a:lnTo>
                  <a:pt x="0" y="7406565"/>
                </a:lnTo>
                <a:lnTo>
                  <a:pt x="0" y="0"/>
                </a:lnTo>
                <a:close/>
              </a:path>
            </a:pathLst>
          </a:custGeom>
          <a:solidFill>
            <a:srgbClr val="998B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850510" y="4320651"/>
            <a:ext cx="1438275" cy="4524375"/>
          </a:xfrm>
          <a:custGeom>
            <a:avLst/>
            <a:gdLst/>
            <a:ahLst/>
            <a:cxnLst/>
            <a:rect l="l" t="t" r="r" b="b"/>
            <a:pathLst>
              <a:path w="1438275" h="4524375">
                <a:moveTo>
                  <a:pt x="1438274" y="4524374"/>
                </a:moveTo>
                <a:lnTo>
                  <a:pt x="0" y="4524374"/>
                </a:lnTo>
                <a:lnTo>
                  <a:pt x="0" y="0"/>
                </a:lnTo>
                <a:lnTo>
                  <a:pt x="1438274" y="0"/>
                </a:lnTo>
                <a:lnTo>
                  <a:pt x="1438274" y="4524374"/>
                </a:lnTo>
                <a:close/>
              </a:path>
            </a:pathLst>
          </a:custGeom>
          <a:solidFill>
            <a:srgbClr val="998B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37487" y="8846783"/>
            <a:ext cx="8801100" cy="1438275"/>
          </a:xfrm>
          <a:custGeom>
            <a:avLst/>
            <a:gdLst/>
            <a:ahLst/>
            <a:cxnLst/>
            <a:rect l="l" t="t" r="r" b="b"/>
            <a:pathLst>
              <a:path w="8801100" h="1438275">
                <a:moveTo>
                  <a:pt x="8801099" y="1438274"/>
                </a:moveTo>
                <a:lnTo>
                  <a:pt x="0" y="1438274"/>
                </a:lnTo>
                <a:lnTo>
                  <a:pt x="0" y="0"/>
                </a:lnTo>
                <a:lnTo>
                  <a:pt x="8801099" y="0"/>
                </a:lnTo>
                <a:lnTo>
                  <a:pt x="8801099" y="1438274"/>
                </a:lnTo>
                <a:close/>
              </a:path>
            </a:pathLst>
          </a:custGeom>
          <a:solidFill>
            <a:srgbClr val="5E4D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42081" y="0"/>
            <a:ext cx="6610350" cy="1438275"/>
          </a:xfrm>
          <a:custGeom>
            <a:avLst/>
            <a:gdLst/>
            <a:ahLst/>
            <a:cxnLst/>
            <a:rect l="l" t="t" r="r" b="b"/>
            <a:pathLst>
              <a:path w="6610350" h="1438275">
                <a:moveTo>
                  <a:pt x="6610349" y="1438274"/>
                </a:moveTo>
                <a:lnTo>
                  <a:pt x="0" y="1438274"/>
                </a:lnTo>
                <a:lnTo>
                  <a:pt x="0" y="0"/>
                </a:lnTo>
                <a:lnTo>
                  <a:pt x="6610349" y="0"/>
                </a:lnTo>
                <a:lnTo>
                  <a:pt x="6610349" y="1438274"/>
                </a:lnTo>
                <a:close/>
              </a:path>
            </a:pathLst>
          </a:custGeom>
          <a:solidFill>
            <a:srgbClr val="998B7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7487" y="29650"/>
            <a:ext cx="1514474" cy="200024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619284" y="2164300"/>
            <a:ext cx="2096770" cy="2153920"/>
            <a:chOff x="8619284" y="2164300"/>
            <a:chExt cx="2096770" cy="215392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9284" y="2164300"/>
              <a:ext cx="2014687" cy="215355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4791" y="2299511"/>
              <a:ext cx="96039" cy="9598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2765" y="3170620"/>
              <a:ext cx="96039" cy="959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9565" y="2815457"/>
              <a:ext cx="96039" cy="9599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72717" y="4575921"/>
            <a:ext cx="12821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9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PREDICTIVE</a:t>
            </a:r>
            <a:r>
              <a:rPr sz="4800" b="0" spc="2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b="0" spc="9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4800" b="0" spc="2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b="0" spc="10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ANALYSIS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7512" y="5195046"/>
            <a:ext cx="13252450" cy="137604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209800" marR="5080" indent="-2197735">
              <a:lnSpc>
                <a:spcPts val="4880"/>
              </a:lnSpc>
              <a:spcBef>
                <a:spcPts val="995"/>
              </a:spcBef>
            </a:pPr>
            <a:r>
              <a:rPr sz="4800" spc="985" dirty="0">
                <a:latin typeface="Verdana" panose="020B0604030504040204"/>
                <a:cs typeface="Verdana" panose="020B0604030504040204"/>
              </a:rPr>
              <a:t>FOR</a:t>
            </a:r>
            <a:r>
              <a:rPr sz="4800" spc="270" dirty="0">
                <a:latin typeface="Verdana" panose="020B0604030504040204"/>
                <a:cs typeface="Verdana" panose="020B0604030504040204"/>
              </a:rPr>
              <a:t> </a:t>
            </a:r>
            <a:r>
              <a:rPr sz="4800" spc="1040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4800" spc="275" dirty="0">
                <a:latin typeface="Verdana" panose="020B0604030504040204"/>
                <a:cs typeface="Verdana" panose="020B0604030504040204"/>
              </a:rPr>
              <a:t> </a:t>
            </a:r>
            <a:r>
              <a:rPr sz="4800" spc="869" dirty="0">
                <a:latin typeface="Verdana" panose="020B0604030504040204"/>
                <a:cs typeface="Verdana" panose="020B0604030504040204"/>
              </a:rPr>
              <a:t>DISEASES</a:t>
            </a:r>
            <a:r>
              <a:rPr sz="4800" spc="275" dirty="0">
                <a:latin typeface="Verdana" panose="020B0604030504040204"/>
                <a:cs typeface="Verdana" panose="020B0604030504040204"/>
              </a:rPr>
              <a:t> </a:t>
            </a:r>
            <a:r>
              <a:rPr sz="4800" spc="1040" dirty="0">
                <a:latin typeface="Verdana" panose="020B0604030504040204"/>
                <a:cs typeface="Verdana" panose="020B0604030504040204"/>
              </a:rPr>
              <a:t>USING </a:t>
            </a:r>
            <a:r>
              <a:rPr sz="4800" spc="-1675" dirty="0">
                <a:latin typeface="Verdana" panose="020B0604030504040204"/>
                <a:cs typeface="Verdana" panose="020B0604030504040204"/>
              </a:rPr>
              <a:t> </a:t>
            </a:r>
            <a:r>
              <a:rPr sz="4800" spc="950" dirty="0">
                <a:latin typeface="Verdana" panose="020B0604030504040204"/>
                <a:cs typeface="Verdana" panose="020B0604030504040204"/>
              </a:rPr>
              <a:t>ENSEMBLE</a:t>
            </a:r>
            <a:r>
              <a:rPr sz="4800" spc="275" dirty="0">
                <a:latin typeface="Verdana" panose="020B0604030504040204"/>
                <a:cs typeface="Verdana" panose="020B0604030504040204"/>
              </a:rPr>
              <a:t> </a:t>
            </a:r>
            <a:r>
              <a:rPr sz="4800" spc="1090" dirty="0">
                <a:latin typeface="Verdana" panose="020B0604030504040204"/>
                <a:cs typeface="Verdana" panose="020B0604030504040204"/>
              </a:rPr>
              <a:t>LEARNING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3647" y="2603702"/>
            <a:ext cx="8458199" cy="5876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2621269"/>
            <a:ext cx="8696324" cy="58578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9215" y="8800759"/>
            <a:ext cx="8067040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  <a:tabLst>
                <a:tab pos="1242060" algn="l"/>
              </a:tabLst>
            </a:pPr>
            <a:r>
              <a:rPr sz="2250" spc="-1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Table</a:t>
            </a:r>
            <a:r>
              <a:rPr sz="2250" spc="-1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36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1:	</a:t>
            </a:r>
            <a:r>
              <a:rPr sz="2250" spc="-12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F1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score,</a:t>
            </a:r>
            <a:r>
              <a:rPr sz="2250" spc="-1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accuracy,</a:t>
            </a:r>
            <a:r>
              <a:rPr sz="2250" spc="-1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recall</a:t>
            </a:r>
            <a:r>
              <a:rPr sz="2250" spc="-1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50" spc="-1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2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precision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3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250" spc="-1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250" spc="-77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7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50" spc="-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50" spc="-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2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50" spc="-8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50" spc="-2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7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50" spc="-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50" spc="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250" spc="2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50" spc="-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50" spc="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50" spc="-2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50" spc="-8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50" spc="-114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50" spc="-9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2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4878" y="639762"/>
            <a:ext cx="2685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35" dirty="0">
                <a:solidFill>
                  <a:srgbClr val="998B7D"/>
                </a:solidFill>
                <a:latin typeface="Arial" panose="020B0704020202020204"/>
                <a:cs typeface="Arial" panose="020B0704020202020204"/>
              </a:rPr>
              <a:t>Results</a:t>
            </a:r>
            <a:r>
              <a:rPr sz="4800" spc="-160" dirty="0">
                <a:solidFill>
                  <a:srgbClr val="998B7D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4800" spc="-215" dirty="0">
                <a:solidFill>
                  <a:srgbClr val="998B7D"/>
                </a:solidFill>
                <a:latin typeface="Arial" panose="020B0704020202020204"/>
                <a:cs typeface="Arial" panose="020B0704020202020204"/>
              </a:rPr>
              <a:t>:</a:t>
            </a:r>
            <a:endParaRPr sz="4800">
              <a:latin typeface="Arial" panose="020B0704020202020204"/>
              <a:cs typeface="Arial" panose="020B07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3818" y="8665009"/>
            <a:ext cx="8109584" cy="122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95"/>
              </a:spcBef>
            </a:pPr>
            <a:r>
              <a:rPr sz="2250" spc="-1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Table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31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2: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Mean</a:t>
            </a:r>
            <a:r>
              <a:rPr sz="2250" spc="-1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accuracy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fortraining</a:t>
            </a:r>
            <a:r>
              <a:rPr sz="2250" spc="-1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2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250" spc="-1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dataset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2250" spc="-78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4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well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asstandard</a:t>
            </a:r>
            <a:r>
              <a:rPr sz="2250" spc="-1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deviation</a:t>
            </a:r>
            <a:r>
              <a:rPr sz="2250" spc="-1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2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250" spc="-1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training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50" spc="-1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2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250" spc="-1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dataset </a:t>
            </a:r>
            <a:r>
              <a:rPr sz="2250" spc="-78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4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50" spc="7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50" spc="-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50" spc="-6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50" spc="-2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50" spc="-9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2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50" spc="9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7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50" spc="-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50" spc="-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2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50" spc="-8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50" spc="-2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7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50" spc="-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50" spc="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250" spc="2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50" spc="-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50" spc="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50" spc="-2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50" spc="-8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50" spc="-114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50" spc="-9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2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37457" y="0"/>
            <a:ext cx="1438275" cy="10288905"/>
            <a:chOff x="6837457" y="0"/>
            <a:chExt cx="1438275" cy="10288905"/>
          </a:xfrm>
        </p:grpSpPr>
        <p:sp>
          <p:nvSpPr>
            <p:cNvPr id="3" name="object 3"/>
            <p:cNvSpPr/>
            <p:nvPr/>
          </p:nvSpPr>
          <p:spPr>
            <a:xfrm>
              <a:off x="6837457" y="0"/>
              <a:ext cx="1438275" cy="2152650"/>
            </a:xfrm>
            <a:custGeom>
              <a:avLst/>
              <a:gdLst/>
              <a:ahLst/>
              <a:cxnLst/>
              <a:rect l="l" t="t" r="r" b="b"/>
              <a:pathLst>
                <a:path w="1438275" h="2152650">
                  <a:moveTo>
                    <a:pt x="1438274" y="2152649"/>
                  </a:moveTo>
                  <a:lnTo>
                    <a:pt x="0" y="2152649"/>
                  </a:lnTo>
                  <a:lnTo>
                    <a:pt x="0" y="0"/>
                  </a:lnTo>
                  <a:lnTo>
                    <a:pt x="1438274" y="0"/>
                  </a:lnTo>
                  <a:lnTo>
                    <a:pt x="1438274" y="2152649"/>
                  </a:lnTo>
                  <a:close/>
                </a:path>
              </a:pathLst>
            </a:custGeom>
            <a:solidFill>
              <a:srgbClr val="5E4D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37457" y="2154149"/>
              <a:ext cx="1438275" cy="8134350"/>
            </a:xfrm>
            <a:custGeom>
              <a:avLst/>
              <a:gdLst/>
              <a:ahLst/>
              <a:cxnLst/>
              <a:rect l="l" t="t" r="r" b="b"/>
              <a:pathLst>
                <a:path w="1438275" h="8134350">
                  <a:moveTo>
                    <a:pt x="1438274" y="8134349"/>
                  </a:moveTo>
                  <a:lnTo>
                    <a:pt x="0" y="8134349"/>
                  </a:lnTo>
                  <a:lnTo>
                    <a:pt x="0" y="0"/>
                  </a:lnTo>
                  <a:lnTo>
                    <a:pt x="1438274" y="0"/>
                  </a:lnTo>
                  <a:lnTo>
                    <a:pt x="1438274" y="8134349"/>
                  </a:lnTo>
                  <a:close/>
                </a:path>
              </a:pathLst>
            </a:custGeom>
            <a:solidFill>
              <a:srgbClr val="998B7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2635" y="2159330"/>
            <a:ext cx="5578366" cy="6527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609727" y="805675"/>
            <a:ext cx="3040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640" dirty="0">
                <a:solidFill>
                  <a:srgbClr val="998B7D"/>
                </a:solidFill>
                <a:latin typeface="Verdana" panose="020B0604030504040204"/>
                <a:cs typeface="Verdana" panose="020B0604030504040204"/>
              </a:rPr>
              <a:t>Conclusion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0077" y="2014283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0077" y="4262183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0077" y="7072058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0077" y="8196008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0077" y="9319958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125863" y="1652721"/>
            <a:ext cx="8602980" cy="845502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400" spc="2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Considering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4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random</a:t>
            </a:r>
            <a:r>
              <a:rPr sz="2400" spc="4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forest,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spc="229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Gradient</a:t>
            </a:r>
            <a:r>
              <a:rPr sz="2400" spc="3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29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boosting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SVM</a:t>
            </a:r>
            <a:r>
              <a:rPr sz="2400" spc="3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hyper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79425">
              <a:lnSpc>
                <a:spcPct val="154000"/>
              </a:lnSpc>
            </a:pPr>
            <a:r>
              <a:rPr sz="2400" spc="229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tuning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outperforms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400" spc="1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4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score</a:t>
            </a:r>
            <a:r>
              <a:rPr sz="2400" spc="4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99</a:t>
            </a:r>
            <a:r>
              <a:rPr sz="2400" spc="-5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5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58</a:t>
            </a:r>
            <a:r>
              <a:rPr sz="2400" spc="4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percentage.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very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617220">
              <a:lnSpc>
                <a:spcPct val="154000"/>
              </a:lnSpc>
              <a:spcBef>
                <a:spcPts val="5"/>
              </a:spcBef>
            </a:pPr>
            <a:r>
              <a:rPr sz="2400" spc="2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accurate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seem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400" spc="-8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different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315720">
              <a:lnSpc>
                <a:spcPct val="154000"/>
              </a:lnSpc>
            </a:pPr>
            <a:r>
              <a:rPr sz="2400" spc="3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3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2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'</a:t>
            </a:r>
            <a:r>
              <a:rPr sz="2400" spc="-5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5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400" spc="-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3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3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400" spc="1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conclusion.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8575" indent="121285">
              <a:lnSpc>
                <a:spcPct val="154000"/>
              </a:lnSpc>
            </a:pPr>
            <a:r>
              <a:rPr sz="240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overcome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barrier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performance </a:t>
            </a:r>
            <a:r>
              <a:rPr sz="2400" spc="2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29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3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3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2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3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te</a:t>
            </a:r>
            <a:r>
              <a:rPr sz="2400" spc="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1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5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5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2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29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ss</a:t>
            </a:r>
            <a:r>
              <a:rPr sz="2400" spc="-1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5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3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2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3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3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.  </a:t>
            </a:r>
            <a:r>
              <a:rPr sz="240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helps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retain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information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even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400" spc="-8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was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unused</a:t>
            </a:r>
            <a:r>
              <a:rPr sz="2400" spc="3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during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training.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54000"/>
              </a:lnSpc>
            </a:pPr>
            <a:r>
              <a:rPr sz="2400" spc="3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2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2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25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2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2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5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2400" spc="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symptoms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01" y="386081"/>
            <a:ext cx="3190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1035" dirty="0">
                <a:solidFill>
                  <a:srgbClr val="5E4D3B"/>
                </a:solidFill>
                <a:latin typeface="SimSun"/>
                <a:cs typeface="SimSun"/>
              </a:rPr>
              <a:t>R</a:t>
            </a:r>
            <a:r>
              <a:rPr sz="4800" b="0" spc="75" dirty="0">
                <a:solidFill>
                  <a:srgbClr val="5E4D3B"/>
                </a:solidFill>
                <a:latin typeface="SimSun"/>
                <a:cs typeface="SimSun"/>
              </a:rPr>
              <a:t>e</a:t>
            </a:r>
            <a:r>
              <a:rPr sz="4800" b="0" spc="-565" dirty="0">
                <a:solidFill>
                  <a:srgbClr val="5E4D3B"/>
                </a:solidFill>
                <a:latin typeface="SimSun"/>
                <a:cs typeface="SimSun"/>
              </a:rPr>
              <a:t>f</a:t>
            </a:r>
            <a:r>
              <a:rPr sz="4800" b="0" spc="75" dirty="0">
                <a:solidFill>
                  <a:srgbClr val="5E4D3B"/>
                </a:solidFill>
                <a:latin typeface="SimSun"/>
                <a:cs typeface="SimSun"/>
              </a:rPr>
              <a:t>e</a:t>
            </a:r>
            <a:r>
              <a:rPr sz="4800" b="0" spc="-25" dirty="0">
                <a:solidFill>
                  <a:srgbClr val="5E4D3B"/>
                </a:solidFill>
                <a:latin typeface="SimSun"/>
                <a:cs typeface="SimSun"/>
              </a:rPr>
              <a:t>r</a:t>
            </a:r>
            <a:r>
              <a:rPr sz="4800" b="0" spc="75" dirty="0">
                <a:solidFill>
                  <a:srgbClr val="5E4D3B"/>
                </a:solidFill>
                <a:latin typeface="SimSun"/>
                <a:cs typeface="SimSun"/>
              </a:rPr>
              <a:t>e</a:t>
            </a:r>
            <a:r>
              <a:rPr sz="4800" b="0" spc="555" dirty="0">
                <a:solidFill>
                  <a:srgbClr val="5E4D3B"/>
                </a:solidFill>
                <a:latin typeface="SimSun"/>
                <a:cs typeface="SimSun"/>
              </a:rPr>
              <a:t>n</a:t>
            </a:r>
            <a:r>
              <a:rPr sz="4800" b="0" spc="-85" dirty="0">
                <a:solidFill>
                  <a:srgbClr val="5E4D3B"/>
                </a:solidFill>
                <a:latin typeface="SimSun"/>
                <a:cs typeface="SimSun"/>
              </a:rPr>
              <a:t>c</a:t>
            </a:r>
            <a:r>
              <a:rPr sz="4800" b="0" spc="75" dirty="0">
                <a:solidFill>
                  <a:srgbClr val="5E4D3B"/>
                </a:solidFill>
                <a:latin typeface="SimSun"/>
                <a:cs typeface="SimSun"/>
              </a:rPr>
              <a:t>e</a:t>
            </a:r>
            <a:r>
              <a:rPr sz="4800" b="0" spc="-320" dirty="0">
                <a:solidFill>
                  <a:srgbClr val="5E4D3B"/>
                </a:solidFill>
                <a:latin typeface="SimSun"/>
                <a:cs typeface="SimSun"/>
              </a:rPr>
              <a:t>s</a:t>
            </a:r>
            <a:endParaRPr sz="4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41" y="1284194"/>
            <a:ext cx="17314545" cy="802640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95"/>
              </a:spcBef>
            </a:pPr>
            <a:r>
              <a:rPr sz="2250" spc="-1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[1].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World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Organization.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(2018).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Noncommunicable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Diseases.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[Online].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 marR="2462530" algn="just">
              <a:lnSpc>
                <a:spcPts val="4200"/>
              </a:lnSpc>
              <a:spcBef>
                <a:spcPts val="390"/>
              </a:spcBef>
            </a:pP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Available: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  <a:hlinkClick r:id="rId1"/>
              </a:rPr>
              <a:t>https://www.who.int/en/news-room/fact-sheets/detail/noncommunicable-diseases </a:t>
            </a:r>
            <a:r>
              <a:rPr sz="2250" spc="-7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[2]. </a:t>
            </a:r>
            <a:r>
              <a:rPr sz="2250" spc="-1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D. </a:t>
            </a:r>
            <a:r>
              <a:rPr sz="2250" spc="-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H. </a:t>
            </a:r>
            <a:r>
              <a:rPr sz="2250" spc="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Wolpert, </a:t>
            </a:r>
            <a:r>
              <a:rPr sz="225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‘‘Stacked generalization,’’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Neural </a:t>
            </a:r>
            <a:r>
              <a:rPr sz="2250" spc="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Netw., </a:t>
            </a:r>
            <a:r>
              <a:rPr sz="2250" spc="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vol. </a:t>
            </a:r>
            <a:r>
              <a:rPr sz="2250" spc="-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5, </a:t>
            </a:r>
            <a:r>
              <a:rPr sz="2250" spc="-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no. </a:t>
            </a:r>
            <a:r>
              <a:rPr sz="2250" spc="-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2, </a:t>
            </a:r>
            <a:r>
              <a:rPr sz="225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pp. </a:t>
            </a:r>
            <a:r>
              <a:rPr sz="2250" spc="-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241–259, 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Jan. </a:t>
            </a:r>
            <a:r>
              <a:rPr sz="2250" spc="-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1992. </a:t>
            </a:r>
            <a:r>
              <a:rPr sz="2250" spc="-11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[3].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Breiman,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‘‘Stacked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regressions,’’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Mach.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Learn.,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vol.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24,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no.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1,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pp.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49–64,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Jul.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1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1996.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ct val="100000"/>
              </a:lnSpc>
              <a:spcBef>
                <a:spcPts val="1110"/>
              </a:spcBef>
            </a:pPr>
            <a:r>
              <a:rPr sz="2250" spc="-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[4].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Basma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Boukenze,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Hajar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Mousannif,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“Predictive </a:t>
            </a: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Analytics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Healthcare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Data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Mining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5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Techniques”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,Conference: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Fourth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International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Conference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Database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Mining,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April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2016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50" spc="-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[5].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Seyedan,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M.,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Mafakheri,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F.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Predictive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big</a:t>
            </a:r>
            <a:r>
              <a:rPr sz="2250" spc="1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data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analytics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supply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chain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demand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forecasting:</a:t>
            </a:r>
            <a:r>
              <a:rPr sz="2250" spc="1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methods,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200"/>
              </a:lnSpc>
              <a:spcBef>
                <a:spcPts val="390"/>
              </a:spcBef>
            </a:pP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applications,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research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opportunities.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43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Big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7,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1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53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(2020).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  <a:hlinkClick r:id="rId2"/>
              </a:rPr>
              <a:t>https://doi.org/10.1186/s40537-020-00329-2 </a:t>
            </a:r>
            <a:r>
              <a:rPr sz="2250" spc="-7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[6].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Bali,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M.,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Mohanty,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S.,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Chatterjee,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S.,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Sarma,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Puravankara,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R.,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2019.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Diabot: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predictive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medical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chatbot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ensemble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learning.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Int.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J.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Recent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Technol.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Eng.,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pp.2277-3878.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 marR="810895">
              <a:lnSpc>
                <a:spcPts val="4200"/>
              </a:lnSpc>
              <a:spcBef>
                <a:spcPts val="390"/>
              </a:spcBef>
            </a:pPr>
            <a:r>
              <a:rPr sz="2250" spc="-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[7].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Fitriyani,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N.L.,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Syafrudin,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M.,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Alfian,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G.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Rhee,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J.,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2019.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disease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prediction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model </a:t>
            </a:r>
            <a:r>
              <a:rPr sz="225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ensemble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approach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diabetes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hypertension.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IEEE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Access,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7,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pp.144777-144789.] </a:t>
            </a:r>
            <a:r>
              <a:rPr sz="2250" spc="-7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[8].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Gu,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Y.,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Zalkikar,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A.,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Liu,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M.,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Kelly,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L.,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Hall,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A.,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Daly,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K.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Ward,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T.,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2021.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Predicting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medication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 marR="689610">
              <a:lnSpc>
                <a:spcPts val="4200"/>
              </a:lnSpc>
            </a:pPr>
            <a:r>
              <a:rPr sz="2250" spc="11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adherence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ensemble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models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large-scale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healthcare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data.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Scientific </a:t>
            </a:r>
            <a:r>
              <a:rPr sz="2250" spc="-7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Reports,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11(1),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pp.1-13.</a:t>
            </a:r>
            <a:endParaRPr sz="22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01" y="481328"/>
            <a:ext cx="3190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1035" dirty="0">
                <a:solidFill>
                  <a:srgbClr val="5E4D3B"/>
                </a:solidFill>
                <a:latin typeface="SimSun"/>
                <a:cs typeface="SimSun"/>
              </a:rPr>
              <a:t>R</a:t>
            </a:r>
            <a:r>
              <a:rPr sz="4800" b="0" spc="75" dirty="0">
                <a:solidFill>
                  <a:srgbClr val="5E4D3B"/>
                </a:solidFill>
                <a:latin typeface="SimSun"/>
                <a:cs typeface="SimSun"/>
              </a:rPr>
              <a:t>e</a:t>
            </a:r>
            <a:r>
              <a:rPr sz="4800" b="0" spc="-565" dirty="0">
                <a:solidFill>
                  <a:srgbClr val="5E4D3B"/>
                </a:solidFill>
                <a:latin typeface="SimSun"/>
                <a:cs typeface="SimSun"/>
              </a:rPr>
              <a:t>f</a:t>
            </a:r>
            <a:r>
              <a:rPr sz="4800" b="0" spc="75" dirty="0">
                <a:solidFill>
                  <a:srgbClr val="5E4D3B"/>
                </a:solidFill>
                <a:latin typeface="SimSun"/>
                <a:cs typeface="SimSun"/>
              </a:rPr>
              <a:t>e</a:t>
            </a:r>
            <a:r>
              <a:rPr sz="4800" b="0" spc="-25" dirty="0">
                <a:solidFill>
                  <a:srgbClr val="5E4D3B"/>
                </a:solidFill>
                <a:latin typeface="SimSun"/>
                <a:cs typeface="SimSun"/>
              </a:rPr>
              <a:t>r</a:t>
            </a:r>
            <a:r>
              <a:rPr sz="4800" b="0" spc="75" dirty="0">
                <a:solidFill>
                  <a:srgbClr val="5E4D3B"/>
                </a:solidFill>
                <a:latin typeface="SimSun"/>
                <a:cs typeface="SimSun"/>
              </a:rPr>
              <a:t>e</a:t>
            </a:r>
            <a:r>
              <a:rPr sz="4800" b="0" spc="555" dirty="0">
                <a:solidFill>
                  <a:srgbClr val="5E4D3B"/>
                </a:solidFill>
                <a:latin typeface="SimSun"/>
                <a:cs typeface="SimSun"/>
              </a:rPr>
              <a:t>n</a:t>
            </a:r>
            <a:r>
              <a:rPr sz="4800" b="0" spc="-85" dirty="0">
                <a:solidFill>
                  <a:srgbClr val="5E4D3B"/>
                </a:solidFill>
                <a:latin typeface="SimSun"/>
                <a:cs typeface="SimSun"/>
              </a:rPr>
              <a:t>c</a:t>
            </a:r>
            <a:r>
              <a:rPr sz="4800" b="0" spc="75" dirty="0">
                <a:solidFill>
                  <a:srgbClr val="5E4D3B"/>
                </a:solidFill>
                <a:latin typeface="SimSun"/>
                <a:cs typeface="SimSun"/>
              </a:rPr>
              <a:t>e</a:t>
            </a:r>
            <a:r>
              <a:rPr sz="4800" b="0" spc="-320" dirty="0">
                <a:solidFill>
                  <a:srgbClr val="5E4D3B"/>
                </a:solidFill>
                <a:latin typeface="SimSun"/>
                <a:cs typeface="SimSun"/>
              </a:rPr>
              <a:t>s</a:t>
            </a:r>
            <a:endParaRPr sz="48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41" y="1515366"/>
            <a:ext cx="17323435" cy="802640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250" spc="-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[9].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Lohumi,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P.,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Garg,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S.,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Singh,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T.P.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Gopal,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M.,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2020,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October.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Ensemble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classification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for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 marR="90805">
              <a:lnSpc>
                <a:spcPts val="4200"/>
              </a:lnSpc>
              <a:spcBef>
                <a:spcPts val="390"/>
              </a:spcBef>
            </a:pP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medical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diagnosis.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2020</a:t>
            </a:r>
            <a:r>
              <a:rPr sz="2250" spc="1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5th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International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Conference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250" spc="1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Computing,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Communication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2250" spc="1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(ICCCS) </a:t>
            </a:r>
            <a:r>
              <a:rPr sz="2250" spc="-7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(pp.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1-5).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IEEE.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 marR="694055">
              <a:lnSpc>
                <a:spcPts val="4200"/>
              </a:lnSpc>
            </a:pPr>
            <a:r>
              <a:rPr sz="2250" spc="-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[10]. </a:t>
            </a:r>
            <a:r>
              <a:rPr sz="225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Sivashankari, </a:t>
            </a:r>
            <a:r>
              <a:rPr sz="2250" spc="-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R.,</a:t>
            </a:r>
            <a:r>
              <a:rPr sz="2250" spc="-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Sudha, </a:t>
            </a:r>
            <a:r>
              <a:rPr sz="2250" spc="-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M., </a:t>
            </a:r>
            <a:r>
              <a:rPr sz="2250" spc="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Hasan, </a:t>
            </a:r>
            <a:r>
              <a:rPr sz="2250" spc="-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M.K., </a:t>
            </a:r>
            <a:r>
              <a:rPr sz="2250" spc="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Saeed, </a:t>
            </a:r>
            <a:r>
              <a:rPr sz="2250" spc="-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R.A., </a:t>
            </a:r>
            <a:r>
              <a:rPr sz="2250" spc="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Alsuhibany, </a:t>
            </a:r>
            <a:r>
              <a:rPr sz="2250" spc="-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S.A.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25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Abdel-Khalek, </a:t>
            </a:r>
            <a:r>
              <a:rPr sz="2250" spc="-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S.,</a:t>
            </a:r>
            <a:r>
              <a:rPr sz="2250" spc="-11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2021.</a:t>
            </a:r>
            <a:r>
              <a:rPr sz="2250" spc="-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250" spc="-7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Empirical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Predict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Diabetic </a:t>
            </a: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Positive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Stacked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Ensemble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Approach.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Frontiers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250" spc="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Health,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9.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 marR="94615" algn="just">
              <a:lnSpc>
                <a:spcPts val="4200"/>
              </a:lnSpc>
              <a:spcBef>
                <a:spcPts val="390"/>
              </a:spcBef>
            </a:pPr>
            <a:r>
              <a:rPr sz="2250" spc="-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[11].</a:t>
            </a:r>
            <a:r>
              <a:rPr sz="2250" spc="-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McGough, </a:t>
            </a:r>
            <a:r>
              <a:rPr sz="2250" spc="-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S.F., </a:t>
            </a:r>
            <a:r>
              <a:rPr sz="2250" spc="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Clemente, </a:t>
            </a:r>
            <a:r>
              <a:rPr sz="2250" spc="-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L., </a:t>
            </a:r>
            <a:r>
              <a:rPr sz="2250" spc="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Kutz, </a:t>
            </a:r>
            <a:r>
              <a:rPr sz="2250" spc="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J.N.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25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Santillana, </a:t>
            </a:r>
            <a:r>
              <a:rPr sz="2250" spc="-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M., </a:t>
            </a:r>
            <a:r>
              <a:rPr sz="2250" spc="-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2021.</a:t>
            </a:r>
            <a:r>
              <a:rPr sz="2250" spc="6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25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dynamic, </a:t>
            </a:r>
            <a:r>
              <a:rPr sz="225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ensemble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learning 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approach </a:t>
            </a:r>
            <a:r>
              <a:rPr sz="2250" spc="1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forecast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dengue fever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epidemic </a:t>
            </a:r>
            <a:r>
              <a:rPr sz="225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years </a:t>
            </a:r>
            <a:r>
              <a:rPr sz="2250" spc="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250" spc="1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Brazil </a:t>
            </a:r>
            <a:r>
              <a:rPr sz="2250" spc="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225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weather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population </a:t>
            </a:r>
            <a:r>
              <a:rPr sz="2250" spc="11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susceptibility </a:t>
            </a:r>
            <a:r>
              <a:rPr sz="2250" spc="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cycles. </a:t>
            </a:r>
            <a:r>
              <a:rPr sz="2250" spc="1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Journal </a:t>
            </a:r>
            <a:r>
              <a:rPr sz="2250" spc="-7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Royal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Society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Interface,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18(179),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p.20201006.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ct val="100000"/>
              </a:lnSpc>
              <a:spcBef>
                <a:spcPts val="1110"/>
              </a:spcBef>
            </a:pPr>
            <a:r>
              <a:rPr sz="2250" spc="-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[12].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Pirjatullah,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Kartini,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T.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Nugrahadi,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Muliadi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A.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Farmadi,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"Hyperparameter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Tuning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using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ct val="100000"/>
              </a:lnSpc>
              <a:spcBef>
                <a:spcPts val="1500"/>
              </a:spcBef>
            </a:pP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GridsearchCV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Comparison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Activation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250" spc="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ELM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Classification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of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ts val="4200"/>
              </a:lnSpc>
              <a:spcBef>
                <a:spcPts val="390"/>
              </a:spcBef>
            </a:pP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Pneumonia </a:t>
            </a:r>
            <a:r>
              <a:rPr sz="2250" spc="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250" spc="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Toddlers," </a:t>
            </a:r>
            <a:r>
              <a:rPr sz="2250" spc="-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2021 </a:t>
            </a:r>
            <a:r>
              <a:rPr sz="2250" spc="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4th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International </a:t>
            </a:r>
            <a:r>
              <a:rPr sz="2250" spc="114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Conference 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25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Computer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Informatics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Engineering </a:t>
            </a:r>
            <a:r>
              <a:rPr sz="2250" spc="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(IC2IE), </a:t>
            </a:r>
            <a:r>
              <a:rPr sz="2250" spc="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2021,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pp.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390-395,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doi: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10.1109/IC2IE53219.2021.9649207.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ct val="100000"/>
              </a:lnSpc>
              <a:spcBef>
                <a:spcPts val="1110"/>
              </a:spcBef>
            </a:pPr>
            <a:r>
              <a:rPr sz="2250" spc="-1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[13].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  <a:hlinkClick r:id="rId1"/>
              </a:rPr>
              <a:t>Krishna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  <a:hlinkClick r:id="rId1"/>
              </a:rPr>
              <a:t> </a:t>
            </a:r>
            <a:r>
              <a:rPr sz="2250" spc="1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  <a:hlinkClick r:id="rId1"/>
              </a:rPr>
              <a:t>Battula</a:t>
            </a:r>
            <a:r>
              <a:rPr sz="2250" spc="1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“RESEARCH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2250" spc="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USING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K-FOLD </a:t>
            </a:r>
            <a:r>
              <a:rPr sz="2250" spc="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CROSS</a:t>
            </a:r>
            <a:endParaRPr sz="22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50" spc="1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VALIDATION”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2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International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Journal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Engineering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50" spc="1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Technology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8(6S):215-218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2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March</a:t>
            </a:r>
            <a:r>
              <a:rPr sz="225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2021.</a:t>
            </a:r>
            <a:endParaRPr sz="22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37457" y="1"/>
            <a:ext cx="1438275" cy="10288905"/>
            <a:chOff x="6837457" y="1"/>
            <a:chExt cx="1438275" cy="10288905"/>
          </a:xfrm>
        </p:grpSpPr>
        <p:sp>
          <p:nvSpPr>
            <p:cNvPr id="3" name="object 3"/>
            <p:cNvSpPr/>
            <p:nvPr/>
          </p:nvSpPr>
          <p:spPr>
            <a:xfrm>
              <a:off x="6837457" y="1"/>
              <a:ext cx="1438275" cy="2152650"/>
            </a:xfrm>
            <a:custGeom>
              <a:avLst/>
              <a:gdLst/>
              <a:ahLst/>
              <a:cxnLst/>
              <a:rect l="l" t="t" r="r" b="b"/>
              <a:pathLst>
                <a:path w="1438275" h="2152650">
                  <a:moveTo>
                    <a:pt x="1438274" y="2152649"/>
                  </a:moveTo>
                  <a:lnTo>
                    <a:pt x="0" y="2152649"/>
                  </a:lnTo>
                  <a:lnTo>
                    <a:pt x="0" y="0"/>
                  </a:lnTo>
                  <a:lnTo>
                    <a:pt x="1438274" y="0"/>
                  </a:lnTo>
                  <a:lnTo>
                    <a:pt x="1438274" y="2152649"/>
                  </a:lnTo>
                  <a:close/>
                </a:path>
              </a:pathLst>
            </a:custGeom>
            <a:solidFill>
              <a:srgbClr val="5E4D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37457" y="2154148"/>
              <a:ext cx="1438275" cy="8134350"/>
            </a:xfrm>
            <a:custGeom>
              <a:avLst/>
              <a:gdLst/>
              <a:ahLst/>
              <a:cxnLst/>
              <a:rect l="l" t="t" r="r" b="b"/>
              <a:pathLst>
                <a:path w="1438275" h="8134350">
                  <a:moveTo>
                    <a:pt x="1438274" y="8134349"/>
                  </a:moveTo>
                  <a:lnTo>
                    <a:pt x="0" y="8134349"/>
                  </a:lnTo>
                  <a:lnTo>
                    <a:pt x="0" y="0"/>
                  </a:lnTo>
                  <a:lnTo>
                    <a:pt x="1438274" y="0"/>
                  </a:lnTo>
                  <a:lnTo>
                    <a:pt x="1438274" y="8134349"/>
                  </a:lnTo>
                  <a:close/>
                </a:path>
              </a:pathLst>
            </a:custGeom>
            <a:solidFill>
              <a:srgbClr val="998B7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7334" y="2604158"/>
            <a:ext cx="6161685" cy="615635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96087" y="1200682"/>
            <a:ext cx="3636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720" dirty="0">
                <a:solidFill>
                  <a:srgbClr val="998B7D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6437" y="2740833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6437" y="4255308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6437" y="5769783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6437" y="6779433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6437" y="7789083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6437" y="8798732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312223" y="2436420"/>
            <a:ext cx="8622030" cy="709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2400" spc="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project,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predictive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-8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400" spc="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diseases </a:t>
            </a:r>
            <a:r>
              <a:rPr sz="2400" spc="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2400" spc="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ensemble </a:t>
            </a:r>
            <a:r>
              <a:rPr sz="2400" spc="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learning </a:t>
            </a:r>
            <a:r>
              <a:rPr sz="2400" spc="-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developed.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854710">
              <a:lnSpc>
                <a:spcPct val="138000"/>
              </a:lnSpc>
            </a:pPr>
            <a:r>
              <a:rPr sz="2400" spc="-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model </a:t>
            </a:r>
            <a:r>
              <a:rPr sz="2400" spc="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2400" spc="-4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4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Hyperparameter </a:t>
            </a:r>
            <a:r>
              <a:rPr sz="2400" spc="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tuned </a:t>
            </a:r>
            <a:r>
              <a:rPr sz="2400" spc="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Support </a:t>
            </a:r>
            <a:r>
              <a:rPr sz="2400" spc="-8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vector </a:t>
            </a:r>
            <a:r>
              <a:rPr sz="2400" spc="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classifier, </a:t>
            </a:r>
            <a:r>
              <a:rPr sz="2400" spc="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Random </a:t>
            </a:r>
            <a:r>
              <a:rPr sz="2400" spc="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forest, </a:t>
            </a:r>
            <a:r>
              <a:rPr sz="2400" spc="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Naive </a:t>
            </a:r>
            <a:r>
              <a:rPr sz="2400" spc="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Bayes, </a:t>
            </a:r>
            <a:r>
              <a:rPr sz="2400" spc="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Gradient</a:t>
            </a:r>
            <a:r>
              <a:rPr sz="2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boosting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Decision</a:t>
            </a:r>
            <a:r>
              <a:rPr sz="2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tree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43635">
              <a:lnSpc>
                <a:spcPct val="138000"/>
              </a:lnSpc>
            </a:pPr>
            <a:r>
              <a:rPr sz="2400" spc="-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24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focus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Disease-Symptom </a:t>
            </a:r>
            <a:r>
              <a:rPr sz="2400" spc="-8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dataset.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635635">
              <a:lnSpc>
                <a:spcPct val="138000"/>
              </a:lnSpc>
              <a:spcBef>
                <a:spcPts val="5"/>
              </a:spcBef>
            </a:pPr>
            <a:r>
              <a:rPr sz="2400" spc="-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objective</a:t>
            </a:r>
            <a:r>
              <a:rPr sz="2400" spc="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24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predict</a:t>
            </a:r>
            <a:r>
              <a:rPr sz="2400" spc="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symptom </a:t>
            </a:r>
            <a:r>
              <a:rPr sz="2400" spc="-8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severity</a:t>
            </a:r>
            <a:r>
              <a:rPr sz="2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diseases.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82575">
              <a:lnSpc>
                <a:spcPct val="138000"/>
              </a:lnSpc>
            </a:pPr>
            <a:r>
              <a:rPr sz="2400" spc="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Comparative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study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24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the </a:t>
            </a:r>
            <a:r>
              <a:rPr sz="2400" spc="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same </a:t>
            </a:r>
            <a:r>
              <a:rPr sz="2400" spc="-8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dataset.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529080">
              <a:lnSpc>
                <a:spcPct val="138000"/>
              </a:lnSpc>
            </a:pPr>
            <a:r>
              <a:rPr sz="2400" spc="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SVM</a:t>
            </a:r>
            <a:r>
              <a:rPr sz="2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hypertuning</a:t>
            </a:r>
            <a:r>
              <a:rPr sz="2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score</a:t>
            </a:r>
            <a:r>
              <a:rPr sz="2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99.49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% </a:t>
            </a:r>
            <a:r>
              <a:rPr sz="2400" spc="-8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outperforms</a:t>
            </a:r>
            <a:r>
              <a:rPr sz="24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algorithms.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588" y="4471377"/>
            <a:ext cx="8534400" cy="1247775"/>
          </a:xfrm>
          <a:prstGeom prst="rect">
            <a:avLst/>
          </a:prstGeom>
        </p:spPr>
        <p:txBody>
          <a:bodyPr vert="horz" wrap="square" lIns="0" tIns="308610" rIns="0" bIns="0" rtlCol="0">
            <a:spAutoFit/>
          </a:bodyPr>
          <a:lstStyle/>
          <a:p>
            <a:pPr marR="31750" algn="ctr">
              <a:lnSpc>
                <a:spcPct val="100000"/>
              </a:lnSpc>
              <a:spcBef>
                <a:spcPts val="2430"/>
              </a:spcBef>
            </a:pPr>
            <a:r>
              <a:rPr sz="3200" spc="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Mind</a:t>
            </a:r>
            <a:r>
              <a:rPr sz="32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178" y="2213507"/>
            <a:ext cx="426974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sz="2200" spc="-9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w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y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85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r  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50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b</a:t>
            </a:r>
            <a:r>
              <a:rPr sz="2200" spc="-70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70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85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85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r  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70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300" dirty="0">
                <a:latin typeface="Verdana" panose="020B0604030504040204"/>
                <a:cs typeface="Verdana" panose="020B0604030504040204"/>
              </a:rPr>
              <a:t>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178" y="6928753"/>
            <a:ext cx="4431030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sz="2200" spc="30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8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b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5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te</a:t>
            </a:r>
            <a:r>
              <a:rPr sz="22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hn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q</a:t>
            </a:r>
            <a:r>
              <a:rPr sz="2200" spc="-70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e 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te</a:t>
            </a:r>
            <a:r>
              <a:rPr sz="2200" spc="50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85" dirty="0">
                <a:latin typeface="Verdana" panose="020B0604030504040204"/>
                <a:cs typeface="Verdana" panose="020B0604030504040204"/>
              </a:rPr>
              <a:t>ff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e 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5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ss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t  </a:t>
            </a:r>
            <a:r>
              <a:rPr sz="2200" spc="-15" dirty="0">
                <a:latin typeface="Verdana" panose="020B0604030504040204"/>
                <a:cs typeface="Verdana" panose="020B0604030504040204"/>
              </a:rPr>
              <a:t>decrease</a:t>
            </a:r>
            <a:r>
              <a:rPr sz="2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bias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latin typeface="Verdana" panose="020B0604030504040204"/>
                <a:cs typeface="Verdana" panose="020B0604030504040204"/>
              </a:rPr>
              <a:t>and</a:t>
            </a:r>
            <a:r>
              <a:rPr sz="2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variance.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1355" y="2213507"/>
            <a:ext cx="389382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8105">
              <a:lnSpc>
                <a:spcPct val="117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200" spc="-5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et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85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50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75" dirty="0">
                <a:latin typeface="Verdana" panose="020B0604030504040204"/>
                <a:cs typeface="Verdana" panose="020B0604030504040204"/>
              </a:rPr>
              <a:t>s 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are	are</a:t>
            </a:r>
            <a:r>
              <a:rPr sz="2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publicly</a:t>
            </a:r>
            <a:r>
              <a:rPr sz="2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latin typeface="Verdana" panose="020B0604030504040204"/>
                <a:cs typeface="Verdana" panose="020B0604030504040204"/>
              </a:rPr>
              <a:t>available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1355" y="6984037"/>
            <a:ext cx="33909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y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1355" y="7374562"/>
            <a:ext cx="41986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75" dirty="0">
                <a:latin typeface="Verdana" panose="020B0604030504040204"/>
                <a:cs typeface="Verdana" panose="020B0604030504040204"/>
              </a:rPr>
              <a:t>x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po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ll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y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70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1355" y="7709803"/>
            <a:ext cx="408876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55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y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latin typeface="Verdana" panose="020B0604030504040204"/>
                <a:cs typeface="Verdana" panose="020B0604030504040204"/>
              </a:rPr>
              <a:t>f 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8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y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50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0" dirty="0">
                <a:latin typeface="Verdana" panose="020B0604030504040204"/>
                <a:cs typeface="Verdana" panose="020B0604030504040204"/>
              </a:rPr>
              <a:t>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41878" y="2176802"/>
            <a:ext cx="37890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60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y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y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41878" y="2512044"/>
            <a:ext cx="452120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sz="2200" spc="-70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85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-70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oo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w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8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e 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field</a:t>
            </a:r>
            <a:r>
              <a:rPr sz="2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latin typeface="Verdana" panose="020B0604030504040204"/>
                <a:cs typeface="Verdana" panose="020B0604030504040204"/>
              </a:rPr>
              <a:t>of</a:t>
            </a:r>
            <a:r>
              <a:rPr sz="2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latin typeface="Verdana" panose="020B0604030504040204"/>
                <a:cs typeface="Verdana" panose="020B0604030504040204"/>
              </a:rPr>
              <a:t>medical</a:t>
            </a:r>
            <a:r>
              <a:rPr sz="2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latin typeface="Verdana" panose="020B0604030504040204"/>
                <a:cs typeface="Verdana" panose="020B0604030504040204"/>
              </a:rPr>
              <a:t>decision-making.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41878" y="7012773"/>
            <a:ext cx="406336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sz="2200" spc="-5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70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y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70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75" dirty="0">
                <a:latin typeface="Verdana" panose="020B0604030504040204"/>
                <a:cs typeface="Verdana" panose="020B0604030504040204"/>
              </a:rPr>
              <a:t>s  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50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70" dirty="0">
                <a:latin typeface="Verdana" panose="020B0604030504040204"/>
                <a:cs typeface="Verdana" panose="020B0604030504040204"/>
              </a:rPr>
              <a:t>u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85" dirty="0">
                <a:latin typeface="Verdana" panose="020B0604030504040204"/>
                <a:cs typeface="Verdana" panose="020B0604030504040204"/>
              </a:rPr>
              <a:t>f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b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ette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r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41878" y="7849106"/>
            <a:ext cx="45072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85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y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y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41878" y="8184348"/>
            <a:ext cx="3761104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sz="2200" spc="-90" dirty="0">
                <a:latin typeface="Verdana" panose="020B0604030504040204"/>
                <a:cs typeface="Verdana" panose="020B0604030504040204"/>
              </a:rPr>
              <a:t>h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l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ete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m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a</a:t>
            </a:r>
            <a:r>
              <a:rPr sz="2200" spc="50" dirty="0">
                <a:latin typeface="Verdana" panose="020B0604030504040204"/>
                <a:cs typeface="Verdana" panose="020B0604030504040204"/>
              </a:rPr>
              <a:t>g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latin typeface="Verdana" panose="020B0604030504040204"/>
                <a:cs typeface="Verdana" panose="020B0604030504040204"/>
              </a:rPr>
              <a:t>f 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disease.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-5" y="9572544"/>
            <a:ext cx="18285460" cy="715010"/>
            <a:chOff x="-5" y="9572544"/>
            <a:chExt cx="18285460" cy="715010"/>
          </a:xfrm>
        </p:grpSpPr>
        <p:sp>
          <p:nvSpPr>
            <p:cNvPr id="15" name="object 15"/>
            <p:cNvSpPr/>
            <p:nvPr/>
          </p:nvSpPr>
          <p:spPr>
            <a:xfrm>
              <a:off x="-5" y="9572577"/>
              <a:ext cx="13296900" cy="714375"/>
            </a:xfrm>
            <a:custGeom>
              <a:avLst/>
              <a:gdLst/>
              <a:ahLst/>
              <a:cxnLst/>
              <a:rect l="l" t="t" r="r" b="b"/>
              <a:pathLst>
                <a:path w="13296900" h="714375">
                  <a:moveTo>
                    <a:pt x="13296898" y="0"/>
                  </a:moveTo>
                  <a:lnTo>
                    <a:pt x="13296898" y="714374"/>
                  </a:lnTo>
                  <a:lnTo>
                    <a:pt x="0" y="714374"/>
                  </a:lnTo>
                  <a:lnTo>
                    <a:pt x="0" y="0"/>
                  </a:lnTo>
                  <a:lnTo>
                    <a:pt x="13296898" y="0"/>
                  </a:lnTo>
                  <a:close/>
                </a:path>
              </a:pathLst>
            </a:custGeom>
            <a:solidFill>
              <a:srgbClr val="5E4D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293991" y="9572544"/>
              <a:ext cx="4991100" cy="714375"/>
            </a:xfrm>
            <a:custGeom>
              <a:avLst/>
              <a:gdLst/>
              <a:ahLst/>
              <a:cxnLst/>
              <a:rect l="l" t="t" r="r" b="b"/>
              <a:pathLst>
                <a:path w="4991100" h="714375">
                  <a:moveTo>
                    <a:pt x="4991099" y="0"/>
                  </a:moveTo>
                  <a:lnTo>
                    <a:pt x="4991099" y="714374"/>
                  </a:lnTo>
                  <a:lnTo>
                    <a:pt x="0" y="714374"/>
                  </a:lnTo>
                  <a:lnTo>
                    <a:pt x="0" y="0"/>
                  </a:lnTo>
                  <a:lnTo>
                    <a:pt x="4991099" y="0"/>
                  </a:lnTo>
                  <a:close/>
                </a:path>
              </a:pathLst>
            </a:custGeom>
            <a:solidFill>
              <a:srgbClr val="998B7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637" y="43469"/>
            <a:ext cx="3905885" cy="4110990"/>
            <a:chOff x="1028637" y="43469"/>
            <a:chExt cx="3905885" cy="4110990"/>
          </a:xfrm>
        </p:grpSpPr>
        <p:sp>
          <p:nvSpPr>
            <p:cNvPr id="3" name="object 3"/>
            <p:cNvSpPr/>
            <p:nvPr/>
          </p:nvSpPr>
          <p:spPr>
            <a:xfrm>
              <a:off x="1028637" y="1398814"/>
              <a:ext cx="1356360" cy="1192530"/>
            </a:xfrm>
            <a:custGeom>
              <a:avLst/>
              <a:gdLst/>
              <a:ahLst/>
              <a:cxnLst/>
              <a:rect l="l" t="t" r="r" b="b"/>
              <a:pathLst>
                <a:path w="1356360" h="1192530">
                  <a:moveTo>
                    <a:pt x="744684" y="1192536"/>
                  </a:moveTo>
                  <a:lnTo>
                    <a:pt x="596584" y="1192536"/>
                  </a:lnTo>
                  <a:lnTo>
                    <a:pt x="542284" y="1190099"/>
                  </a:lnTo>
                  <a:lnTo>
                    <a:pt x="489350" y="1182931"/>
                  </a:lnTo>
                  <a:lnTo>
                    <a:pt x="437992" y="1171240"/>
                  </a:lnTo>
                  <a:lnTo>
                    <a:pt x="388422" y="1155237"/>
                  </a:lnTo>
                  <a:lnTo>
                    <a:pt x="340849" y="1135133"/>
                  </a:lnTo>
                  <a:lnTo>
                    <a:pt x="295483" y="1111138"/>
                  </a:lnTo>
                  <a:lnTo>
                    <a:pt x="252537" y="1083462"/>
                  </a:lnTo>
                  <a:lnTo>
                    <a:pt x="212220" y="1052316"/>
                  </a:lnTo>
                  <a:lnTo>
                    <a:pt x="174743" y="1017909"/>
                  </a:lnTo>
                  <a:lnTo>
                    <a:pt x="140316" y="980439"/>
                  </a:lnTo>
                  <a:lnTo>
                    <a:pt x="109150" y="940137"/>
                  </a:lnTo>
                  <a:lnTo>
                    <a:pt x="81456" y="897211"/>
                  </a:lnTo>
                  <a:lnTo>
                    <a:pt x="57444" y="851871"/>
                  </a:lnTo>
                  <a:lnTo>
                    <a:pt x="37326" y="804326"/>
                  </a:lnTo>
                  <a:lnTo>
                    <a:pt x="21312" y="754786"/>
                  </a:lnTo>
                  <a:lnTo>
                    <a:pt x="9612" y="703461"/>
                  </a:lnTo>
                  <a:lnTo>
                    <a:pt x="2438" y="650560"/>
                  </a:lnTo>
                  <a:lnTo>
                    <a:pt x="0" y="596292"/>
                  </a:lnTo>
                  <a:lnTo>
                    <a:pt x="1977" y="547385"/>
                  </a:lnTo>
                  <a:lnTo>
                    <a:pt x="7808" y="499567"/>
                  </a:lnTo>
                  <a:lnTo>
                    <a:pt x="17338" y="452992"/>
                  </a:lnTo>
                  <a:lnTo>
                    <a:pt x="30415" y="407813"/>
                  </a:lnTo>
                  <a:lnTo>
                    <a:pt x="46883" y="364183"/>
                  </a:lnTo>
                  <a:lnTo>
                    <a:pt x="66591" y="322256"/>
                  </a:lnTo>
                  <a:lnTo>
                    <a:pt x="89384" y="282185"/>
                  </a:lnTo>
                  <a:lnTo>
                    <a:pt x="115108" y="244124"/>
                  </a:lnTo>
                  <a:lnTo>
                    <a:pt x="143611" y="208226"/>
                  </a:lnTo>
                  <a:lnTo>
                    <a:pt x="174738" y="174645"/>
                  </a:lnTo>
                  <a:lnTo>
                    <a:pt x="208337" y="143534"/>
                  </a:lnTo>
                  <a:lnTo>
                    <a:pt x="244253" y="115046"/>
                  </a:lnTo>
                  <a:lnTo>
                    <a:pt x="282333" y="89335"/>
                  </a:lnTo>
                  <a:lnTo>
                    <a:pt x="322423" y="66554"/>
                  </a:lnTo>
                  <a:lnTo>
                    <a:pt x="364370" y="46857"/>
                  </a:lnTo>
                  <a:lnTo>
                    <a:pt x="408021" y="30398"/>
                  </a:lnTo>
                  <a:lnTo>
                    <a:pt x="453221" y="17329"/>
                  </a:lnTo>
                  <a:lnTo>
                    <a:pt x="499817" y="7804"/>
                  </a:lnTo>
                  <a:lnTo>
                    <a:pt x="547656" y="1976"/>
                  </a:lnTo>
                  <a:lnTo>
                    <a:pt x="596584" y="0"/>
                  </a:lnTo>
                  <a:lnTo>
                    <a:pt x="1356103" y="0"/>
                  </a:lnTo>
                  <a:lnTo>
                    <a:pt x="1355059" y="72146"/>
                  </a:lnTo>
                  <a:lnTo>
                    <a:pt x="1351985" y="142320"/>
                  </a:lnTo>
                  <a:lnTo>
                    <a:pt x="1346967" y="210493"/>
                  </a:lnTo>
                  <a:lnTo>
                    <a:pt x="1340091" y="276637"/>
                  </a:lnTo>
                  <a:lnTo>
                    <a:pt x="1331443" y="340724"/>
                  </a:lnTo>
                  <a:lnTo>
                    <a:pt x="1321110" y="402726"/>
                  </a:lnTo>
                  <a:lnTo>
                    <a:pt x="1309178" y="462613"/>
                  </a:lnTo>
                  <a:lnTo>
                    <a:pt x="1295733" y="520359"/>
                  </a:lnTo>
                  <a:lnTo>
                    <a:pt x="1280861" y="575935"/>
                  </a:lnTo>
                  <a:lnTo>
                    <a:pt x="1264648" y="629312"/>
                  </a:lnTo>
                  <a:lnTo>
                    <a:pt x="1247181" y="680463"/>
                  </a:lnTo>
                  <a:lnTo>
                    <a:pt x="1228546" y="729358"/>
                  </a:lnTo>
                  <a:lnTo>
                    <a:pt x="1208829" y="775971"/>
                  </a:lnTo>
                  <a:lnTo>
                    <a:pt x="1188116" y="820273"/>
                  </a:lnTo>
                  <a:lnTo>
                    <a:pt x="1166494" y="862234"/>
                  </a:lnTo>
                  <a:lnTo>
                    <a:pt x="1144048" y="901829"/>
                  </a:lnTo>
                  <a:lnTo>
                    <a:pt x="1120865" y="939027"/>
                  </a:lnTo>
                  <a:lnTo>
                    <a:pt x="1097032" y="973801"/>
                  </a:lnTo>
                  <a:lnTo>
                    <a:pt x="1072633" y="1006122"/>
                  </a:lnTo>
                  <a:lnTo>
                    <a:pt x="1047756" y="1035963"/>
                  </a:lnTo>
                  <a:lnTo>
                    <a:pt x="996912" y="1088090"/>
                  </a:lnTo>
                  <a:lnTo>
                    <a:pt x="945188" y="1129956"/>
                  </a:lnTo>
                  <a:lnTo>
                    <a:pt x="893274" y="1161334"/>
                  </a:lnTo>
                  <a:lnTo>
                    <a:pt x="841860" y="1181999"/>
                  </a:lnTo>
                  <a:lnTo>
                    <a:pt x="791636" y="1191726"/>
                  </a:lnTo>
                  <a:lnTo>
                    <a:pt x="744684" y="1192536"/>
                  </a:lnTo>
                  <a:close/>
                </a:path>
              </a:pathLst>
            </a:custGeom>
            <a:solidFill>
              <a:srgbClr val="5E4D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20273" y="43469"/>
              <a:ext cx="1757680" cy="2547620"/>
            </a:xfrm>
            <a:custGeom>
              <a:avLst/>
              <a:gdLst/>
              <a:ahLst/>
              <a:cxnLst/>
              <a:rect l="l" t="t" r="r" b="b"/>
              <a:pathLst>
                <a:path w="1757679" h="2547620">
                  <a:moveTo>
                    <a:pt x="0" y="2547070"/>
                  </a:moveTo>
                  <a:lnTo>
                    <a:pt x="50224" y="2537344"/>
                  </a:lnTo>
                  <a:lnTo>
                    <a:pt x="101638" y="2516679"/>
                  </a:lnTo>
                  <a:lnTo>
                    <a:pt x="153552" y="2485300"/>
                  </a:lnTo>
                  <a:lnTo>
                    <a:pt x="205276" y="2443435"/>
                  </a:lnTo>
                  <a:lnTo>
                    <a:pt x="256120" y="2391308"/>
                  </a:lnTo>
                  <a:lnTo>
                    <a:pt x="280997" y="2361467"/>
                  </a:lnTo>
                  <a:lnTo>
                    <a:pt x="305395" y="2329146"/>
                  </a:lnTo>
                  <a:lnTo>
                    <a:pt x="329229" y="2294372"/>
                  </a:lnTo>
                  <a:lnTo>
                    <a:pt x="352412" y="2257173"/>
                  </a:lnTo>
                  <a:lnTo>
                    <a:pt x="374858" y="2217579"/>
                  </a:lnTo>
                  <a:lnTo>
                    <a:pt x="396480" y="2175617"/>
                  </a:lnTo>
                  <a:lnTo>
                    <a:pt x="417193" y="2131316"/>
                  </a:lnTo>
                  <a:lnTo>
                    <a:pt x="436910" y="2084703"/>
                  </a:lnTo>
                  <a:lnTo>
                    <a:pt x="455545" y="2035807"/>
                  </a:lnTo>
                  <a:lnTo>
                    <a:pt x="473012" y="1984657"/>
                  </a:lnTo>
                  <a:lnTo>
                    <a:pt x="489224" y="1931279"/>
                  </a:lnTo>
                  <a:lnTo>
                    <a:pt x="504096" y="1875704"/>
                  </a:lnTo>
                  <a:lnTo>
                    <a:pt x="517542" y="1817958"/>
                  </a:lnTo>
                  <a:lnTo>
                    <a:pt x="529474" y="1758070"/>
                  </a:lnTo>
                  <a:lnTo>
                    <a:pt x="539807" y="1696069"/>
                  </a:lnTo>
                  <a:lnTo>
                    <a:pt x="548454" y="1631982"/>
                  </a:lnTo>
                  <a:lnTo>
                    <a:pt x="555330" y="1565838"/>
                  </a:lnTo>
                  <a:lnTo>
                    <a:pt x="560348" y="1497665"/>
                  </a:lnTo>
                  <a:lnTo>
                    <a:pt x="563423" y="1427491"/>
                  </a:lnTo>
                  <a:lnTo>
                    <a:pt x="564466" y="1355344"/>
                  </a:lnTo>
                  <a:lnTo>
                    <a:pt x="564466" y="596243"/>
                  </a:lnTo>
                  <a:lnTo>
                    <a:pt x="566444" y="547343"/>
                  </a:lnTo>
                  <a:lnTo>
                    <a:pt x="572275" y="499531"/>
                  </a:lnTo>
                  <a:lnTo>
                    <a:pt x="581804" y="452962"/>
                  </a:lnTo>
                  <a:lnTo>
                    <a:pt x="594880" y="407787"/>
                  </a:lnTo>
                  <a:lnTo>
                    <a:pt x="611348" y="364162"/>
                  </a:lnTo>
                  <a:lnTo>
                    <a:pt x="631055" y="322239"/>
                  </a:lnTo>
                  <a:lnTo>
                    <a:pt x="653847" y="282171"/>
                  </a:lnTo>
                  <a:lnTo>
                    <a:pt x="679571" y="244113"/>
                  </a:lnTo>
                  <a:lnTo>
                    <a:pt x="708073" y="208218"/>
                  </a:lnTo>
                  <a:lnTo>
                    <a:pt x="739199" y="174639"/>
                  </a:lnTo>
                  <a:lnTo>
                    <a:pt x="772797" y="143529"/>
                  </a:lnTo>
                  <a:lnTo>
                    <a:pt x="808713" y="115043"/>
                  </a:lnTo>
                  <a:lnTo>
                    <a:pt x="846792" y="89333"/>
                  </a:lnTo>
                  <a:lnTo>
                    <a:pt x="886883" y="66553"/>
                  </a:lnTo>
                  <a:lnTo>
                    <a:pt x="928830" y="46857"/>
                  </a:lnTo>
                  <a:lnTo>
                    <a:pt x="972481" y="30397"/>
                  </a:lnTo>
                  <a:lnTo>
                    <a:pt x="1017682" y="17328"/>
                  </a:lnTo>
                  <a:lnTo>
                    <a:pt x="1064280" y="7804"/>
                  </a:lnTo>
                  <a:lnTo>
                    <a:pt x="1112121" y="1976"/>
                  </a:lnTo>
                  <a:lnTo>
                    <a:pt x="1161051" y="0"/>
                  </a:lnTo>
                  <a:lnTo>
                    <a:pt x="1209979" y="1976"/>
                  </a:lnTo>
                  <a:lnTo>
                    <a:pt x="1257818" y="7804"/>
                  </a:lnTo>
                  <a:lnTo>
                    <a:pt x="1304414" y="17328"/>
                  </a:lnTo>
                  <a:lnTo>
                    <a:pt x="1349614" y="30397"/>
                  </a:lnTo>
                  <a:lnTo>
                    <a:pt x="1393264" y="46857"/>
                  </a:lnTo>
                  <a:lnTo>
                    <a:pt x="1435211" y="66553"/>
                  </a:lnTo>
                  <a:lnTo>
                    <a:pt x="1475302" y="89333"/>
                  </a:lnTo>
                  <a:lnTo>
                    <a:pt x="1513382" y="115043"/>
                  </a:lnTo>
                  <a:lnTo>
                    <a:pt x="1549298" y="143529"/>
                  </a:lnTo>
                  <a:lnTo>
                    <a:pt x="1582896" y="174639"/>
                  </a:lnTo>
                  <a:lnTo>
                    <a:pt x="1614023" y="208218"/>
                  </a:lnTo>
                  <a:lnTo>
                    <a:pt x="1642526" y="244113"/>
                  </a:lnTo>
                  <a:lnTo>
                    <a:pt x="1668251" y="282171"/>
                  </a:lnTo>
                  <a:lnTo>
                    <a:pt x="1691044" y="322239"/>
                  </a:lnTo>
                  <a:lnTo>
                    <a:pt x="1710751" y="364162"/>
                  </a:lnTo>
                  <a:lnTo>
                    <a:pt x="1727220" y="407787"/>
                  </a:lnTo>
                  <a:lnTo>
                    <a:pt x="1740296" y="452962"/>
                  </a:lnTo>
                  <a:lnTo>
                    <a:pt x="1749826" y="499531"/>
                  </a:lnTo>
                  <a:lnTo>
                    <a:pt x="1755657" y="547343"/>
                  </a:lnTo>
                  <a:lnTo>
                    <a:pt x="1757635" y="596243"/>
                  </a:lnTo>
                  <a:lnTo>
                    <a:pt x="1757635" y="938174"/>
                  </a:lnTo>
                  <a:lnTo>
                    <a:pt x="1756397" y="988117"/>
                  </a:lnTo>
                  <a:lnTo>
                    <a:pt x="1752705" y="1037722"/>
                  </a:lnTo>
                  <a:lnTo>
                    <a:pt x="1746594" y="1086905"/>
                  </a:lnTo>
                  <a:lnTo>
                    <a:pt x="1738097" y="1135583"/>
                  </a:lnTo>
                  <a:lnTo>
                    <a:pt x="1727249" y="1183675"/>
                  </a:lnTo>
                  <a:lnTo>
                    <a:pt x="1714084" y="1231098"/>
                  </a:lnTo>
                  <a:lnTo>
                    <a:pt x="1698636" y="1277770"/>
                  </a:lnTo>
                  <a:lnTo>
                    <a:pt x="1680939" y="1323607"/>
                  </a:lnTo>
                  <a:lnTo>
                    <a:pt x="1661027" y="1368527"/>
                  </a:lnTo>
                  <a:lnTo>
                    <a:pt x="1638934" y="1412448"/>
                  </a:lnTo>
                  <a:lnTo>
                    <a:pt x="1614695" y="1455287"/>
                  </a:lnTo>
                  <a:lnTo>
                    <a:pt x="1588343" y="1496962"/>
                  </a:lnTo>
                  <a:lnTo>
                    <a:pt x="1559913" y="1537390"/>
                  </a:lnTo>
                  <a:lnTo>
                    <a:pt x="1529439" y="1576488"/>
                  </a:lnTo>
                  <a:lnTo>
                    <a:pt x="1496954" y="1614175"/>
                  </a:lnTo>
                  <a:lnTo>
                    <a:pt x="1462493" y="1650367"/>
                  </a:lnTo>
                  <a:lnTo>
                    <a:pt x="996776" y="2115818"/>
                  </a:lnTo>
                  <a:lnTo>
                    <a:pt x="959990" y="2151334"/>
                  </a:lnTo>
                  <a:lnTo>
                    <a:pt x="922117" y="2185449"/>
                  </a:lnTo>
                  <a:lnTo>
                    <a:pt x="883200" y="2218144"/>
                  </a:lnTo>
                  <a:lnTo>
                    <a:pt x="843279" y="2249404"/>
                  </a:lnTo>
                  <a:lnTo>
                    <a:pt x="802396" y="2279211"/>
                  </a:lnTo>
                  <a:lnTo>
                    <a:pt x="760591" y="2307547"/>
                  </a:lnTo>
                  <a:lnTo>
                    <a:pt x="717907" y="2334397"/>
                  </a:lnTo>
                  <a:lnTo>
                    <a:pt x="674383" y="2359742"/>
                  </a:lnTo>
                  <a:lnTo>
                    <a:pt x="630062" y="2383566"/>
                  </a:lnTo>
                  <a:lnTo>
                    <a:pt x="584984" y="2405852"/>
                  </a:lnTo>
                  <a:lnTo>
                    <a:pt x="539190" y="2426582"/>
                  </a:lnTo>
                  <a:lnTo>
                    <a:pt x="492722" y="2445739"/>
                  </a:lnTo>
                  <a:lnTo>
                    <a:pt x="445620" y="2463307"/>
                  </a:lnTo>
                  <a:lnTo>
                    <a:pt x="397927" y="2479269"/>
                  </a:lnTo>
                  <a:lnTo>
                    <a:pt x="349682" y="2493606"/>
                  </a:lnTo>
                  <a:lnTo>
                    <a:pt x="300928" y="2506303"/>
                  </a:lnTo>
                  <a:lnTo>
                    <a:pt x="251705" y="2517342"/>
                  </a:lnTo>
                  <a:lnTo>
                    <a:pt x="202054" y="2526706"/>
                  </a:lnTo>
                  <a:lnTo>
                    <a:pt x="152017" y="2534378"/>
                  </a:lnTo>
                  <a:lnTo>
                    <a:pt x="101635" y="2540340"/>
                  </a:lnTo>
                  <a:lnTo>
                    <a:pt x="50949" y="2544577"/>
                  </a:lnTo>
                  <a:lnTo>
                    <a:pt x="0" y="2547070"/>
                  </a:lnTo>
                  <a:close/>
                </a:path>
              </a:pathLst>
            </a:custGeom>
            <a:solidFill>
              <a:srgbClr val="9161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77908" y="1606531"/>
              <a:ext cx="1356360" cy="1192530"/>
            </a:xfrm>
            <a:custGeom>
              <a:avLst/>
              <a:gdLst/>
              <a:ahLst/>
              <a:cxnLst/>
              <a:rect l="l" t="t" r="r" b="b"/>
              <a:pathLst>
                <a:path w="1356360" h="1192530">
                  <a:moveTo>
                    <a:pt x="759502" y="1192536"/>
                  </a:moveTo>
                  <a:lnTo>
                    <a:pt x="0" y="1192536"/>
                  </a:lnTo>
                  <a:lnTo>
                    <a:pt x="1043" y="1120389"/>
                  </a:lnTo>
                  <a:lnTo>
                    <a:pt x="4117" y="1050215"/>
                  </a:lnTo>
                  <a:lnTo>
                    <a:pt x="9135" y="982042"/>
                  </a:lnTo>
                  <a:lnTo>
                    <a:pt x="16011" y="915898"/>
                  </a:lnTo>
                  <a:lnTo>
                    <a:pt x="24658" y="851811"/>
                  </a:lnTo>
                  <a:lnTo>
                    <a:pt x="34991" y="789809"/>
                  </a:lnTo>
                  <a:lnTo>
                    <a:pt x="46923" y="729922"/>
                  </a:lnTo>
                  <a:lnTo>
                    <a:pt x="60367" y="672176"/>
                  </a:lnTo>
                  <a:lnTo>
                    <a:pt x="75239" y="616600"/>
                  </a:lnTo>
                  <a:lnTo>
                    <a:pt x="91451" y="563223"/>
                  </a:lnTo>
                  <a:lnTo>
                    <a:pt x="108918" y="512072"/>
                  </a:lnTo>
                  <a:lnTo>
                    <a:pt x="127553" y="463177"/>
                  </a:lnTo>
                  <a:lnTo>
                    <a:pt x="147269" y="416564"/>
                  </a:lnTo>
                  <a:lnTo>
                    <a:pt x="167982" y="372263"/>
                  </a:lnTo>
                  <a:lnTo>
                    <a:pt x="189604" y="330301"/>
                  </a:lnTo>
                  <a:lnTo>
                    <a:pt x="212050" y="290706"/>
                  </a:lnTo>
                  <a:lnTo>
                    <a:pt x="235233" y="253508"/>
                  </a:lnTo>
                  <a:lnTo>
                    <a:pt x="259067" y="218734"/>
                  </a:lnTo>
                  <a:lnTo>
                    <a:pt x="283466" y="186413"/>
                  </a:lnTo>
                  <a:lnTo>
                    <a:pt x="308344" y="156572"/>
                  </a:lnTo>
                  <a:lnTo>
                    <a:pt x="359190" y="104445"/>
                  </a:lnTo>
                  <a:lnTo>
                    <a:pt x="410917" y="62579"/>
                  </a:lnTo>
                  <a:lnTo>
                    <a:pt x="462834" y="31201"/>
                  </a:lnTo>
                  <a:lnTo>
                    <a:pt x="514253" y="10536"/>
                  </a:lnTo>
                  <a:lnTo>
                    <a:pt x="564483" y="809"/>
                  </a:lnTo>
                  <a:lnTo>
                    <a:pt x="611402" y="0"/>
                  </a:lnTo>
                  <a:lnTo>
                    <a:pt x="759502" y="0"/>
                  </a:lnTo>
                  <a:lnTo>
                    <a:pt x="813802" y="2436"/>
                  </a:lnTo>
                  <a:lnTo>
                    <a:pt x="866738" y="9605"/>
                  </a:lnTo>
                  <a:lnTo>
                    <a:pt x="918098" y="21297"/>
                  </a:lnTo>
                  <a:lnTo>
                    <a:pt x="967671" y="37302"/>
                  </a:lnTo>
                  <a:lnTo>
                    <a:pt x="1015247" y="57410"/>
                  </a:lnTo>
                  <a:lnTo>
                    <a:pt x="1060615" y="81412"/>
                  </a:lnTo>
                  <a:lnTo>
                    <a:pt x="1103563" y="109096"/>
                  </a:lnTo>
                  <a:lnTo>
                    <a:pt x="1143882" y="140254"/>
                  </a:lnTo>
                  <a:lnTo>
                    <a:pt x="1181360" y="174676"/>
                  </a:lnTo>
                  <a:lnTo>
                    <a:pt x="1215787" y="212131"/>
                  </a:lnTo>
                  <a:lnTo>
                    <a:pt x="1246955" y="252422"/>
                  </a:lnTo>
                  <a:lnTo>
                    <a:pt x="1274651" y="295339"/>
                  </a:lnTo>
                  <a:lnTo>
                    <a:pt x="1298665" y="340673"/>
                  </a:lnTo>
                  <a:lnTo>
                    <a:pt x="1318786" y="388213"/>
                  </a:lnTo>
                  <a:lnTo>
                    <a:pt x="1334803" y="437751"/>
                  </a:lnTo>
                  <a:lnTo>
                    <a:pt x="1346505" y="489074"/>
                  </a:lnTo>
                  <a:lnTo>
                    <a:pt x="1353681" y="541975"/>
                  </a:lnTo>
                  <a:lnTo>
                    <a:pt x="1356119" y="596243"/>
                  </a:lnTo>
                  <a:lnTo>
                    <a:pt x="1354142" y="645150"/>
                  </a:lnTo>
                  <a:lnTo>
                    <a:pt x="1348311" y="692968"/>
                  </a:lnTo>
                  <a:lnTo>
                    <a:pt x="1338780" y="739543"/>
                  </a:lnTo>
                  <a:lnTo>
                    <a:pt x="1325704" y="784722"/>
                  </a:lnTo>
                  <a:lnTo>
                    <a:pt x="1309235" y="828352"/>
                  </a:lnTo>
                  <a:lnTo>
                    <a:pt x="1289527" y="870279"/>
                  </a:lnTo>
                  <a:lnTo>
                    <a:pt x="1266734" y="910350"/>
                  </a:lnTo>
                  <a:lnTo>
                    <a:pt x="1241008" y="948411"/>
                  </a:lnTo>
                  <a:lnTo>
                    <a:pt x="1212505" y="984309"/>
                  </a:lnTo>
                  <a:lnTo>
                    <a:pt x="1181376" y="1017890"/>
                  </a:lnTo>
                  <a:lnTo>
                    <a:pt x="1147776" y="1049002"/>
                  </a:lnTo>
                  <a:lnTo>
                    <a:pt x="1111859" y="1077489"/>
                  </a:lnTo>
                  <a:lnTo>
                    <a:pt x="1073777" y="1103200"/>
                  </a:lnTo>
                  <a:lnTo>
                    <a:pt x="1033684" y="1125981"/>
                  </a:lnTo>
                  <a:lnTo>
                    <a:pt x="991735" y="1145678"/>
                  </a:lnTo>
                  <a:lnTo>
                    <a:pt x="948081" y="1162137"/>
                  </a:lnTo>
                  <a:lnTo>
                    <a:pt x="902878" y="1175206"/>
                  </a:lnTo>
                  <a:lnTo>
                    <a:pt x="856278" y="1184731"/>
                  </a:lnTo>
                  <a:lnTo>
                    <a:pt x="808435" y="1190559"/>
                  </a:lnTo>
                  <a:lnTo>
                    <a:pt x="759502" y="1192536"/>
                  </a:lnTo>
                  <a:close/>
                </a:path>
              </a:pathLst>
            </a:custGeom>
            <a:solidFill>
              <a:srgbClr val="5E4D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84740" y="1607341"/>
              <a:ext cx="1757680" cy="2547620"/>
            </a:xfrm>
            <a:custGeom>
              <a:avLst/>
              <a:gdLst/>
              <a:ahLst/>
              <a:cxnLst/>
              <a:rect l="l" t="t" r="r" b="b"/>
              <a:pathLst>
                <a:path w="1757679" h="2547620">
                  <a:moveTo>
                    <a:pt x="596584" y="2547070"/>
                  </a:moveTo>
                  <a:lnTo>
                    <a:pt x="547654" y="2545094"/>
                  </a:lnTo>
                  <a:lnTo>
                    <a:pt x="499813" y="2539266"/>
                  </a:lnTo>
                  <a:lnTo>
                    <a:pt x="453215" y="2529741"/>
                  </a:lnTo>
                  <a:lnTo>
                    <a:pt x="408014" y="2516673"/>
                  </a:lnTo>
                  <a:lnTo>
                    <a:pt x="364363" y="2500213"/>
                  </a:lnTo>
                  <a:lnTo>
                    <a:pt x="322416" y="2480517"/>
                  </a:lnTo>
                  <a:lnTo>
                    <a:pt x="282325" y="2457737"/>
                  </a:lnTo>
                  <a:lnTo>
                    <a:pt x="244246" y="2432027"/>
                  </a:lnTo>
                  <a:lnTo>
                    <a:pt x="208330" y="2403541"/>
                  </a:lnTo>
                  <a:lnTo>
                    <a:pt x="174732" y="2372431"/>
                  </a:lnTo>
                  <a:lnTo>
                    <a:pt x="143606" y="2338852"/>
                  </a:lnTo>
                  <a:lnTo>
                    <a:pt x="115104" y="2302957"/>
                  </a:lnTo>
                  <a:lnTo>
                    <a:pt x="89380" y="2264899"/>
                  </a:lnTo>
                  <a:lnTo>
                    <a:pt x="66588" y="2224831"/>
                  </a:lnTo>
                  <a:lnTo>
                    <a:pt x="46881" y="2182908"/>
                  </a:lnTo>
                  <a:lnTo>
                    <a:pt x="30413" y="2139283"/>
                  </a:lnTo>
                  <a:lnTo>
                    <a:pt x="17337" y="2094108"/>
                  </a:lnTo>
                  <a:lnTo>
                    <a:pt x="7808" y="2047539"/>
                  </a:lnTo>
                  <a:lnTo>
                    <a:pt x="1977" y="1999727"/>
                  </a:lnTo>
                  <a:lnTo>
                    <a:pt x="0" y="1950827"/>
                  </a:lnTo>
                  <a:lnTo>
                    <a:pt x="0" y="1608896"/>
                  </a:lnTo>
                  <a:lnTo>
                    <a:pt x="1237" y="1558953"/>
                  </a:lnTo>
                  <a:lnTo>
                    <a:pt x="4929" y="1509348"/>
                  </a:lnTo>
                  <a:lnTo>
                    <a:pt x="11039" y="1460165"/>
                  </a:lnTo>
                  <a:lnTo>
                    <a:pt x="19535" y="1411487"/>
                  </a:lnTo>
                  <a:lnTo>
                    <a:pt x="30382" y="1363394"/>
                  </a:lnTo>
                  <a:lnTo>
                    <a:pt x="43546" y="1315971"/>
                  </a:lnTo>
                  <a:lnTo>
                    <a:pt x="58993" y="1269300"/>
                  </a:lnTo>
                  <a:lnTo>
                    <a:pt x="76689" y="1223463"/>
                  </a:lnTo>
                  <a:lnTo>
                    <a:pt x="96601" y="1178543"/>
                  </a:lnTo>
                  <a:lnTo>
                    <a:pt x="118693" y="1134622"/>
                  </a:lnTo>
                  <a:lnTo>
                    <a:pt x="142932" y="1091783"/>
                  </a:lnTo>
                  <a:lnTo>
                    <a:pt x="169284" y="1050108"/>
                  </a:lnTo>
                  <a:lnTo>
                    <a:pt x="197715" y="1009680"/>
                  </a:lnTo>
                  <a:lnTo>
                    <a:pt x="228191" y="970581"/>
                  </a:lnTo>
                  <a:lnTo>
                    <a:pt x="260678" y="932895"/>
                  </a:lnTo>
                  <a:lnTo>
                    <a:pt x="295141" y="896703"/>
                  </a:lnTo>
                  <a:lnTo>
                    <a:pt x="760858" y="431252"/>
                  </a:lnTo>
                  <a:lnTo>
                    <a:pt x="797647" y="395736"/>
                  </a:lnTo>
                  <a:lnTo>
                    <a:pt x="835521" y="361621"/>
                  </a:lnTo>
                  <a:lnTo>
                    <a:pt x="874440" y="328926"/>
                  </a:lnTo>
                  <a:lnTo>
                    <a:pt x="914362" y="297666"/>
                  </a:lnTo>
                  <a:lnTo>
                    <a:pt x="955246" y="267859"/>
                  </a:lnTo>
                  <a:lnTo>
                    <a:pt x="997051" y="239523"/>
                  </a:lnTo>
                  <a:lnTo>
                    <a:pt x="1039736" y="212673"/>
                  </a:lnTo>
                  <a:lnTo>
                    <a:pt x="1083259" y="187328"/>
                  </a:lnTo>
                  <a:lnTo>
                    <a:pt x="1127581" y="163504"/>
                  </a:lnTo>
                  <a:lnTo>
                    <a:pt x="1172659" y="141218"/>
                  </a:lnTo>
                  <a:lnTo>
                    <a:pt x="1218453" y="120488"/>
                  </a:lnTo>
                  <a:lnTo>
                    <a:pt x="1264921" y="101331"/>
                  </a:lnTo>
                  <a:lnTo>
                    <a:pt x="1312023" y="83763"/>
                  </a:lnTo>
                  <a:lnTo>
                    <a:pt x="1359716" y="67801"/>
                  </a:lnTo>
                  <a:lnTo>
                    <a:pt x="1407961" y="53464"/>
                  </a:lnTo>
                  <a:lnTo>
                    <a:pt x="1456716" y="40767"/>
                  </a:lnTo>
                  <a:lnTo>
                    <a:pt x="1505939" y="29728"/>
                  </a:lnTo>
                  <a:lnTo>
                    <a:pt x="1555591" y="20364"/>
                  </a:lnTo>
                  <a:lnTo>
                    <a:pt x="1605629" y="12692"/>
                  </a:lnTo>
                  <a:lnTo>
                    <a:pt x="1656012" y="6730"/>
                  </a:lnTo>
                  <a:lnTo>
                    <a:pt x="1706700" y="2493"/>
                  </a:lnTo>
                  <a:lnTo>
                    <a:pt x="1757652" y="0"/>
                  </a:lnTo>
                  <a:lnTo>
                    <a:pt x="1732728" y="3481"/>
                  </a:lnTo>
                  <a:lnTo>
                    <a:pt x="1707421" y="9726"/>
                  </a:lnTo>
                  <a:lnTo>
                    <a:pt x="1656003" y="30391"/>
                  </a:lnTo>
                  <a:lnTo>
                    <a:pt x="1604085" y="61770"/>
                  </a:lnTo>
                  <a:lnTo>
                    <a:pt x="1552358" y="103635"/>
                  </a:lnTo>
                  <a:lnTo>
                    <a:pt x="1501512" y="155762"/>
                  </a:lnTo>
                  <a:lnTo>
                    <a:pt x="1476635" y="185603"/>
                  </a:lnTo>
                  <a:lnTo>
                    <a:pt x="1452236" y="217924"/>
                  </a:lnTo>
                  <a:lnTo>
                    <a:pt x="1428402" y="252698"/>
                  </a:lnTo>
                  <a:lnTo>
                    <a:pt x="1405219" y="289897"/>
                  </a:lnTo>
                  <a:lnTo>
                    <a:pt x="1382773" y="329491"/>
                  </a:lnTo>
                  <a:lnTo>
                    <a:pt x="1361151" y="371453"/>
                  </a:lnTo>
                  <a:lnTo>
                    <a:pt x="1340438" y="415754"/>
                  </a:lnTo>
                  <a:lnTo>
                    <a:pt x="1320721" y="462367"/>
                  </a:lnTo>
                  <a:lnTo>
                    <a:pt x="1302086" y="511263"/>
                  </a:lnTo>
                  <a:lnTo>
                    <a:pt x="1284620" y="562413"/>
                  </a:lnTo>
                  <a:lnTo>
                    <a:pt x="1268407" y="615790"/>
                  </a:lnTo>
                  <a:lnTo>
                    <a:pt x="1253536" y="671366"/>
                  </a:lnTo>
                  <a:lnTo>
                    <a:pt x="1240091" y="729112"/>
                  </a:lnTo>
                  <a:lnTo>
                    <a:pt x="1228159" y="789000"/>
                  </a:lnTo>
                  <a:lnTo>
                    <a:pt x="1217827" y="851001"/>
                  </a:lnTo>
                  <a:lnTo>
                    <a:pt x="1209179" y="915088"/>
                  </a:lnTo>
                  <a:lnTo>
                    <a:pt x="1202304" y="981232"/>
                  </a:lnTo>
                  <a:lnTo>
                    <a:pt x="1197286" y="1049405"/>
                  </a:lnTo>
                  <a:lnTo>
                    <a:pt x="1194212" y="1119579"/>
                  </a:lnTo>
                  <a:lnTo>
                    <a:pt x="1193168" y="1191726"/>
                  </a:lnTo>
                  <a:lnTo>
                    <a:pt x="1193168" y="1950827"/>
                  </a:lnTo>
                  <a:lnTo>
                    <a:pt x="1191190" y="1999727"/>
                  </a:lnTo>
                  <a:lnTo>
                    <a:pt x="1185360" y="2047539"/>
                  </a:lnTo>
                  <a:lnTo>
                    <a:pt x="1175829" y="2094108"/>
                  </a:lnTo>
                  <a:lnTo>
                    <a:pt x="1162753" y="2139283"/>
                  </a:lnTo>
                  <a:lnTo>
                    <a:pt x="1146284" y="2182908"/>
                  </a:lnTo>
                  <a:lnTo>
                    <a:pt x="1126577" y="2224831"/>
                  </a:lnTo>
                  <a:lnTo>
                    <a:pt x="1103784" y="2264899"/>
                  </a:lnTo>
                  <a:lnTo>
                    <a:pt x="1078059" y="2302957"/>
                  </a:lnTo>
                  <a:lnTo>
                    <a:pt x="1049556" y="2338852"/>
                  </a:lnTo>
                  <a:lnTo>
                    <a:pt x="1018429" y="2372431"/>
                  </a:lnTo>
                  <a:lnTo>
                    <a:pt x="984831" y="2403541"/>
                  </a:lnTo>
                  <a:lnTo>
                    <a:pt x="948915" y="2432027"/>
                  </a:lnTo>
                  <a:lnTo>
                    <a:pt x="910835" y="2457737"/>
                  </a:lnTo>
                  <a:lnTo>
                    <a:pt x="870744" y="2480517"/>
                  </a:lnTo>
                  <a:lnTo>
                    <a:pt x="828797" y="2500213"/>
                  </a:lnTo>
                  <a:lnTo>
                    <a:pt x="785147" y="2516673"/>
                  </a:lnTo>
                  <a:lnTo>
                    <a:pt x="739947" y="2529741"/>
                  </a:lnTo>
                  <a:lnTo>
                    <a:pt x="693351" y="2539266"/>
                  </a:lnTo>
                  <a:lnTo>
                    <a:pt x="645512" y="2545094"/>
                  </a:lnTo>
                  <a:lnTo>
                    <a:pt x="596584" y="2547070"/>
                  </a:lnTo>
                  <a:close/>
                </a:path>
              </a:pathLst>
            </a:custGeom>
            <a:solidFill>
              <a:srgbClr val="916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079809" y="4077374"/>
            <a:ext cx="456501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9380" algn="just">
              <a:lnSpc>
                <a:spcPct val="114000"/>
              </a:lnSpc>
              <a:spcBef>
                <a:spcPts val="100"/>
              </a:spcBef>
            </a:pPr>
            <a:r>
              <a:rPr sz="2300" spc="40" dirty="0">
                <a:latin typeface="Verdana" panose="020B0604030504040204"/>
                <a:cs typeface="Verdana" panose="020B0604030504040204"/>
              </a:rPr>
              <a:t>1.</a:t>
            </a:r>
            <a:r>
              <a:rPr sz="2300" spc="114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15" dirty="0">
                <a:latin typeface="Verdana" panose="020B0604030504040204"/>
                <a:cs typeface="Verdana" panose="020B0604030504040204"/>
              </a:rPr>
              <a:t>Diabot:</a:t>
            </a:r>
            <a:r>
              <a:rPr sz="2300" spc="114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65" dirty="0">
                <a:latin typeface="Verdana" panose="020B0604030504040204"/>
                <a:cs typeface="Verdana" panose="020B0604030504040204"/>
              </a:rPr>
              <a:t>A</a:t>
            </a:r>
            <a:r>
              <a:rPr sz="2300" spc="114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70" dirty="0">
                <a:latin typeface="Verdana" panose="020B0604030504040204"/>
                <a:cs typeface="Verdana" panose="020B0604030504040204"/>
              </a:rPr>
              <a:t>Predictive </a:t>
            </a:r>
            <a:r>
              <a:rPr sz="2300" spc="-80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75" dirty="0">
                <a:latin typeface="Verdana" panose="020B0604030504040204"/>
                <a:cs typeface="Verdana" panose="020B0604030504040204"/>
              </a:rPr>
              <a:t>Medical</a:t>
            </a:r>
            <a:r>
              <a:rPr sz="2300" spc="12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09" dirty="0">
                <a:latin typeface="Verdana" panose="020B0604030504040204"/>
                <a:cs typeface="Verdana" panose="020B0604030504040204"/>
              </a:rPr>
              <a:t>Chatbot</a:t>
            </a:r>
            <a:r>
              <a:rPr sz="2300" spc="12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65" dirty="0">
                <a:latin typeface="Verdana" panose="020B0604030504040204"/>
                <a:cs typeface="Verdana" panose="020B0604030504040204"/>
              </a:rPr>
              <a:t>using </a:t>
            </a:r>
            <a:r>
              <a:rPr sz="2300" spc="-79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70" dirty="0">
                <a:latin typeface="Verdana" panose="020B0604030504040204"/>
                <a:cs typeface="Verdana" panose="020B0604030504040204"/>
              </a:rPr>
              <a:t>Ensemble</a:t>
            </a:r>
            <a:r>
              <a:rPr sz="2300" spc="12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09" dirty="0">
                <a:latin typeface="Verdana" panose="020B0604030504040204"/>
                <a:cs typeface="Verdana" panose="020B0604030504040204"/>
              </a:rPr>
              <a:t>Learning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9809" y="6351584"/>
            <a:ext cx="607568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sz="2200" spc="120" dirty="0">
                <a:latin typeface="Verdana" panose="020B0604030504040204"/>
                <a:cs typeface="Verdana" panose="020B0604030504040204"/>
              </a:rPr>
              <a:t>3. </a:t>
            </a:r>
            <a:r>
              <a:rPr sz="2200" spc="470" dirty="0">
                <a:latin typeface="Verdana" panose="020B0604030504040204"/>
                <a:cs typeface="Verdana" panose="020B0604030504040204"/>
              </a:rPr>
              <a:t>PREDICTING MEDICATION </a:t>
            </a:r>
            <a:r>
              <a:rPr sz="2200" spc="47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430" dirty="0">
                <a:latin typeface="Verdana" panose="020B0604030504040204"/>
                <a:cs typeface="Verdana" panose="020B0604030504040204"/>
              </a:rPr>
              <a:t>ADHERENCE </a:t>
            </a:r>
            <a:r>
              <a:rPr sz="2200" spc="480" dirty="0">
                <a:latin typeface="Verdana" panose="020B0604030504040204"/>
                <a:cs typeface="Verdana" panose="020B0604030504040204"/>
              </a:rPr>
              <a:t>USING </a:t>
            </a:r>
            <a:r>
              <a:rPr sz="2200" spc="434" dirty="0">
                <a:latin typeface="Verdana" panose="020B0604030504040204"/>
                <a:cs typeface="Verdana" panose="020B0604030504040204"/>
              </a:rPr>
              <a:t>ENSEMBLE </a:t>
            </a:r>
            <a:r>
              <a:rPr sz="2200" spc="44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500" dirty="0">
                <a:latin typeface="Verdana" panose="020B0604030504040204"/>
                <a:cs typeface="Verdana" panose="020B0604030504040204"/>
              </a:rPr>
              <a:t>LEARNING</a:t>
            </a:r>
            <a:r>
              <a:rPr sz="2200" spc="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465" dirty="0">
                <a:latin typeface="Verdana" panose="020B0604030504040204"/>
                <a:cs typeface="Verdana" panose="020B0604030504040204"/>
              </a:rPr>
              <a:t>AND</a:t>
            </a:r>
            <a:r>
              <a:rPr sz="2200" spc="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425" dirty="0">
                <a:latin typeface="Verdana" panose="020B0604030504040204"/>
                <a:cs typeface="Verdana" panose="020B0604030504040204"/>
              </a:rPr>
              <a:t>DEEP</a:t>
            </a:r>
            <a:r>
              <a:rPr sz="2200" spc="11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500" dirty="0">
                <a:latin typeface="Verdana" panose="020B0604030504040204"/>
                <a:cs typeface="Verdana" panose="020B0604030504040204"/>
              </a:rPr>
              <a:t>LEARNING </a:t>
            </a:r>
            <a:r>
              <a:rPr sz="2200" spc="-7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420" dirty="0">
                <a:latin typeface="Verdana" panose="020B0604030504040204"/>
                <a:cs typeface="Verdana" panose="020B0604030504040204"/>
              </a:rPr>
              <a:t>MODELS </a:t>
            </a:r>
            <a:r>
              <a:rPr sz="2200" spc="450" dirty="0">
                <a:latin typeface="Verdana" panose="020B0604030504040204"/>
                <a:cs typeface="Verdana" panose="020B0604030504040204"/>
              </a:rPr>
              <a:t>WITH </a:t>
            </a:r>
            <a:r>
              <a:rPr sz="2200" spc="445" dirty="0">
                <a:latin typeface="Verdana" panose="020B0604030504040204"/>
                <a:cs typeface="Verdana" panose="020B0604030504040204"/>
              </a:rPr>
              <a:t>LARGE </a:t>
            </a:r>
            <a:r>
              <a:rPr sz="2200" spc="409" dirty="0">
                <a:latin typeface="Verdana" panose="020B0604030504040204"/>
                <a:cs typeface="Verdana" panose="020B0604030504040204"/>
              </a:rPr>
              <a:t>SCALE </a:t>
            </a:r>
            <a:r>
              <a:rPr sz="2200" spc="41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420" dirty="0">
                <a:latin typeface="Verdana" panose="020B0604030504040204"/>
                <a:cs typeface="Verdana" panose="020B0604030504040204"/>
              </a:rPr>
              <a:t>HEALTHCARE</a:t>
            </a:r>
            <a:r>
              <a:rPr sz="2200" spc="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95" dirty="0">
                <a:latin typeface="Verdana" panose="020B0604030504040204"/>
                <a:cs typeface="Verdana" panose="020B0604030504040204"/>
              </a:rPr>
              <a:t>DATA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4020">
              <a:lnSpc>
                <a:spcPct val="100000"/>
              </a:lnSpc>
              <a:spcBef>
                <a:spcPts val="100"/>
              </a:spcBef>
            </a:pPr>
            <a:r>
              <a:rPr spc="-270" dirty="0">
                <a:latin typeface="Verdana" panose="020B0604030504040204"/>
                <a:cs typeface="Verdana" panose="020B0604030504040204"/>
              </a:rPr>
              <a:t>Literature</a:t>
            </a:r>
            <a:r>
              <a:rPr spc="-740" dirty="0">
                <a:latin typeface="Verdana" panose="020B0604030504040204"/>
                <a:cs typeface="Verdana" panose="020B0604030504040204"/>
              </a:rPr>
              <a:t> </a:t>
            </a:r>
            <a:r>
              <a:rPr spc="-370" dirty="0">
                <a:latin typeface="Verdana" panose="020B0604030504040204"/>
                <a:cs typeface="Verdana" panose="020B0604030504040204"/>
              </a:rPr>
              <a:t>review</a:t>
            </a:r>
            <a:endParaRPr spc="-37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49460" y="3862297"/>
            <a:ext cx="5751195" cy="373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2300" spc="140" dirty="0">
                <a:latin typeface="Verdana" panose="020B0604030504040204"/>
                <a:cs typeface="Verdana" panose="020B0604030504040204"/>
              </a:rPr>
              <a:t>2. </a:t>
            </a:r>
            <a:r>
              <a:rPr sz="2300" spc="495" dirty="0">
                <a:latin typeface="Verdana" panose="020B0604030504040204"/>
                <a:cs typeface="Verdana" panose="020B0604030504040204"/>
              </a:rPr>
              <a:t>An </a:t>
            </a:r>
            <a:r>
              <a:rPr sz="2300" spc="490" dirty="0">
                <a:latin typeface="Verdana" panose="020B0604030504040204"/>
                <a:cs typeface="Verdana" panose="020B0604030504040204"/>
              </a:rPr>
              <a:t>empirical </a:t>
            </a:r>
            <a:r>
              <a:rPr sz="2300" spc="495" dirty="0">
                <a:latin typeface="Verdana" panose="020B0604030504040204"/>
                <a:cs typeface="Verdana" panose="020B0604030504040204"/>
              </a:rPr>
              <a:t>model </a:t>
            </a:r>
            <a:r>
              <a:rPr sz="2300" spc="515" dirty="0">
                <a:latin typeface="Verdana" panose="020B0604030504040204"/>
                <a:cs typeface="Verdana" panose="020B0604030504040204"/>
              </a:rPr>
              <a:t>to </a:t>
            </a:r>
            <a:r>
              <a:rPr sz="2300" spc="52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00" dirty="0">
                <a:latin typeface="Verdana" panose="020B0604030504040204"/>
                <a:cs typeface="Verdana" panose="020B0604030504040204"/>
              </a:rPr>
              <a:t>predict</a:t>
            </a:r>
            <a:r>
              <a:rPr sz="2300" spc="12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09" dirty="0">
                <a:latin typeface="Verdana" panose="020B0604030504040204"/>
                <a:cs typeface="Verdana" panose="020B0604030504040204"/>
              </a:rPr>
              <a:t>the</a:t>
            </a:r>
            <a:r>
              <a:rPr sz="2300" spc="12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95" dirty="0">
                <a:latin typeface="Verdana" panose="020B0604030504040204"/>
                <a:cs typeface="Verdana" panose="020B0604030504040204"/>
              </a:rPr>
              <a:t>diabetic</a:t>
            </a:r>
            <a:r>
              <a:rPr sz="2300" spc="12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50" dirty="0">
                <a:latin typeface="Verdana" panose="020B0604030504040204"/>
                <a:cs typeface="Verdana" panose="020B0604030504040204"/>
              </a:rPr>
              <a:t>positive </a:t>
            </a:r>
            <a:r>
              <a:rPr sz="2300" spc="-79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70" dirty="0">
                <a:latin typeface="Verdana" panose="020B0604030504040204"/>
                <a:cs typeface="Verdana" panose="020B0604030504040204"/>
              </a:rPr>
              <a:t>using </a:t>
            </a:r>
            <a:r>
              <a:rPr sz="2300" spc="590" dirty="0">
                <a:latin typeface="Verdana" panose="020B0604030504040204"/>
                <a:cs typeface="Verdana" panose="020B0604030504040204"/>
              </a:rPr>
              <a:t>a </a:t>
            </a:r>
            <a:r>
              <a:rPr sz="2300" spc="500" dirty="0">
                <a:latin typeface="Verdana" panose="020B0604030504040204"/>
                <a:cs typeface="Verdana" panose="020B0604030504040204"/>
              </a:rPr>
              <a:t>stacked </a:t>
            </a:r>
            <a:r>
              <a:rPr sz="2300" spc="484" dirty="0">
                <a:latin typeface="Verdana" panose="020B0604030504040204"/>
                <a:cs typeface="Verdana" panose="020B0604030504040204"/>
              </a:rPr>
              <a:t>ensemble </a:t>
            </a:r>
            <a:r>
              <a:rPr sz="2300" spc="490" dirty="0">
                <a:latin typeface="Verdana" panose="020B0604030504040204"/>
                <a:cs typeface="Verdana" panose="020B0604030504040204"/>
              </a:rPr>
              <a:t> learning</a:t>
            </a:r>
            <a:r>
              <a:rPr sz="2300" spc="13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50" dirty="0">
                <a:latin typeface="Verdana" panose="020B0604030504040204"/>
                <a:cs typeface="Verdana" panose="020B0604030504040204"/>
              </a:rPr>
              <a:t>approach</a:t>
            </a: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603250">
              <a:lnSpc>
                <a:spcPct val="116000"/>
              </a:lnSpc>
              <a:spcBef>
                <a:spcPts val="5"/>
              </a:spcBef>
            </a:pPr>
            <a:r>
              <a:rPr sz="2300" spc="175" dirty="0">
                <a:latin typeface="Verdana" panose="020B0604030504040204"/>
                <a:cs typeface="Verdana" panose="020B0604030504040204"/>
              </a:rPr>
              <a:t>4. </a:t>
            </a:r>
            <a:r>
              <a:rPr sz="2300" spc="475" dirty="0">
                <a:latin typeface="Verdana" panose="020B0604030504040204"/>
                <a:cs typeface="Verdana" panose="020B0604030504040204"/>
              </a:rPr>
              <a:t>Ensemble </a:t>
            </a:r>
            <a:r>
              <a:rPr sz="2300" spc="490" dirty="0">
                <a:latin typeface="Verdana" panose="020B0604030504040204"/>
                <a:cs typeface="Verdana" panose="020B0604030504040204"/>
              </a:rPr>
              <a:t>learning </a:t>
            </a:r>
            <a:r>
              <a:rPr sz="2300" spc="49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75" dirty="0">
                <a:latin typeface="Verdana" panose="020B0604030504040204"/>
                <a:cs typeface="Verdana" panose="020B0604030504040204"/>
              </a:rPr>
              <a:t>classification</a:t>
            </a:r>
            <a:r>
              <a:rPr sz="2300" spc="1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35" dirty="0">
                <a:latin typeface="Verdana" panose="020B0604030504040204"/>
                <a:cs typeface="Verdana" panose="020B0604030504040204"/>
              </a:rPr>
              <a:t>for</a:t>
            </a:r>
            <a:r>
              <a:rPr sz="2300" spc="11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95" dirty="0">
                <a:latin typeface="Verdana" panose="020B0604030504040204"/>
                <a:cs typeface="Verdana" panose="020B0604030504040204"/>
              </a:rPr>
              <a:t>medical </a:t>
            </a:r>
            <a:r>
              <a:rPr sz="2300" spc="-80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70" dirty="0">
                <a:latin typeface="Verdana" panose="020B0604030504040204"/>
                <a:cs typeface="Verdana" panose="020B0604030504040204"/>
              </a:rPr>
              <a:t>diagnosis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9809" y="3860887"/>
            <a:ext cx="619442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9380">
              <a:lnSpc>
                <a:spcPct val="114000"/>
              </a:lnSpc>
              <a:spcBef>
                <a:spcPts val="100"/>
              </a:spcBef>
            </a:pPr>
            <a:r>
              <a:rPr sz="2300" spc="135" dirty="0">
                <a:latin typeface="Verdana" panose="020B0604030504040204"/>
                <a:cs typeface="Verdana" panose="020B0604030504040204"/>
              </a:rPr>
              <a:t>5. </a:t>
            </a:r>
            <a:r>
              <a:rPr sz="2300" spc="480" dirty="0">
                <a:latin typeface="Verdana" panose="020B0604030504040204"/>
                <a:cs typeface="Verdana" panose="020B0604030504040204"/>
              </a:rPr>
              <a:t>Development </a:t>
            </a:r>
            <a:r>
              <a:rPr sz="2300" spc="550" dirty="0">
                <a:latin typeface="Verdana" panose="020B0604030504040204"/>
                <a:cs typeface="Verdana" panose="020B0604030504040204"/>
              </a:rPr>
              <a:t>of </a:t>
            </a:r>
            <a:r>
              <a:rPr sz="2300" spc="434" dirty="0">
                <a:latin typeface="Verdana" panose="020B0604030504040204"/>
                <a:cs typeface="Verdana" panose="020B0604030504040204"/>
              </a:rPr>
              <a:t>Disease </a:t>
            </a:r>
            <a:r>
              <a:rPr sz="2300" spc="44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84" dirty="0">
                <a:latin typeface="Verdana" panose="020B0604030504040204"/>
                <a:cs typeface="Verdana" panose="020B0604030504040204"/>
              </a:rPr>
              <a:t>Prediction </a:t>
            </a:r>
            <a:r>
              <a:rPr sz="2300" spc="470" dirty="0">
                <a:latin typeface="Verdana" panose="020B0604030504040204"/>
                <a:cs typeface="Verdana" panose="020B0604030504040204"/>
              </a:rPr>
              <a:t>Model </a:t>
            </a:r>
            <a:r>
              <a:rPr sz="2300" spc="475" dirty="0">
                <a:latin typeface="Verdana" panose="020B0604030504040204"/>
                <a:cs typeface="Verdana" panose="020B0604030504040204"/>
              </a:rPr>
              <a:t>Based </a:t>
            </a:r>
            <a:r>
              <a:rPr sz="2300" spc="520" dirty="0">
                <a:latin typeface="Verdana" panose="020B0604030504040204"/>
                <a:cs typeface="Verdana" panose="020B0604030504040204"/>
              </a:rPr>
              <a:t>on </a:t>
            </a:r>
            <a:r>
              <a:rPr sz="2300" spc="52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70" dirty="0">
                <a:latin typeface="Verdana" panose="020B0604030504040204"/>
                <a:cs typeface="Verdana" panose="020B0604030504040204"/>
              </a:rPr>
              <a:t>Ensemble </a:t>
            </a:r>
            <a:r>
              <a:rPr sz="2300" spc="509" dirty="0">
                <a:latin typeface="Verdana" panose="020B0604030504040204"/>
                <a:cs typeface="Verdana" panose="020B0604030504040204"/>
              </a:rPr>
              <a:t>Learning </a:t>
            </a:r>
            <a:r>
              <a:rPr sz="2300" spc="530" dirty="0">
                <a:latin typeface="Verdana" panose="020B0604030504040204"/>
                <a:cs typeface="Verdana" panose="020B0604030504040204"/>
              </a:rPr>
              <a:t>Approach </a:t>
            </a:r>
            <a:r>
              <a:rPr sz="2300" spc="53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30" dirty="0">
                <a:latin typeface="Verdana" panose="020B0604030504040204"/>
                <a:cs typeface="Verdana" panose="020B0604030504040204"/>
              </a:rPr>
              <a:t>for</a:t>
            </a:r>
            <a:r>
              <a:rPr sz="2300" spc="114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70" dirty="0">
                <a:latin typeface="Verdana" panose="020B0604030504040204"/>
                <a:cs typeface="Verdana" panose="020B0604030504040204"/>
              </a:rPr>
              <a:t>Diabetes</a:t>
            </a:r>
            <a:r>
              <a:rPr sz="2300" spc="12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40" dirty="0">
                <a:latin typeface="Verdana" panose="020B0604030504040204"/>
                <a:cs typeface="Verdana" panose="020B0604030504040204"/>
              </a:rPr>
              <a:t>and</a:t>
            </a:r>
            <a:r>
              <a:rPr sz="2300" spc="114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84" dirty="0">
                <a:latin typeface="Verdana" panose="020B0604030504040204"/>
                <a:cs typeface="Verdana" panose="020B0604030504040204"/>
              </a:rPr>
              <a:t>Hypertension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9809" y="6352865"/>
            <a:ext cx="6506209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000"/>
              </a:lnSpc>
              <a:spcBef>
                <a:spcPts val="100"/>
              </a:spcBef>
            </a:pPr>
            <a:r>
              <a:rPr sz="2300" spc="125" dirty="0">
                <a:latin typeface="Verdana" panose="020B0604030504040204"/>
                <a:cs typeface="Verdana" panose="020B0604030504040204"/>
              </a:rPr>
              <a:t>3. </a:t>
            </a:r>
            <a:r>
              <a:rPr sz="2300" spc="470" dirty="0">
                <a:latin typeface="Verdana" panose="020B0604030504040204"/>
                <a:cs typeface="Verdana" panose="020B0604030504040204"/>
              </a:rPr>
              <a:t>A</a:t>
            </a:r>
            <a:r>
              <a:rPr sz="2300" spc="12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75" dirty="0">
                <a:latin typeface="Verdana" panose="020B0604030504040204"/>
                <a:cs typeface="Verdana" panose="020B0604030504040204"/>
              </a:rPr>
              <a:t>dynamic,</a:t>
            </a:r>
            <a:r>
              <a:rPr sz="2300" spc="12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80" dirty="0">
                <a:latin typeface="Verdana" panose="020B0604030504040204"/>
                <a:cs typeface="Verdana" panose="020B0604030504040204"/>
              </a:rPr>
              <a:t>ensemble</a:t>
            </a:r>
            <a:r>
              <a:rPr sz="2300" spc="12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90" dirty="0">
                <a:latin typeface="Verdana" panose="020B0604030504040204"/>
                <a:cs typeface="Verdana" panose="020B0604030504040204"/>
              </a:rPr>
              <a:t>learning </a:t>
            </a:r>
            <a:r>
              <a:rPr sz="2300" spc="-79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50" dirty="0">
                <a:latin typeface="Verdana" panose="020B0604030504040204"/>
                <a:cs typeface="Verdana" panose="020B0604030504040204"/>
              </a:rPr>
              <a:t>approach </a:t>
            </a:r>
            <a:r>
              <a:rPr sz="2300" spc="515" dirty="0">
                <a:latin typeface="Verdana" panose="020B0604030504040204"/>
                <a:cs typeface="Verdana" panose="020B0604030504040204"/>
              </a:rPr>
              <a:t>to </a:t>
            </a:r>
            <a:r>
              <a:rPr sz="2300" spc="509" dirty="0">
                <a:latin typeface="Verdana" panose="020B0604030504040204"/>
                <a:cs typeface="Verdana" panose="020B0604030504040204"/>
              </a:rPr>
              <a:t>forecast dengue </a:t>
            </a:r>
            <a:r>
              <a:rPr sz="2300" spc="51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84" dirty="0">
                <a:latin typeface="Verdana" panose="020B0604030504040204"/>
                <a:cs typeface="Verdana" panose="020B0604030504040204"/>
              </a:rPr>
              <a:t>fever </a:t>
            </a:r>
            <a:r>
              <a:rPr sz="2300" spc="495" dirty="0">
                <a:latin typeface="Verdana" panose="020B0604030504040204"/>
                <a:cs typeface="Verdana" panose="020B0604030504040204"/>
              </a:rPr>
              <a:t>epidemic </a:t>
            </a:r>
            <a:r>
              <a:rPr sz="2300" spc="490" dirty="0">
                <a:latin typeface="Verdana" panose="020B0604030504040204"/>
                <a:cs typeface="Verdana" panose="020B0604030504040204"/>
              </a:rPr>
              <a:t>years </a:t>
            </a:r>
            <a:r>
              <a:rPr sz="2300" spc="459" dirty="0">
                <a:latin typeface="Verdana" panose="020B0604030504040204"/>
                <a:cs typeface="Verdana" panose="020B0604030504040204"/>
              </a:rPr>
              <a:t>in </a:t>
            </a:r>
            <a:r>
              <a:rPr sz="2300" spc="420" dirty="0">
                <a:latin typeface="Verdana" panose="020B0604030504040204"/>
                <a:cs typeface="Verdana" panose="020B0604030504040204"/>
              </a:rPr>
              <a:t>Brazil </a:t>
            </a:r>
            <a:r>
              <a:rPr sz="2300" spc="42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70" dirty="0">
                <a:latin typeface="Verdana" panose="020B0604030504040204"/>
                <a:cs typeface="Verdana" panose="020B0604030504040204"/>
              </a:rPr>
              <a:t>using </a:t>
            </a:r>
            <a:r>
              <a:rPr sz="2300" spc="484" dirty="0">
                <a:latin typeface="Verdana" panose="020B0604030504040204"/>
                <a:cs typeface="Verdana" panose="020B0604030504040204"/>
              </a:rPr>
              <a:t>weather </a:t>
            </a:r>
            <a:r>
              <a:rPr sz="2300" spc="540" dirty="0">
                <a:latin typeface="Verdana" panose="020B0604030504040204"/>
                <a:cs typeface="Verdana" panose="020B0604030504040204"/>
              </a:rPr>
              <a:t>and </a:t>
            </a:r>
            <a:r>
              <a:rPr sz="2300" spc="500" dirty="0">
                <a:latin typeface="Verdana" panose="020B0604030504040204"/>
                <a:cs typeface="Verdana" panose="020B0604030504040204"/>
              </a:rPr>
              <a:t>population </a:t>
            </a:r>
            <a:r>
              <a:rPr sz="2300" spc="50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55" dirty="0">
                <a:latin typeface="Verdana" panose="020B0604030504040204"/>
                <a:cs typeface="Verdana" panose="020B0604030504040204"/>
              </a:rPr>
              <a:t>susceptibility</a:t>
            </a:r>
            <a:r>
              <a:rPr sz="2300" spc="13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59" dirty="0">
                <a:latin typeface="Verdana" panose="020B0604030504040204"/>
                <a:cs typeface="Verdana" panose="020B0604030504040204"/>
              </a:rPr>
              <a:t>cycles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49460" y="3862296"/>
            <a:ext cx="563372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2300" spc="160" dirty="0">
                <a:latin typeface="Verdana" panose="020B0604030504040204"/>
                <a:cs typeface="Verdana" panose="020B0604030504040204"/>
              </a:rPr>
              <a:t>6. </a:t>
            </a:r>
            <a:r>
              <a:rPr sz="2300" spc="515" dirty="0">
                <a:latin typeface="Verdana" panose="020B0604030504040204"/>
                <a:cs typeface="Verdana" panose="020B0604030504040204"/>
              </a:rPr>
              <a:t>Automatic </a:t>
            </a:r>
            <a:r>
              <a:rPr sz="2300" spc="470" dirty="0">
                <a:latin typeface="Verdana" panose="020B0604030504040204"/>
                <a:cs typeface="Verdana" panose="020B0604030504040204"/>
              </a:rPr>
              <a:t>Diabetes </a:t>
            </a:r>
            <a:r>
              <a:rPr sz="2300" spc="47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90" dirty="0">
                <a:latin typeface="Verdana" panose="020B0604030504040204"/>
                <a:cs typeface="Verdana" panose="020B0604030504040204"/>
              </a:rPr>
              <a:t>Prediction</a:t>
            </a:r>
            <a:r>
              <a:rPr sz="2300" spc="114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6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300" spc="120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40" dirty="0">
                <a:latin typeface="Verdana" panose="020B0604030504040204"/>
                <a:cs typeface="Verdana" panose="020B0604030504040204"/>
              </a:rPr>
              <a:t>Tree</a:t>
            </a:r>
            <a:r>
              <a:rPr sz="2300" spc="114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80" dirty="0">
                <a:latin typeface="Verdana" panose="020B0604030504040204"/>
                <a:cs typeface="Verdana" panose="020B0604030504040204"/>
              </a:rPr>
              <a:t>Based </a:t>
            </a:r>
            <a:r>
              <a:rPr sz="2300" spc="-79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475" dirty="0">
                <a:latin typeface="Verdana" panose="020B0604030504040204"/>
                <a:cs typeface="Verdana" panose="020B0604030504040204"/>
              </a:rPr>
              <a:t>Ensemble</a:t>
            </a:r>
            <a:r>
              <a:rPr sz="2300" spc="125" dirty="0">
                <a:latin typeface="Verdana" panose="020B0604030504040204"/>
                <a:cs typeface="Verdana" panose="020B0604030504040204"/>
              </a:rPr>
              <a:t> </a:t>
            </a:r>
            <a:r>
              <a:rPr sz="2300" spc="500" dirty="0">
                <a:latin typeface="Verdana" panose="020B0604030504040204"/>
                <a:cs typeface="Verdana" panose="020B0604030504040204"/>
              </a:rPr>
              <a:t>Learners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8637" y="43465"/>
            <a:ext cx="3905885" cy="4110990"/>
            <a:chOff x="1028637" y="43465"/>
            <a:chExt cx="3905885" cy="4110990"/>
          </a:xfrm>
        </p:grpSpPr>
        <p:sp>
          <p:nvSpPr>
            <p:cNvPr id="6" name="object 6"/>
            <p:cNvSpPr/>
            <p:nvPr/>
          </p:nvSpPr>
          <p:spPr>
            <a:xfrm>
              <a:off x="1028637" y="1398810"/>
              <a:ext cx="1356360" cy="1192530"/>
            </a:xfrm>
            <a:custGeom>
              <a:avLst/>
              <a:gdLst/>
              <a:ahLst/>
              <a:cxnLst/>
              <a:rect l="l" t="t" r="r" b="b"/>
              <a:pathLst>
                <a:path w="1356360" h="1192530">
                  <a:moveTo>
                    <a:pt x="744684" y="1192536"/>
                  </a:moveTo>
                  <a:lnTo>
                    <a:pt x="596584" y="1192536"/>
                  </a:lnTo>
                  <a:lnTo>
                    <a:pt x="542284" y="1190099"/>
                  </a:lnTo>
                  <a:lnTo>
                    <a:pt x="489350" y="1182931"/>
                  </a:lnTo>
                  <a:lnTo>
                    <a:pt x="437992" y="1171240"/>
                  </a:lnTo>
                  <a:lnTo>
                    <a:pt x="388422" y="1155237"/>
                  </a:lnTo>
                  <a:lnTo>
                    <a:pt x="340849" y="1135133"/>
                  </a:lnTo>
                  <a:lnTo>
                    <a:pt x="295483" y="1111138"/>
                  </a:lnTo>
                  <a:lnTo>
                    <a:pt x="252537" y="1083462"/>
                  </a:lnTo>
                  <a:lnTo>
                    <a:pt x="212220" y="1052316"/>
                  </a:lnTo>
                  <a:lnTo>
                    <a:pt x="174743" y="1017909"/>
                  </a:lnTo>
                  <a:lnTo>
                    <a:pt x="140316" y="980439"/>
                  </a:lnTo>
                  <a:lnTo>
                    <a:pt x="109150" y="940137"/>
                  </a:lnTo>
                  <a:lnTo>
                    <a:pt x="81456" y="897211"/>
                  </a:lnTo>
                  <a:lnTo>
                    <a:pt x="57444" y="851871"/>
                  </a:lnTo>
                  <a:lnTo>
                    <a:pt x="37326" y="804326"/>
                  </a:lnTo>
                  <a:lnTo>
                    <a:pt x="21312" y="754786"/>
                  </a:lnTo>
                  <a:lnTo>
                    <a:pt x="9612" y="703461"/>
                  </a:lnTo>
                  <a:lnTo>
                    <a:pt x="2438" y="650560"/>
                  </a:lnTo>
                  <a:lnTo>
                    <a:pt x="0" y="596292"/>
                  </a:lnTo>
                  <a:lnTo>
                    <a:pt x="1977" y="547385"/>
                  </a:lnTo>
                  <a:lnTo>
                    <a:pt x="7808" y="499567"/>
                  </a:lnTo>
                  <a:lnTo>
                    <a:pt x="17338" y="452992"/>
                  </a:lnTo>
                  <a:lnTo>
                    <a:pt x="30415" y="407813"/>
                  </a:lnTo>
                  <a:lnTo>
                    <a:pt x="46883" y="364183"/>
                  </a:lnTo>
                  <a:lnTo>
                    <a:pt x="66591" y="322256"/>
                  </a:lnTo>
                  <a:lnTo>
                    <a:pt x="89384" y="282185"/>
                  </a:lnTo>
                  <a:lnTo>
                    <a:pt x="115108" y="244124"/>
                  </a:lnTo>
                  <a:lnTo>
                    <a:pt x="143611" y="208226"/>
                  </a:lnTo>
                  <a:lnTo>
                    <a:pt x="174738" y="174645"/>
                  </a:lnTo>
                  <a:lnTo>
                    <a:pt x="208337" y="143534"/>
                  </a:lnTo>
                  <a:lnTo>
                    <a:pt x="244253" y="115046"/>
                  </a:lnTo>
                  <a:lnTo>
                    <a:pt x="282333" y="89335"/>
                  </a:lnTo>
                  <a:lnTo>
                    <a:pt x="322423" y="66554"/>
                  </a:lnTo>
                  <a:lnTo>
                    <a:pt x="364370" y="46857"/>
                  </a:lnTo>
                  <a:lnTo>
                    <a:pt x="408021" y="30398"/>
                  </a:lnTo>
                  <a:lnTo>
                    <a:pt x="453221" y="17329"/>
                  </a:lnTo>
                  <a:lnTo>
                    <a:pt x="499817" y="7804"/>
                  </a:lnTo>
                  <a:lnTo>
                    <a:pt x="547656" y="1976"/>
                  </a:lnTo>
                  <a:lnTo>
                    <a:pt x="596584" y="0"/>
                  </a:lnTo>
                  <a:lnTo>
                    <a:pt x="1356103" y="0"/>
                  </a:lnTo>
                  <a:lnTo>
                    <a:pt x="1355059" y="72146"/>
                  </a:lnTo>
                  <a:lnTo>
                    <a:pt x="1351985" y="142320"/>
                  </a:lnTo>
                  <a:lnTo>
                    <a:pt x="1346967" y="210493"/>
                  </a:lnTo>
                  <a:lnTo>
                    <a:pt x="1340091" y="276637"/>
                  </a:lnTo>
                  <a:lnTo>
                    <a:pt x="1331443" y="340724"/>
                  </a:lnTo>
                  <a:lnTo>
                    <a:pt x="1321110" y="402726"/>
                  </a:lnTo>
                  <a:lnTo>
                    <a:pt x="1309178" y="462613"/>
                  </a:lnTo>
                  <a:lnTo>
                    <a:pt x="1295733" y="520359"/>
                  </a:lnTo>
                  <a:lnTo>
                    <a:pt x="1280861" y="575935"/>
                  </a:lnTo>
                  <a:lnTo>
                    <a:pt x="1264648" y="629312"/>
                  </a:lnTo>
                  <a:lnTo>
                    <a:pt x="1247181" y="680463"/>
                  </a:lnTo>
                  <a:lnTo>
                    <a:pt x="1228546" y="729358"/>
                  </a:lnTo>
                  <a:lnTo>
                    <a:pt x="1208829" y="775971"/>
                  </a:lnTo>
                  <a:lnTo>
                    <a:pt x="1188116" y="820273"/>
                  </a:lnTo>
                  <a:lnTo>
                    <a:pt x="1166494" y="862234"/>
                  </a:lnTo>
                  <a:lnTo>
                    <a:pt x="1144048" y="901829"/>
                  </a:lnTo>
                  <a:lnTo>
                    <a:pt x="1120865" y="939027"/>
                  </a:lnTo>
                  <a:lnTo>
                    <a:pt x="1097032" y="973801"/>
                  </a:lnTo>
                  <a:lnTo>
                    <a:pt x="1072633" y="1006122"/>
                  </a:lnTo>
                  <a:lnTo>
                    <a:pt x="1047756" y="1035963"/>
                  </a:lnTo>
                  <a:lnTo>
                    <a:pt x="996912" y="1088090"/>
                  </a:lnTo>
                  <a:lnTo>
                    <a:pt x="945188" y="1129956"/>
                  </a:lnTo>
                  <a:lnTo>
                    <a:pt x="893274" y="1161334"/>
                  </a:lnTo>
                  <a:lnTo>
                    <a:pt x="841860" y="1181999"/>
                  </a:lnTo>
                  <a:lnTo>
                    <a:pt x="791636" y="1191726"/>
                  </a:lnTo>
                  <a:lnTo>
                    <a:pt x="744684" y="1192536"/>
                  </a:lnTo>
                  <a:close/>
                </a:path>
              </a:pathLst>
            </a:custGeom>
            <a:solidFill>
              <a:srgbClr val="5E4D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20273" y="43465"/>
              <a:ext cx="1757680" cy="2547620"/>
            </a:xfrm>
            <a:custGeom>
              <a:avLst/>
              <a:gdLst/>
              <a:ahLst/>
              <a:cxnLst/>
              <a:rect l="l" t="t" r="r" b="b"/>
              <a:pathLst>
                <a:path w="1757679" h="2547620">
                  <a:moveTo>
                    <a:pt x="0" y="2547070"/>
                  </a:moveTo>
                  <a:lnTo>
                    <a:pt x="50224" y="2537344"/>
                  </a:lnTo>
                  <a:lnTo>
                    <a:pt x="101638" y="2516679"/>
                  </a:lnTo>
                  <a:lnTo>
                    <a:pt x="153552" y="2485300"/>
                  </a:lnTo>
                  <a:lnTo>
                    <a:pt x="205276" y="2443435"/>
                  </a:lnTo>
                  <a:lnTo>
                    <a:pt x="256120" y="2391308"/>
                  </a:lnTo>
                  <a:lnTo>
                    <a:pt x="280997" y="2361467"/>
                  </a:lnTo>
                  <a:lnTo>
                    <a:pt x="305395" y="2329146"/>
                  </a:lnTo>
                  <a:lnTo>
                    <a:pt x="329229" y="2294372"/>
                  </a:lnTo>
                  <a:lnTo>
                    <a:pt x="352412" y="2257173"/>
                  </a:lnTo>
                  <a:lnTo>
                    <a:pt x="374858" y="2217579"/>
                  </a:lnTo>
                  <a:lnTo>
                    <a:pt x="396480" y="2175617"/>
                  </a:lnTo>
                  <a:lnTo>
                    <a:pt x="417193" y="2131316"/>
                  </a:lnTo>
                  <a:lnTo>
                    <a:pt x="436910" y="2084703"/>
                  </a:lnTo>
                  <a:lnTo>
                    <a:pt x="455545" y="2035807"/>
                  </a:lnTo>
                  <a:lnTo>
                    <a:pt x="473012" y="1984657"/>
                  </a:lnTo>
                  <a:lnTo>
                    <a:pt x="489224" y="1931279"/>
                  </a:lnTo>
                  <a:lnTo>
                    <a:pt x="504096" y="1875704"/>
                  </a:lnTo>
                  <a:lnTo>
                    <a:pt x="517542" y="1817958"/>
                  </a:lnTo>
                  <a:lnTo>
                    <a:pt x="529474" y="1758070"/>
                  </a:lnTo>
                  <a:lnTo>
                    <a:pt x="539807" y="1696069"/>
                  </a:lnTo>
                  <a:lnTo>
                    <a:pt x="548454" y="1631982"/>
                  </a:lnTo>
                  <a:lnTo>
                    <a:pt x="555330" y="1565838"/>
                  </a:lnTo>
                  <a:lnTo>
                    <a:pt x="560348" y="1497665"/>
                  </a:lnTo>
                  <a:lnTo>
                    <a:pt x="563423" y="1427491"/>
                  </a:lnTo>
                  <a:lnTo>
                    <a:pt x="564466" y="1355344"/>
                  </a:lnTo>
                  <a:lnTo>
                    <a:pt x="564466" y="596243"/>
                  </a:lnTo>
                  <a:lnTo>
                    <a:pt x="566444" y="547343"/>
                  </a:lnTo>
                  <a:lnTo>
                    <a:pt x="572275" y="499531"/>
                  </a:lnTo>
                  <a:lnTo>
                    <a:pt x="581804" y="452962"/>
                  </a:lnTo>
                  <a:lnTo>
                    <a:pt x="594880" y="407787"/>
                  </a:lnTo>
                  <a:lnTo>
                    <a:pt x="611348" y="364162"/>
                  </a:lnTo>
                  <a:lnTo>
                    <a:pt x="631055" y="322239"/>
                  </a:lnTo>
                  <a:lnTo>
                    <a:pt x="653847" y="282171"/>
                  </a:lnTo>
                  <a:lnTo>
                    <a:pt x="679571" y="244113"/>
                  </a:lnTo>
                  <a:lnTo>
                    <a:pt x="708073" y="208218"/>
                  </a:lnTo>
                  <a:lnTo>
                    <a:pt x="739199" y="174639"/>
                  </a:lnTo>
                  <a:lnTo>
                    <a:pt x="772797" y="143529"/>
                  </a:lnTo>
                  <a:lnTo>
                    <a:pt x="808713" y="115043"/>
                  </a:lnTo>
                  <a:lnTo>
                    <a:pt x="846792" y="89333"/>
                  </a:lnTo>
                  <a:lnTo>
                    <a:pt x="886883" y="66553"/>
                  </a:lnTo>
                  <a:lnTo>
                    <a:pt x="928830" y="46857"/>
                  </a:lnTo>
                  <a:lnTo>
                    <a:pt x="972481" y="30397"/>
                  </a:lnTo>
                  <a:lnTo>
                    <a:pt x="1017682" y="17328"/>
                  </a:lnTo>
                  <a:lnTo>
                    <a:pt x="1064280" y="7804"/>
                  </a:lnTo>
                  <a:lnTo>
                    <a:pt x="1112121" y="1976"/>
                  </a:lnTo>
                  <a:lnTo>
                    <a:pt x="1161051" y="0"/>
                  </a:lnTo>
                  <a:lnTo>
                    <a:pt x="1209979" y="1976"/>
                  </a:lnTo>
                  <a:lnTo>
                    <a:pt x="1257818" y="7804"/>
                  </a:lnTo>
                  <a:lnTo>
                    <a:pt x="1304414" y="17328"/>
                  </a:lnTo>
                  <a:lnTo>
                    <a:pt x="1349614" y="30397"/>
                  </a:lnTo>
                  <a:lnTo>
                    <a:pt x="1393264" y="46857"/>
                  </a:lnTo>
                  <a:lnTo>
                    <a:pt x="1435211" y="66553"/>
                  </a:lnTo>
                  <a:lnTo>
                    <a:pt x="1475302" y="89333"/>
                  </a:lnTo>
                  <a:lnTo>
                    <a:pt x="1513382" y="115043"/>
                  </a:lnTo>
                  <a:lnTo>
                    <a:pt x="1549298" y="143529"/>
                  </a:lnTo>
                  <a:lnTo>
                    <a:pt x="1582896" y="174639"/>
                  </a:lnTo>
                  <a:lnTo>
                    <a:pt x="1614023" y="208218"/>
                  </a:lnTo>
                  <a:lnTo>
                    <a:pt x="1642526" y="244113"/>
                  </a:lnTo>
                  <a:lnTo>
                    <a:pt x="1668251" y="282171"/>
                  </a:lnTo>
                  <a:lnTo>
                    <a:pt x="1691044" y="322239"/>
                  </a:lnTo>
                  <a:lnTo>
                    <a:pt x="1710751" y="364162"/>
                  </a:lnTo>
                  <a:lnTo>
                    <a:pt x="1727220" y="407787"/>
                  </a:lnTo>
                  <a:lnTo>
                    <a:pt x="1740296" y="452962"/>
                  </a:lnTo>
                  <a:lnTo>
                    <a:pt x="1749826" y="499531"/>
                  </a:lnTo>
                  <a:lnTo>
                    <a:pt x="1755657" y="547343"/>
                  </a:lnTo>
                  <a:lnTo>
                    <a:pt x="1757635" y="596243"/>
                  </a:lnTo>
                  <a:lnTo>
                    <a:pt x="1757635" y="938174"/>
                  </a:lnTo>
                  <a:lnTo>
                    <a:pt x="1756397" y="988117"/>
                  </a:lnTo>
                  <a:lnTo>
                    <a:pt x="1752705" y="1037722"/>
                  </a:lnTo>
                  <a:lnTo>
                    <a:pt x="1746594" y="1086905"/>
                  </a:lnTo>
                  <a:lnTo>
                    <a:pt x="1738097" y="1135583"/>
                  </a:lnTo>
                  <a:lnTo>
                    <a:pt x="1727249" y="1183675"/>
                  </a:lnTo>
                  <a:lnTo>
                    <a:pt x="1714084" y="1231098"/>
                  </a:lnTo>
                  <a:lnTo>
                    <a:pt x="1698636" y="1277770"/>
                  </a:lnTo>
                  <a:lnTo>
                    <a:pt x="1680939" y="1323607"/>
                  </a:lnTo>
                  <a:lnTo>
                    <a:pt x="1661027" y="1368527"/>
                  </a:lnTo>
                  <a:lnTo>
                    <a:pt x="1638934" y="1412448"/>
                  </a:lnTo>
                  <a:lnTo>
                    <a:pt x="1614695" y="1455287"/>
                  </a:lnTo>
                  <a:lnTo>
                    <a:pt x="1588343" y="1496962"/>
                  </a:lnTo>
                  <a:lnTo>
                    <a:pt x="1559913" y="1537390"/>
                  </a:lnTo>
                  <a:lnTo>
                    <a:pt x="1529439" y="1576488"/>
                  </a:lnTo>
                  <a:lnTo>
                    <a:pt x="1496954" y="1614175"/>
                  </a:lnTo>
                  <a:lnTo>
                    <a:pt x="1462493" y="1650367"/>
                  </a:lnTo>
                  <a:lnTo>
                    <a:pt x="996776" y="2115818"/>
                  </a:lnTo>
                  <a:lnTo>
                    <a:pt x="959990" y="2151334"/>
                  </a:lnTo>
                  <a:lnTo>
                    <a:pt x="922117" y="2185449"/>
                  </a:lnTo>
                  <a:lnTo>
                    <a:pt x="883200" y="2218144"/>
                  </a:lnTo>
                  <a:lnTo>
                    <a:pt x="843279" y="2249404"/>
                  </a:lnTo>
                  <a:lnTo>
                    <a:pt x="802396" y="2279211"/>
                  </a:lnTo>
                  <a:lnTo>
                    <a:pt x="760591" y="2307547"/>
                  </a:lnTo>
                  <a:lnTo>
                    <a:pt x="717907" y="2334397"/>
                  </a:lnTo>
                  <a:lnTo>
                    <a:pt x="674383" y="2359742"/>
                  </a:lnTo>
                  <a:lnTo>
                    <a:pt x="630062" y="2383566"/>
                  </a:lnTo>
                  <a:lnTo>
                    <a:pt x="584984" y="2405852"/>
                  </a:lnTo>
                  <a:lnTo>
                    <a:pt x="539190" y="2426582"/>
                  </a:lnTo>
                  <a:lnTo>
                    <a:pt x="492722" y="2445739"/>
                  </a:lnTo>
                  <a:lnTo>
                    <a:pt x="445620" y="2463307"/>
                  </a:lnTo>
                  <a:lnTo>
                    <a:pt x="397927" y="2479269"/>
                  </a:lnTo>
                  <a:lnTo>
                    <a:pt x="349682" y="2493606"/>
                  </a:lnTo>
                  <a:lnTo>
                    <a:pt x="300928" y="2506303"/>
                  </a:lnTo>
                  <a:lnTo>
                    <a:pt x="251705" y="2517342"/>
                  </a:lnTo>
                  <a:lnTo>
                    <a:pt x="202054" y="2526706"/>
                  </a:lnTo>
                  <a:lnTo>
                    <a:pt x="152017" y="2534378"/>
                  </a:lnTo>
                  <a:lnTo>
                    <a:pt x="101635" y="2540340"/>
                  </a:lnTo>
                  <a:lnTo>
                    <a:pt x="50949" y="2544577"/>
                  </a:lnTo>
                  <a:lnTo>
                    <a:pt x="0" y="2547070"/>
                  </a:lnTo>
                  <a:close/>
                </a:path>
              </a:pathLst>
            </a:custGeom>
            <a:solidFill>
              <a:srgbClr val="9161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77908" y="1606527"/>
              <a:ext cx="1356360" cy="1192530"/>
            </a:xfrm>
            <a:custGeom>
              <a:avLst/>
              <a:gdLst/>
              <a:ahLst/>
              <a:cxnLst/>
              <a:rect l="l" t="t" r="r" b="b"/>
              <a:pathLst>
                <a:path w="1356360" h="1192530">
                  <a:moveTo>
                    <a:pt x="759502" y="1192536"/>
                  </a:moveTo>
                  <a:lnTo>
                    <a:pt x="0" y="1192536"/>
                  </a:lnTo>
                  <a:lnTo>
                    <a:pt x="1043" y="1120389"/>
                  </a:lnTo>
                  <a:lnTo>
                    <a:pt x="4117" y="1050215"/>
                  </a:lnTo>
                  <a:lnTo>
                    <a:pt x="9135" y="982042"/>
                  </a:lnTo>
                  <a:lnTo>
                    <a:pt x="16011" y="915898"/>
                  </a:lnTo>
                  <a:lnTo>
                    <a:pt x="24658" y="851811"/>
                  </a:lnTo>
                  <a:lnTo>
                    <a:pt x="34991" y="789809"/>
                  </a:lnTo>
                  <a:lnTo>
                    <a:pt x="46923" y="729922"/>
                  </a:lnTo>
                  <a:lnTo>
                    <a:pt x="60367" y="672176"/>
                  </a:lnTo>
                  <a:lnTo>
                    <a:pt x="75239" y="616600"/>
                  </a:lnTo>
                  <a:lnTo>
                    <a:pt x="91451" y="563223"/>
                  </a:lnTo>
                  <a:lnTo>
                    <a:pt x="108918" y="512072"/>
                  </a:lnTo>
                  <a:lnTo>
                    <a:pt x="127553" y="463177"/>
                  </a:lnTo>
                  <a:lnTo>
                    <a:pt x="147269" y="416564"/>
                  </a:lnTo>
                  <a:lnTo>
                    <a:pt x="167982" y="372263"/>
                  </a:lnTo>
                  <a:lnTo>
                    <a:pt x="189604" y="330301"/>
                  </a:lnTo>
                  <a:lnTo>
                    <a:pt x="212050" y="290706"/>
                  </a:lnTo>
                  <a:lnTo>
                    <a:pt x="235233" y="253508"/>
                  </a:lnTo>
                  <a:lnTo>
                    <a:pt x="259067" y="218734"/>
                  </a:lnTo>
                  <a:lnTo>
                    <a:pt x="283466" y="186413"/>
                  </a:lnTo>
                  <a:lnTo>
                    <a:pt x="308344" y="156572"/>
                  </a:lnTo>
                  <a:lnTo>
                    <a:pt x="359190" y="104445"/>
                  </a:lnTo>
                  <a:lnTo>
                    <a:pt x="410917" y="62579"/>
                  </a:lnTo>
                  <a:lnTo>
                    <a:pt x="462834" y="31201"/>
                  </a:lnTo>
                  <a:lnTo>
                    <a:pt x="514253" y="10536"/>
                  </a:lnTo>
                  <a:lnTo>
                    <a:pt x="564483" y="809"/>
                  </a:lnTo>
                  <a:lnTo>
                    <a:pt x="611402" y="0"/>
                  </a:lnTo>
                  <a:lnTo>
                    <a:pt x="759502" y="0"/>
                  </a:lnTo>
                  <a:lnTo>
                    <a:pt x="813802" y="2436"/>
                  </a:lnTo>
                  <a:lnTo>
                    <a:pt x="866738" y="9605"/>
                  </a:lnTo>
                  <a:lnTo>
                    <a:pt x="918098" y="21297"/>
                  </a:lnTo>
                  <a:lnTo>
                    <a:pt x="967671" y="37302"/>
                  </a:lnTo>
                  <a:lnTo>
                    <a:pt x="1015247" y="57410"/>
                  </a:lnTo>
                  <a:lnTo>
                    <a:pt x="1060615" y="81412"/>
                  </a:lnTo>
                  <a:lnTo>
                    <a:pt x="1103563" y="109096"/>
                  </a:lnTo>
                  <a:lnTo>
                    <a:pt x="1143882" y="140254"/>
                  </a:lnTo>
                  <a:lnTo>
                    <a:pt x="1181360" y="174676"/>
                  </a:lnTo>
                  <a:lnTo>
                    <a:pt x="1215787" y="212131"/>
                  </a:lnTo>
                  <a:lnTo>
                    <a:pt x="1246955" y="252422"/>
                  </a:lnTo>
                  <a:lnTo>
                    <a:pt x="1274651" y="295339"/>
                  </a:lnTo>
                  <a:lnTo>
                    <a:pt x="1298665" y="340673"/>
                  </a:lnTo>
                  <a:lnTo>
                    <a:pt x="1318786" y="388213"/>
                  </a:lnTo>
                  <a:lnTo>
                    <a:pt x="1334803" y="437751"/>
                  </a:lnTo>
                  <a:lnTo>
                    <a:pt x="1346505" y="489074"/>
                  </a:lnTo>
                  <a:lnTo>
                    <a:pt x="1353681" y="541975"/>
                  </a:lnTo>
                  <a:lnTo>
                    <a:pt x="1356119" y="596243"/>
                  </a:lnTo>
                  <a:lnTo>
                    <a:pt x="1354142" y="645150"/>
                  </a:lnTo>
                  <a:lnTo>
                    <a:pt x="1348311" y="692968"/>
                  </a:lnTo>
                  <a:lnTo>
                    <a:pt x="1338780" y="739543"/>
                  </a:lnTo>
                  <a:lnTo>
                    <a:pt x="1325704" y="784722"/>
                  </a:lnTo>
                  <a:lnTo>
                    <a:pt x="1309235" y="828352"/>
                  </a:lnTo>
                  <a:lnTo>
                    <a:pt x="1289527" y="870279"/>
                  </a:lnTo>
                  <a:lnTo>
                    <a:pt x="1266734" y="910350"/>
                  </a:lnTo>
                  <a:lnTo>
                    <a:pt x="1241008" y="948411"/>
                  </a:lnTo>
                  <a:lnTo>
                    <a:pt x="1212505" y="984309"/>
                  </a:lnTo>
                  <a:lnTo>
                    <a:pt x="1181376" y="1017890"/>
                  </a:lnTo>
                  <a:lnTo>
                    <a:pt x="1147776" y="1049002"/>
                  </a:lnTo>
                  <a:lnTo>
                    <a:pt x="1111859" y="1077489"/>
                  </a:lnTo>
                  <a:lnTo>
                    <a:pt x="1073777" y="1103200"/>
                  </a:lnTo>
                  <a:lnTo>
                    <a:pt x="1033684" y="1125981"/>
                  </a:lnTo>
                  <a:lnTo>
                    <a:pt x="991735" y="1145678"/>
                  </a:lnTo>
                  <a:lnTo>
                    <a:pt x="948081" y="1162137"/>
                  </a:lnTo>
                  <a:lnTo>
                    <a:pt x="902878" y="1175206"/>
                  </a:lnTo>
                  <a:lnTo>
                    <a:pt x="856278" y="1184731"/>
                  </a:lnTo>
                  <a:lnTo>
                    <a:pt x="808435" y="1190559"/>
                  </a:lnTo>
                  <a:lnTo>
                    <a:pt x="759502" y="1192536"/>
                  </a:lnTo>
                  <a:close/>
                </a:path>
              </a:pathLst>
            </a:custGeom>
            <a:solidFill>
              <a:srgbClr val="5E4D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84740" y="1607337"/>
              <a:ext cx="1757680" cy="2547620"/>
            </a:xfrm>
            <a:custGeom>
              <a:avLst/>
              <a:gdLst/>
              <a:ahLst/>
              <a:cxnLst/>
              <a:rect l="l" t="t" r="r" b="b"/>
              <a:pathLst>
                <a:path w="1757679" h="2547620">
                  <a:moveTo>
                    <a:pt x="596584" y="2547070"/>
                  </a:moveTo>
                  <a:lnTo>
                    <a:pt x="547654" y="2545094"/>
                  </a:lnTo>
                  <a:lnTo>
                    <a:pt x="499813" y="2539266"/>
                  </a:lnTo>
                  <a:lnTo>
                    <a:pt x="453215" y="2529741"/>
                  </a:lnTo>
                  <a:lnTo>
                    <a:pt x="408014" y="2516673"/>
                  </a:lnTo>
                  <a:lnTo>
                    <a:pt x="364363" y="2500213"/>
                  </a:lnTo>
                  <a:lnTo>
                    <a:pt x="322416" y="2480517"/>
                  </a:lnTo>
                  <a:lnTo>
                    <a:pt x="282325" y="2457737"/>
                  </a:lnTo>
                  <a:lnTo>
                    <a:pt x="244246" y="2432027"/>
                  </a:lnTo>
                  <a:lnTo>
                    <a:pt x="208330" y="2403541"/>
                  </a:lnTo>
                  <a:lnTo>
                    <a:pt x="174732" y="2372431"/>
                  </a:lnTo>
                  <a:lnTo>
                    <a:pt x="143606" y="2338852"/>
                  </a:lnTo>
                  <a:lnTo>
                    <a:pt x="115104" y="2302957"/>
                  </a:lnTo>
                  <a:lnTo>
                    <a:pt x="89380" y="2264899"/>
                  </a:lnTo>
                  <a:lnTo>
                    <a:pt x="66588" y="2224831"/>
                  </a:lnTo>
                  <a:lnTo>
                    <a:pt x="46881" y="2182908"/>
                  </a:lnTo>
                  <a:lnTo>
                    <a:pt x="30413" y="2139283"/>
                  </a:lnTo>
                  <a:lnTo>
                    <a:pt x="17337" y="2094108"/>
                  </a:lnTo>
                  <a:lnTo>
                    <a:pt x="7808" y="2047539"/>
                  </a:lnTo>
                  <a:lnTo>
                    <a:pt x="1977" y="1999727"/>
                  </a:lnTo>
                  <a:lnTo>
                    <a:pt x="0" y="1950827"/>
                  </a:lnTo>
                  <a:lnTo>
                    <a:pt x="0" y="1608896"/>
                  </a:lnTo>
                  <a:lnTo>
                    <a:pt x="1237" y="1558953"/>
                  </a:lnTo>
                  <a:lnTo>
                    <a:pt x="4929" y="1509348"/>
                  </a:lnTo>
                  <a:lnTo>
                    <a:pt x="11039" y="1460165"/>
                  </a:lnTo>
                  <a:lnTo>
                    <a:pt x="19535" y="1411487"/>
                  </a:lnTo>
                  <a:lnTo>
                    <a:pt x="30382" y="1363394"/>
                  </a:lnTo>
                  <a:lnTo>
                    <a:pt x="43546" y="1315971"/>
                  </a:lnTo>
                  <a:lnTo>
                    <a:pt x="58993" y="1269300"/>
                  </a:lnTo>
                  <a:lnTo>
                    <a:pt x="76689" y="1223463"/>
                  </a:lnTo>
                  <a:lnTo>
                    <a:pt x="96601" y="1178543"/>
                  </a:lnTo>
                  <a:lnTo>
                    <a:pt x="118693" y="1134622"/>
                  </a:lnTo>
                  <a:lnTo>
                    <a:pt x="142932" y="1091783"/>
                  </a:lnTo>
                  <a:lnTo>
                    <a:pt x="169284" y="1050108"/>
                  </a:lnTo>
                  <a:lnTo>
                    <a:pt x="197715" y="1009680"/>
                  </a:lnTo>
                  <a:lnTo>
                    <a:pt x="228191" y="970581"/>
                  </a:lnTo>
                  <a:lnTo>
                    <a:pt x="260678" y="932895"/>
                  </a:lnTo>
                  <a:lnTo>
                    <a:pt x="295141" y="896703"/>
                  </a:lnTo>
                  <a:lnTo>
                    <a:pt x="760858" y="431252"/>
                  </a:lnTo>
                  <a:lnTo>
                    <a:pt x="797647" y="395736"/>
                  </a:lnTo>
                  <a:lnTo>
                    <a:pt x="835521" y="361621"/>
                  </a:lnTo>
                  <a:lnTo>
                    <a:pt x="874440" y="328926"/>
                  </a:lnTo>
                  <a:lnTo>
                    <a:pt x="914362" y="297666"/>
                  </a:lnTo>
                  <a:lnTo>
                    <a:pt x="955246" y="267859"/>
                  </a:lnTo>
                  <a:lnTo>
                    <a:pt x="997051" y="239523"/>
                  </a:lnTo>
                  <a:lnTo>
                    <a:pt x="1039736" y="212673"/>
                  </a:lnTo>
                  <a:lnTo>
                    <a:pt x="1083259" y="187328"/>
                  </a:lnTo>
                  <a:lnTo>
                    <a:pt x="1127581" y="163504"/>
                  </a:lnTo>
                  <a:lnTo>
                    <a:pt x="1172659" y="141218"/>
                  </a:lnTo>
                  <a:lnTo>
                    <a:pt x="1218453" y="120488"/>
                  </a:lnTo>
                  <a:lnTo>
                    <a:pt x="1264921" y="101331"/>
                  </a:lnTo>
                  <a:lnTo>
                    <a:pt x="1312023" y="83763"/>
                  </a:lnTo>
                  <a:lnTo>
                    <a:pt x="1359716" y="67801"/>
                  </a:lnTo>
                  <a:lnTo>
                    <a:pt x="1407961" y="53464"/>
                  </a:lnTo>
                  <a:lnTo>
                    <a:pt x="1456716" y="40767"/>
                  </a:lnTo>
                  <a:lnTo>
                    <a:pt x="1505939" y="29728"/>
                  </a:lnTo>
                  <a:lnTo>
                    <a:pt x="1555591" y="20364"/>
                  </a:lnTo>
                  <a:lnTo>
                    <a:pt x="1605629" y="12692"/>
                  </a:lnTo>
                  <a:lnTo>
                    <a:pt x="1656012" y="6730"/>
                  </a:lnTo>
                  <a:lnTo>
                    <a:pt x="1706700" y="2493"/>
                  </a:lnTo>
                  <a:lnTo>
                    <a:pt x="1757652" y="0"/>
                  </a:lnTo>
                  <a:lnTo>
                    <a:pt x="1732728" y="3481"/>
                  </a:lnTo>
                  <a:lnTo>
                    <a:pt x="1707421" y="9726"/>
                  </a:lnTo>
                  <a:lnTo>
                    <a:pt x="1656003" y="30391"/>
                  </a:lnTo>
                  <a:lnTo>
                    <a:pt x="1604085" y="61770"/>
                  </a:lnTo>
                  <a:lnTo>
                    <a:pt x="1552358" y="103635"/>
                  </a:lnTo>
                  <a:lnTo>
                    <a:pt x="1501512" y="155762"/>
                  </a:lnTo>
                  <a:lnTo>
                    <a:pt x="1476635" y="185603"/>
                  </a:lnTo>
                  <a:lnTo>
                    <a:pt x="1452236" y="217924"/>
                  </a:lnTo>
                  <a:lnTo>
                    <a:pt x="1428402" y="252698"/>
                  </a:lnTo>
                  <a:lnTo>
                    <a:pt x="1405219" y="289897"/>
                  </a:lnTo>
                  <a:lnTo>
                    <a:pt x="1382773" y="329491"/>
                  </a:lnTo>
                  <a:lnTo>
                    <a:pt x="1361151" y="371453"/>
                  </a:lnTo>
                  <a:lnTo>
                    <a:pt x="1340438" y="415754"/>
                  </a:lnTo>
                  <a:lnTo>
                    <a:pt x="1320721" y="462367"/>
                  </a:lnTo>
                  <a:lnTo>
                    <a:pt x="1302086" y="511263"/>
                  </a:lnTo>
                  <a:lnTo>
                    <a:pt x="1284620" y="562413"/>
                  </a:lnTo>
                  <a:lnTo>
                    <a:pt x="1268407" y="615790"/>
                  </a:lnTo>
                  <a:lnTo>
                    <a:pt x="1253536" y="671366"/>
                  </a:lnTo>
                  <a:lnTo>
                    <a:pt x="1240091" y="729112"/>
                  </a:lnTo>
                  <a:lnTo>
                    <a:pt x="1228159" y="789000"/>
                  </a:lnTo>
                  <a:lnTo>
                    <a:pt x="1217827" y="851001"/>
                  </a:lnTo>
                  <a:lnTo>
                    <a:pt x="1209179" y="915088"/>
                  </a:lnTo>
                  <a:lnTo>
                    <a:pt x="1202304" y="981232"/>
                  </a:lnTo>
                  <a:lnTo>
                    <a:pt x="1197286" y="1049405"/>
                  </a:lnTo>
                  <a:lnTo>
                    <a:pt x="1194212" y="1119579"/>
                  </a:lnTo>
                  <a:lnTo>
                    <a:pt x="1193168" y="1191726"/>
                  </a:lnTo>
                  <a:lnTo>
                    <a:pt x="1193168" y="1950827"/>
                  </a:lnTo>
                  <a:lnTo>
                    <a:pt x="1191190" y="1999727"/>
                  </a:lnTo>
                  <a:lnTo>
                    <a:pt x="1185360" y="2047539"/>
                  </a:lnTo>
                  <a:lnTo>
                    <a:pt x="1175829" y="2094108"/>
                  </a:lnTo>
                  <a:lnTo>
                    <a:pt x="1162753" y="2139283"/>
                  </a:lnTo>
                  <a:lnTo>
                    <a:pt x="1146284" y="2182908"/>
                  </a:lnTo>
                  <a:lnTo>
                    <a:pt x="1126577" y="2224831"/>
                  </a:lnTo>
                  <a:lnTo>
                    <a:pt x="1103784" y="2264899"/>
                  </a:lnTo>
                  <a:lnTo>
                    <a:pt x="1078059" y="2302957"/>
                  </a:lnTo>
                  <a:lnTo>
                    <a:pt x="1049556" y="2338852"/>
                  </a:lnTo>
                  <a:lnTo>
                    <a:pt x="1018429" y="2372431"/>
                  </a:lnTo>
                  <a:lnTo>
                    <a:pt x="984831" y="2403541"/>
                  </a:lnTo>
                  <a:lnTo>
                    <a:pt x="948915" y="2432027"/>
                  </a:lnTo>
                  <a:lnTo>
                    <a:pt x="910835" y="2457737"/>
                  </a:lnTo>
                  <a:lnTo>
                    <a:pt x="870744" y="2480517"/>
                  </a:lnTo>
                  <a:lnTo>
                    <a:pt x="828797" y="2500213"/>
                  </a:lnTo>
                  <a:lnTo>
                    <a:pt x="785147" y="2516673"/>
                  </a:lnTo>
                  <a:lnTo>
                    <a:pt x="739947" y="2529741"/>
                  </a:lnTo>
                  <a:lnTo>
                    <a:pt x="693351" y="2539266"/>
                  </a:lnTo>
                  <a:lnTo>
                    <a:pt x="645512" y="2545094"/>
                  </a:lnTo>
                  <a:lnTo>
                    <a:pt x="596584" y="2547070"/>
                  </a:lnTo>
                  <a:close/>
                </a:path>
              </a:pathLst>
            </a:custGeom>
            <a:solidFill>
              <a:srgbClr val="916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402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Literature</a:t>
            </a:r>
            <a:r>
              <a:rPr spc="-375" dirty="0"/>
              <a:t> </a:t>
            </a:r>
            <a:r>
              <a:rPr spc="240" dirty="0"/>
              <a:t>review</a:t>
            </a:r>
            <a:endParaRPr spc="2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8225" y="1028700"/>
            <a:ext cx="0" cy="8229600"/>
          </a:xfrm>
          <a:custGeom>
            <a:avLst/>
            <a:gdLst/>
            <a:ahLst/>
            <a:cxnLst/>
            <a:rect l="l" t="t" r="r" b="b"/>
            <a:pathLst>
              <a:path h="8229600">
                <a:moveTo>
                  <a:pt x="0" y="822959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01115" y="32"/>
            <a:ext cx="7787005" cy="10287000"/>
          </a:xfrm>
          <a:custGeom>
            <a:avLst/>
            <a:gdLst/>
            <a:ahLst/>
            <a:cxnLst/>
            <a:rect l="l" t="t" r="r" b="b"/>
            <a:pathLst>
              <a:path w="7787005" h="10287000">
                <a:moveTo>
                  <a:pt x="0" y="10286935"/>
                </a:moveTo>
                <a:lnTo>
                  <a:pt x="0" y="0"/>
                </a:lnTo>
                <a:lnTo>
                  <a:pt x="7786884" y="0"/>
                </a:lnTo>
                <a:lnTo>
                  <a:pt x="7786884" y="10286935"/>
                </a:lnTo>
                <a:lnTo>
                  <a:pt x="0" y="10286935"/>
                </a:lnTo>
                <a:close/>
              </a:path>
            </a:pathLst>
          </a:custGeom>
          <a:solidFill>
            <a:srgbClr val="D8D5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8212" y="1028727"/>
            <a:ext cx="1271270" cy="2056130"/>
          </a:xfrm>
          <a:custGeom>
            <a:avLst/>
            <a:gdLst/>
            <a:ahLst/>
            <a:cxnLst/>
            <a:rect l="l" t="t" r="r" b="b"/>
            <a:pathLst>
              <a:path w="1271270" h="2056130">
                <a:moveTo>
                  <a:pt x="643894" y="2055911"/>
                </a:moveTo>
                <a:lnTo>
                  <a:pt x="589035" y="2054015"/>
                </a:lnTo>
                <a:lnTo>
                  <a:pt x="536108" y="2048323"/>
                </a:lnTo>
                <a:lnTo>
                  <a:pt x="485115" y="2038836"/>
                </a:lnTo>
                <a:lnTo>
                  <a:pt x="436056" y="2025550"/>
                </a:lnTo>
                <a:lnTo>
                  <a:pt x="388932" y="2008464"/>
                </a:lnTo>
                <a:lnTo>
                  <a:pt x="343745" y="1987575"/>
                </a:lnTo>
                <a:lnTo>
                  <a:pt x="300494" y="1962882"/>
                </a:lnTo>
                <a:lnTo>
                  <a:pt x="259182" y="1934383"/>
                </a:lnTo>
                <a:lnTo>
                  <a:pt x="219810" y="1902076"/>
                </a:lnTo>
                <a:lnTo>
                  <a:pt x="182377" y="1865959"/>
                </a:lnTo>
                <a:lnTo>
                  <a:pt x="153240" y="1833321"/>
                </a:lnTo>
                <a:lnTo>
                  <a:pt x="126638" y="1798658"/>
                </a:lnTo>
                <a:lnTo>
                  <a:pt x="102572" y="1761972"/>
                </a:lnTo>
                <a:lnTo>
                  <a:pt x="81040" y="1723263"/>
                </a:lnTo>
                <a:lnTo>
                  <a:pt x="62043" y="1682531"/>
                </a:lnTo>
                <a:lnTo>
                  <a:pt x="45580" y="1639779"/>
                </a:lnTo>
                <a:lnTo>
                  <a:pt x="31651" y="1595007"/>
                </a:lnTo>
                <a:lnTo>
                  <a:pt x="20256" y="1548215"/>
                </a:lnTo>
                <a:lnTo>
                  <a:pt x="11393" y="1499405"/>
                </a:lnTo>
                <a:lnTo>
                  <a:pt x="5063" y="1448578"/>
                </a:lnTo>
                <a:lnTo>
                  <a:pt x="1265" y="1395734"/>
                </a:lnTo>
                <a:lnTo>
                  <a:pt x="0" y="1340875"/>
                </a:lnTo>
                <a:lnTo>
                  <a:pt x="758" y="1300415"/>
                </a:lnTo>
                <a:lnTo>
                  <a:pt x="3032" y="1260139"/>
                </a:lnTo>
                <a:lnTo>
                  <a:pt x="6824" y="1220047"/>
                </a:lnTo>
                <a:lnTo>
                  <a:pt x="12131" y="1180137"/>
                </a:lnTo>
                <a:lnTo>
                  <a:pt x="18955" y="1140412"/>
                </a:lnTo>
                <a:lnTo>
                  <a:pt x="27296" y="1100870"/>
                </a:lnTo>
                <a:lnTo>
                  <a:pt x="37153" y="1061511"/>
                </a:lnTo>
                <a:lnTo>
                  <a:pt x="48526" y="1022336"/>
                </a:lnTo>
                <a:lnTo>
                  <a:pt x="61416" y="983345"/>
                </a:lnTo>
                <a:lnTo>
                  <a:pt x="75822" y="944537"/>
                </a:lnTo>
                <a:lnTo>
                  <a:pt x="91744" y="905912"/>
                </a:lnTo>
                <a:lnTo>
                  <a:pt x="109183" y="867472"/>
                </a:lnTo>
                <a:lnTo>
                  <a:pt x="128139" y="829215"/>
                </a:lnTo>
                <a:lnTo>
                  <a:pt x="148610" y="791141"/>
                </a:lnTo>
                <a:lnTo>
                  <a:pt x="170598" y="753251"/>
                </a:lnTo>
                <a:lnTo>
                  <a:pt x="194102" y="715545"/>
                </a:lnTo>
                <a:lnTo>
                  <a:pt x="219123" y="678022"/>
                </a:lnTo>
                <a:lnTo>
                  <a:pt x="245660" y="640684"/>
                </a:lnTo>
                <a:lnTo>
                  <a:pt x="273713" y="603528"/>
                </a:lnTo>
                <a:lnTo>
                  <a:pt x="303282" y="566557"/>
                </a:lnTo>
                <a:lnTo>
                  <a:pt x="334368" y="529769"/>
                </a:lnTo>
                <a:lnTo>
                  <a:pt x="366970" y="493165"/>
                </a:lnTo>
                <a:lnTo>
                  <a:pt x="401088" y="456744"/>
                </a:lnTo>
                <a:lnTo>
                  <a:pt x="436723" y="420507"/>
                </a:lnTo>
                <a:lnTo>
                  <a:pt x="473874" y="384454"/>
                </a:lnTo>
                <a:lnTo>
                  <a:pt x="512541" y="348585"/>
                </a:lnTo>
                <a:lnTo>
                  <a:pt x="552724" y="312899"/>
                </a:lnTo>
                <a:lnTo>
                  <a:pt x="594423" y="277397"/>
                </a:lnTo>
                <a:lnTo>
                  <a:pt x="637639" y="242079"/>
                </a:lnTo>
                <a:lnTo>
                  <a:pt x="682370" y="206945"/>
                </a:lnTo>
                <a:lnTo>
                  <a:pt x="728618" y="171995"/>
                </a:lnTo>
                <a:lnTo>
                  <a:pt x="776382" y="137228"/>
                </a:lnTo>
                <a:lnTo>
                  <a:pt x="825663" y="102645"/>
                </a:lnTo>
                <a:lnTo>
                  <a:pt x="876459" y="68246"/>
                </a:lnTo>
                <a:lnTo>
                  <a:pt x="928771" y="34031"/>
                </a:lnTo>
                <a:lnTo>
                  <a:pt x="982600" y="0"/>
                </a:lnTo>
                <a:lnTo>
                  <a:pt x="1049686" y="104166"/>
                </a:lnTo>
                <a:lnTo>
                  <a:pt x="994338" y="141262"/>
                </a:lnTo>
                <a:lnTo>
                  <a:pt x="941310" y="178358"/>
                </a:lnTo>
                <a:lnTo>
                  <a:pt x="890603" y="215453"/>
                </a:lnTo>
                <a:lnTo>
                  <a:pt x="842213" y="252548"/>
                </a:lnTo>
                <a:lnTo>
                  <a:pt x="796140" y="289641"/>
                </a:lnTo>
                <a:lnTo>
                  <a:pt x="752383" y="326734"/>
                </a:lnTo>
                <a:lnTo>
                  <a:pt x="710940" y="363827"/>
                </a:lnTo>
                <a:lnTo>
                  <a:pt x="671810" y="400918"/>
                </a:lnTo>
                <a:lnTo>
                  <a:pt x="634991" y="438009"/>
                </a:lnTo>
                <a:lnTo>
                  <a:pt x="600482" y="475099"/>
                </a:lnTo>
                <a:lnTo>
                  <a:pt x="568282" y="512189"/>
                </a:lnTo>
                <a:lnTo>
                  <a:pt x="538389" y="549277"/>
                </a:lnTo>
                <a:lnTo>
                  <a:pt x="510801" y="586365"/>
                </a:lnTo>
                <a:lnTo>
                  <a:pt x="485519" y="623452"/>
                </a:lnTo>
                <a:lnTo>
                  <a:pt x="462539" y="660537"/>
                </a:lnTo>
                <a:lnTo>
                  <a:pt x="441861" y="697622"/>
                </a:lnTo>
                <a:lnTo>
                  <a:pt x="423483" y="734706"/>
                </a:lnTo>
                <a:lnTo>
                  <a:pt x="407404" y="771789"/>
                </a:lnTo>
                <a:lnTo>
                  <a:pt x="393622" y="808872"/>
                </a:lnTo>
                <a:lnTo>
                  <a:pt x="382137" y="845953"/>
                </a:lnTo>
                <a:lnTo>
                  <a:pt x="372946" y="883033"/>
                </a:lnTo>
                <a:lnTo>
                  <a:pt x="361443" y="957189"/>
                </a:lnTo>
                <a:lnTo>
                  <a:pt x="359129" y="994266"/>
                </a:lnTo>
                <a:lnTo>
                  <a:pt x="401261" y="965592"/>
                </a:lnTo>
                <a:lnTo>
                  <a:pt x="445942" y="940645"/>
                </a:lnTo>
                <a:lnTo>
                  <a:pt x="492955" y="919674"/>
                </a:lnTo>
                <a:lnTo>
                  <a:pt x="542084" y="902929"/>
                </a:lnTo>
                <a:lnTo>
                  <a:pt x="593112" y="890659"/>
                </a:lnTo>
                <a:lnTo>
                  <a:pt x="645822" y="883114"/>
                </a:lnTo>
                <a:lnTo>
                  <a:pt x="699998" y="880544"/>
                </a:lnTo>
                <a:lnTo>
                  <a:pt x="746831" y="882439"/>
                </a:lnTo>
                <a:lnTo>
                  <a:pt x="792624" y="888026"/>
                </a:lnTo>
                <a:lnTo>
                  <a:pt x="837229" y="897158"/>
                </a:lnTo>
                <a:lnTo>
                  <a:pt x="880500" y="909687"/>
                </a:lnTo>
                <a:lnTo>
                  <a:pt x="922288" y="925466"/>
                </a:lnTo>
                <a:lnTo>
                  <a:pt x="962447" y="944348"/>
                </a:lnTo>
                <a:lnTo>
                  <a:pt x="1000831" y="966186"/>
                </a:lnTo>
                <a:lnTo>
                  <a:pt x="1037290" y="990832"/>
                </a:lnTo>
                <a:lnTo>
                  <a:pt x="1071679" y="1018139"/>
                </a:lnTo>
                <a:lnTo>
                  <a:pt x="1103849" y="1047960"/>
                </a:lnTo>
                <a:lnTo>
                  <a:pt x="1133655" y="1080148"/>
                </a:lnTo>
                <a:lnTo>
                  <a:pt x="1160948" y="1114554"/>
                </a:lnTo>
                <a:lnTo>
                  <a:pt x="1185581" y="1151033"/>
                </a:lnTo>
                <a:lnTo>
                  <a:pt x="1207408" y="1189436"/>
                </a:lnTo>
                <a:lnTo>
                  <a:pt x="1226280" y="1229617"/>
                </a:lnTo>
                <a:lnTo>
                  <a:pt x="1242052" y="1271427"/>
                </a:lnTo>
                <a:lnTo>
                  <a:pt x="1254575" y="1314721"/>
                </a:lnTo>
                <a:lnTo>
                  <a:pt x="1263702" y="1359350"/>
                </a:lnTo>
                <a:lnTo>
                  <a:pt x="1269286" y="1405167"/>
                </a:lnTo>
                <a:lnTo>
                  <a:pt x="1271180" y="1452026"/>
                </a:lnTo>
                <a:lnTo>
                  <a:pt x="1270741" y="1471871"/>
                </a:lnTo>
                <a:lnTo>
                  <a:pt x="1269513" y="1491447"/>
                </a:lnTo>
                <a:lnTo>
                  <a:pt x="1265229" y="1530016"/>
                </a:lnTo>
                <a:lnTo>
                  <a:pt x="1265526" y="1532939"/>
                </a:lnTo>
                <a:lnTo>
                  <a:pt x="1263411" y="1581766"/>
                </a:lnTo>
                <a:lnTo>
                  <a:pt x="1257064" y="1627418"/>
                </a:lnTo>
                <a:lnTo>
                  <a:pt x="1246489" y="1671514"/>
                </a:lnTo>
                <a:lnTo>
                  <a:pt x="1231685" y="1714052"/>
                </a:lnTo>
                <a:lnTo>
                  <a:pt x="1212655" y="1755027"/>
                </a:lnTo>
                <a:lnTo>
                  <a:pt x="1189399" y="1794437"/>
                </a:lnTo>
                <a:lnTo>
                  <a:pt x="1161919" y="1832277"/>
                </a:lnTo>
                <a:lnTo>
                  <a:pt x="1130217" y="1868544"/>
                </a:lnTo>
                <a:lnTo>
                  <a:pt x="1094294" y="1903234"/>
                </a:lnTo>
                <a:lnTo>
                  <a:pt x="1058963" y="1932256"/>
                </a:lnTo>
                <a:lnTo>
                  <a:pt x="1021481" y="1958219"/>
                </a:lnTo>
                <a:lnTo>
                  <a:pt x="981843" y="1981123"/>
                </a:lnTo>
                <a:lnTo>
                  <a:pt x="940050" y="2000971"/>
                </a:lnTo>
                <a:lnTo>
                  <a:pt x="896098" y="2017762"/>
                </a:lnTo>
                <a:lnTo>
                  <a:pt x="849985" y="2031498"/>
                </a:lnTo>
                <a:lnTo>
                  <a:pt x="801711" y="2042180"/>
                </a:lnTo>
                <a:lnTo>
                  <a:pt x="751272" y="2049809"/>
                </a:lnTo>
                <a:lnTo>
                  <a:pt x="698667" y="2054386"/>
                </a:lnTo>
                <a:lnTo>
                  <a:pt x="643894" y="20559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77668" y="1028727"/>
            <a:ext cx="1306195" cy="2056130"/>
          </a:xfrm>
          <a:custGeom>
            <a:avLst/>
            <a:gdLst/>
            <a:ahLst/>
            <a:cxnLst/>
            <a:rect l="l" t="t" r="r" b="b"/>
            <a:pathLst>
              <a:path w="1306195" h="2056130">
                <a:moveTo>
                  <a:pt x="643894" y="2056073"/>
                </a:moveTo>
                <a:lnTo>
                  <a:pt x="589036" y="2054175"/>
                </a:lnTo>
                <a:lnTo>
                  <a:pt x="536111" y="2048477"/>
                </a:lnTo>
                <a:lnTo>
                  <a:pt x="485121" y="2038981"/>
                </a:lnTo>
                <a:lnTo>
                  <a:pt x="436067" y="2025684"/>
                </a:lnTo>
                <a:lnTo>
                  <a:pt x="388949" y="2008585"/>
                </a:lnTo>
                <a:lnTo>
                  <a:pt x="343768" y="1987685"/>
                </a:lnTo>
                <a:lnTo>
                  <a:pt x="300525" y="1962981"/>
                </a:lnTo>
                <a:lnTo>
                  <a:pt x="259221" y="1934473"/>
                </a:lnTo>
                <a:lnTo>
                  <a:pt x="219856" y="1902159"/>
                </a:lnTo>
                <a:lnTo>
                  <a:pt x="182431" y="1866040"/>
                </a:lnTo>
                <a:lnTo>
                  <a:pt x="153282" y="1833403"/>
                </a:lnTo>
                <a:lnTo>
                  <a:pt x="126670" y="1798742"/>
                </a:lnTo>
                <a:lnTo>
                  <a:pt x="102595" y="1762057"/>
                </a:lnTo>
                <a:lnTo>
                  <a:pt x="81056" y="1723351"/>
                </a:lnTo>
                <a:lnTo>
                  <a:pt x="62054" y="1682623"/>
                </a:lnTo>
                <a:lnTo>
                  <a:pt x="45587" y="1639874"/>
                </a:lnTo>
                <a:lnTo>
                  <a:pt x="31655" y="1595105"/>
                </a:lnTo>
                <a:lnTo>
                  <a:pt x="20258" y="1548316"/>
                </a:lnTo>
                <a:lnTo>
                  <a:pt x="11394" y="1499509"/>
                </a:lnTo>
                <a:lnTo>
                  <a:pt x="5063" y="1448684"/>
                </a:lnTo>
                <a:lnTo>
                  <a:pt x="1265" y="1395842"/>
                </a:lnTo>
                <a:lnTo>
                  <a:pt x="0" y="1340983"/>
                </a:lnTo>
                <a:lnTo>
                  <a:pt x="758" y="1300515"/>
                </a:lnTo>
                <a:lnTo>
                  <a:pt x="3032" y="1260230"/>
                </a:lnTo>
                <a:lnTo>
                  <a:pt x="6824" y="1220130"/>
                </a:lnTo>
                <a:lnTo>
                  <a:pt x="12131" y="1180213"/>
                </a:lnTo>
                <a:lnTo>
                  <a:pt x="18956" y="1140481"/>
                </a:lnTo>
                <a:lnTo>
                  <a:pt x="27296" y="1100932"/>
                </a:lnTo>
                <a:lnTo>
                  <a:pt x="37153" y="1061568"/>
                </a:lnTo>
                <a:lnTo>
                  <a:pt x="48527" y="1022387"/>
                </a:lnTo>
                <a:lnTo>
                  <a:pt x="61417" y="983390"/>
                </a:lnTo>
                <a:lnTo>
                  <a:pt x="75824" y="944578"/>
                </a:lnTo>
                <a:lnTo>
                  <a:pt x="91747" y="905949"/>
                </a:lnTo>
                <a:lnTo>
                  <a:pt x="109186" y="867504"/>
                </a:lnTo>
                <a:lnTo>
                  <a:pt x="128142" y="829243"/>
                </a:lnTo>
                <a:lnTo>
                  <a:pt x="148615" y="791166"/>
                </a:lnTo>
                <a:lnTo>
                  <a:pt x="170604" y="753273"/>
                </a:lnTo>
                <a:lnTo>
                  <a:pt x="194109" y="715564"/>
                </a:lnTo>
                <a:lnTo>
                  <a:pt x="219131" y="678038"/>
                </a:lnTo>
                <a:lnTo>
                  <a:pt x="245670" y="640697"/>
                </a:lnTo>
                <a:lnTo>
                  <a:pt x="273725" y="603540"/>
                </a:lnTo>
                <a:lnTo>
                  <a:pt x="303296" y="566566"/>
                </a:lnTo>
                <a:lnTo>
                  <a:pt x="334384" y="529777"/>
                </a:lnTo>
                <a:lnTo>
                  <a:pt x="366989" y="493171"/>
                </a:lnTo>
                <a:lnTo>
                  <a:pt x="401109" y="456749"/>
                </a:lnTo>
                <a:lnTo>
                  <a:pt x="436747" y="420511"/>
                </a:lnTo>
                <a:lnTo>
                  <a:pt x="473901" y="384457"/>
                </a:lnTo>
                <a:lnTo>
                  <a:pt x="512571" y="348587"/>
                </a:lnTo>
                <a:lnTo>
                  <a:pt x="552758" y="312901"/>
                </a:lnTo>
                <a:lnTo>
                  <a:pt x="594461" y="277399"/>
                </a:lnTo>
                <a:lnTo>
                  <a:pt x="637681" y="242080"/>
                </a:lnTo>
                <a:lnTo>
                  <a:pt x="682417" y="206946"/>
                </a:lnTo>
                <a:lnTo>
                  <a:pt x="728670" y="171995"/>
                </a:lnTo>
                <a:lnTo>
                  <a:pt x="776439" y="137228"/>
                </a:lnTo>
                <a:lnTo>
                  <a:pt x="825725" y="102645"/>
                </a:lnTo>
                <a:lnTo>
                  <a:pt x="876527" y="68246"/>
                </a:lnTo>
                <a:lnTo>
                  <a:pt x="928846" y="34031"/>
                </a:lnTo>
                <a:lnTo>
                  <a:pt x="982681" y="0"/>
                </a:lnTo>
                <a:lnTo>
                  <a:pt x="1049713" y="104112"/>
                </a:lnTo>
                <a:lnTo>
                  <a:pt x="993213" y="141984"/>
                </a:lnTo>
                <a:lnTo>
                  <a:pt x="939118" y="179856"/>
                </a:lnTo>
                <a:lnTo>
                  <a:pt x="887427" y="217730"/>
                </a:lnTo>
                <a:lnTo>
                  <a:pt x="838142" y="255603"/>
                </a:lnTo>
                <a:lnTo>
                  <a:pt x="791262" y="293478"/>
                </a:lnTo>
                <a:lnTo>
                  <a:pt x="746787" y="331352"/>
                </a:lnTo>
                <a:lnTo>
                  <a:pt x="704716" y="369227"/>
                </a:lnTo>
                <a:lnTo>
                  <a:pt x="665050" y="407101"/>
                </a:lnTo>
                <a:lnTo>
                  <a:pt x="627789" y="444976"/>
                </a:lnTo>
                <a:lnTo>
                  <a:pt x="592932" y="482851"/>
                </a:lnTo>
                <a:lnTo>
                  <a:pt x="560480" y="520725"/>
                </a:lnTo>
                <a:lnTo>
                  <a:pt x="530432" y="558600"/>
                </a:lnTo>
                <a:lnTo>
                  <a:pt x="502789" y="596473"/>
                </a:lnTo>
                <a:lnTo>
                  <a:pt x="477550" y="634346"/>
                </a:lnTo>
                <a:lnTo>
                  <a:pt x="454714" y="672219"/>
                </a:lnTo>
                <a:lnTo>
                  <a:pt x="434283" y="710091"/>
                </a:lnTo>
                <a:lnTo>
                  <a:pt x="416256" y="747962"/>
                </a:lnTo>
                <a:lnTo>
                  <a:pt x="400633" y="785832"/>
                </a:lnTo>
                <a:lnTo>
                  <a:pt x="387413" y="823701"/>
                </a:lnTo>
                <a:lnTo>
                  <a:pt x="376598" y="861569"/>
                </a:lnTo>
                <a:lnTo>
                  <a:pt x="368185" y="899435"/>
                </a:lnTo>
                <a:lnTo>
                  <a:pt x="362177" y="937300"/>
                </a:lnTo>
                <a:lnTo>
                  <a:pt x="357370" y="1016653"/>
                </a:lnTo>
                <a:lnTo>
                  <a:pt x="357938" y="1019631"/>
                </a:lnTo>
                <a:lnTo>
                  <a:pt x="357938" y="1023150"/>
                </a:lnTo>
                <a:lnTo>
                  <a:pt x="397086" y="991590"/>
                </a:lnTo>
                <a:lnTo>
                  <a:pt x="438918" y="963492"/>
                </a:lnTo>
                <a:lnTo>
                  <a:pt x="483224" y="939087"/>
                </a:lnTo>
                <a:lnTo>
                  <a:pt x="529793" y="918605"/>
                </a:lnTo>
                <a:lnTo>
                  <a:pt x="578417" y="902274"/>
                </a:lnTo>
                <a:lnTo>
                  <a:pt x="628885" y="890325"/>
                </a:lnTo>
                <a:lnTo>
                  <a:pt x="680988" y="882987"/>
                </a:lnTo>
                <a:lnTo>
                  <a:pt x="734515" y="880490"/>
                </a:lnTo>
                <a:lnTo>
                  <a:pt x="781348" y="882385"/>
                </a:lnTo>
                <a:lnTo>
                  <a:pt x="827139" y="887974"/>
                </a:lnTo>
                <a:lnTo>
                  <a:pt x="871743" y="897108"/>
                </a:lnTo>
                <a:lnTo>
                  <a:pt x="915011" y="909641"/>
                </a:lnTo>
                <a:lnTo>
                  <a:pt x="956797" y="925425"/>
                </a:lnTo>
                <a:lnTo>
                  <a:pt x="996953" y="944312"/>
                </a:lnTo>
                <a:lnTo>
                  <a:pt x="1035332" y="966155"/>
                </a:lnTo>
                <a:lnTo>
                  <a:pt x="1071788" y="990807"/>
                </a:lnTo>
                <a:lnTo>
                  <a:pt x="1106173" y="1018120"/>
                </a:lnTo>
                <a:lnTo>
                  <a:pt x="1138339" y="1047947"/>
                </a:lnTo>
                <a:lnTo>
                  <a:pt x="1168141" y="1080140"/>
                </a:lnTo>
                <a:lnTo>
                  <a:pt x="1195430" y="1114553"/>
                </a:lnTo>
                <a:lnTo>
                  <a:pt x="1220059" y="1151037"/>
                </a:lnTo>
                <a:lnTo>
                  <a:pt x="1241883" y="1189446"/>
                </a:lnTo>
                <a:lnTo>
                  <a:pt x="1260752" y="1229631"/>
                </a:lnTo>
                <a:lnTo>
                  <a:pt x="1276520" y="1271446"/>
                </a:lnTo>
                <a:lnTo>
                  <a:pt x="1289041" y="1314743"/>
                </a:lnTo>
                <a:lnTo>
                  <a:pt x="1298166" y="1359375"/>
                </a:lnTo>
                <a:lnTo>
                  <a:pt x="1303749" y="1405194"/>
                </a:lnTo>
                <a:lnTo>
                  <a:pt x="1305643" y="1452053"/>
                </a:lnTo>
                <a:lnTo>
                  <a:pt x="1303283" y="1504244"/>
                </a:lnTo>
                <a:lnTo>
                  <a:pt x="1296344" y="1555092"/>
                </a:lnTo>
                <a:lnTo>
                  <a:pt x="1285038" y="1604401"/>
                </a:lnTo>
                <a:lnTo>
                  <a:pt x="1269577" y="1651974"/>
                </a:lnTo>
                <a:lnTo>
                  <a:pt x="1250173" y="1697616"/>
                </a:lnTo>
                <a:lnTo>
                  <a:pt x="1227036" y="1741131"/>
                </a:lnTo>
                <a:lnTo>
                  <a:pt x="1200380" y="1782323"/>
                </a:lnTo>
                <a:lnTo>
                  <a:pt x="1164975" y="1827566"/>
                </a:lnTo>
                <a:lnTo>
                  <a:pt x="1147287" y="1846630"/>
                </a:lnTo>
                <a:lnTo>
                  <a:pt x="1105803" y="1892311"/>
                </a:lnTo>
                <a:lnTo>
                  <a:pt x="1058980" y="1932300"/>
                </a:lnTo>
                <a:lnTo>
                  <a:pt x="1021501" y="1958281"/>
                </a:lnTo>
                <a:lnTo>
                  <a:pt x="981859" y="1981204"/>
                </a:lnTo>
                <a:lnTo>
                  <a:pt x="940054" y="2001069"/>
                </a:lnTo>
                <a:lnTo>
                  <a:pt x="896088" y="2017877"/>
                </a:lnTo>
                <a:lnTo>
                  <a:pt x="849962" y="2031629"/>
                </a:lnTo>
                <a:lnTo>
                  <a:pt x="801678" y="2042324"/>
                </a:lnTo>
                <a:lnTo>
                  <a:pt x="751238" y="2049963"/>
                </a:lnTo>
                <a:lnTo>
                  <a:pt x="698643" y="2054546"/>
                </a:lnTo>
                <a:lnTo>
                  <a:pt x="643894" y="20560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679056" y="197070"/>
            <a:ext cx="7609205" cy="10090150"/>
            <a:chOff x="10679056" y="197070"/>
            <a:chExt cx="7609205" cy="1009015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17829" y="197070"/>
              <a:ext cx="3733799" cy="37147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66512" y="3086100"/>
              <a:ext cx="5133974" cy="51339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51206" y="242505"/>
              <a:ext cx="3736792" cy="390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9056" y="5569471"/>
              <a:ext cx="4952999" cy="471752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74338" y="1692394"/>
            <a:ext cx="7915275" cy="972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200" b="0" spc="200" dirty="0">
                <a:solidFill>
                  <a:srgbClr val="000000"/>
                </a:solidFill>
                <a:latin typeface="Cambria"/>
                <a:cs typeface="Cambria"/>
              </a:rPr>
              <a:t>Tools</a:t>
            </a:r>
            <a:r>
              <a:rPr sz="6200" b="0" spc="-26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6200" b="0" spc="315" dirty="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sz="6200" b="0" spc="-2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6200" b="0" spc="250" dirty="0">
                <a:solidFill>
                  <a:srgbClr val="000000"/>
                </a:solidFill>
                <a:latin typeface="Cambria"/>
                <a:cs typeface="Cambria"/>
              </a:rPr>
              <a:t>Technology</a:t>
            </a:r>
            <a:endParaRPr sz="6200">
              <a:latin typeface="Cambria"/>
              <a:cs typeface="Cambr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4875" y="3258208"/>
            <a:ext cx="114300" cy="114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4875" y="6210958"/>
            <a:ext cx="114300" cy="114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4875" y="8020708"/>
            <a:ext cx="114300" cy="1142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860038" y="2897292"/>
            <a:ext cx="8136890" cy="596900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502285">
              <a:lnSpc>
                <a:spcPct val="100000"/>
              </a:lnSpc>
              <a:spcBef>
                <a:spcPts val="1390"/>
              </a:spcBef>
            </a:pPr>
            <a:r>
              <a:rPr sz="2800" spc="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Tools</a:t>
            </a:r>
            <a:r>
              <a:rPr sz="2800" spc="-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technology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800" spc="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-Language:</a:t>
            </a:r>
            <a:r>
              <a:rPr sz="2800" spc="-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Python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800" spc="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-Scikit</a:t>
            </a:r>
            <a:r>
              <a:rPr sz="28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Learn</a:t>
            </a:r>
            <a:r>
              <a:rPr sz="28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(library</a:t>
            </a:r>
            <a:r>
              <a:rPr sz="28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ensemble</a:t>
            </a:r>
            <a:r>
              <a:rPr sz="2800" spc="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learning)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800" spc="7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-Matplotlib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850">
              <a:latin typeface="Verdana" panose="020B0604030504040204"/>
              <a:cs typeface="Verdana" panose="020B0604030504040204"/>
            </a:endParaRPr>
          </a:p>
          <a:p>
            <a:pPr marR="5528945" algn="ctr">
              <a:lnSpc>
                <a:spcPct val="100000"/>
              </a:lnSpc>
            </a:pPr>
            <a:r>
              <a:rPr sz="2800" spc="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Platform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R="5423535" algn="ctr">
              <a:lnSpc>
                <a:spcPct val="100000"/>
              </a:lnSpc>
              <a:spcBef>
                <a:spcPts val="1290"/>
              </a:spcBef>
            </a:pPr>
            <a:r>
              <a:rPr sz="2800" spc="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-Google</a:t>
            </a:r>
            <a:r>
              <a:rPr sz="2800" spc="-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collab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00">
              <a:latin typeface="Verdana" panose="020B0604030504040204"/>
              <a:cs typeface="Verdana" panose="020B0604030504040204"/>
            </a:endParaRPr>
          </a:p>
          <a:p>
            <a:pPr marL="502285">
              <a:lnSpc>
                <a:spcPct val="100000"/>
              </a:lnSpc>
              <a:spcBef>
                <a:spcPts val="5"/>
              </a:spcBef>
            </a:pPr>
            <a:r>
              <a:rPr sz="2800" spc="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Dataset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800" spc="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-Disease</a:t>
            </a:r>
            <a:r>
              <a:rPr sz="2800" spc="-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symptom</a:t>
            </a:r>
            <a:r>
              <a:rPr sz="2800" spc="-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dataset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8225" y="1028701"/>
            <a:ext cx="0" cy="8229600"/>
          </a:xfrm>
          <a:custGeom>
            <a:avLst/>
            <a:gdLst/>
            <a:ahLst/>
            <a:cxnLst/>
            <a:rect l="l" t="t" r="r" b="b"/>
            <a:pathLst>
              <a:path h="8229600">
                <a:moveTo>
                  <a:pt x="0" y="822959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01115" y="33"/>
            <a:ext cx="7787005" cy="10287000"/>
          </a:xfrm>
          <a:custGeom>
            <a:avLst/>
            <a:gdLst/>
            <a:ahLst/>
            <a:cxnLst/>
            <a:rect l="l" t="t" r="r" b="b"/>
            <a:pathLst>
              <a:path w="7787005" h="10287000">
                <a:moveTo>
                  <a:pt x="0" y="10286935"/>
                </a:moveTo>
                <a:lnTo>
                  <a:pt x="0" y="0"/>
                </a:lnTo>
                <a:lnTo>
                  <a:pt x="7786884" y="0"/>
                </a:lnTo>
                <a:lnTo>
                  <a:pt x="7786884" y="10286935"/>
                </a:lnTo>
                <a:lnTo>
                  <a:pt x="0" y="10286935"/>
                </a:lnTo>
                <a:close/>
              </a:path>
            </a:pathLst>
          </a:custGeom>
          <a:solidFill>
            <a:srgbClr val="D8D5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8212" y="1028728"/>
            <a:ext cx="1271270" cy="2056130"/>
          </a:xfrm>
          <a:custGeom>
            <a:avLst/>
            <a:gdLst/>
            <a:ahLst/>
            <a:cxnLst/>
            <a:rect l="l" t="t" r="r" b="b"/>
            <a:pathLst>
              <a:path w="1271270" h="2056130">
                <a:moveTo>
                  <a:pt x="643894" y="2055911"/>
                </a:moveTo>
                <a:lnTo>
                  <a:pt x="589035" y="2054015"/>
                </a:lnTo>
                <a:lnTo>
                  <a:pt x="536108" y="2048323"/>
                </a:lnTo>
                <a:lnTo>
                  <a:pt x="485115" y="2038836"/>
                </a:lnTo>
                <a:lnTo>
                  <a:pt x="436056" y="2025550"/>
                </a:lnTo>
                <a:lnTo>
                  <a:pt x="388932" y="2008464"/>
                </a:lnTo>
                <a:lnTo>
                  <a:pt x="343745" y="1987575"/>
                </a:lnTo>
                <a:lnTo>
                  <a:pt x="300494" y="1962882"/>
                </a:lnTo>
                <a:lnTo>
                  <a:pt x="259182" y="1934383"/>
                </a:lnTo>
                <a:lnTo>
                  <a:pt x="219810" y="1902076"/>
                </a:lnTo>
                <a:lnTo>
                  <a:pt x="182377" y="1865959"/>
                </a:lnTo>
                <a:lnTo>
                  <a:pt x="153240" y="1833321"/>
                </a:lnTo>
                <a:lnTo>
                  <a:pt x="126638" y="1798658"/>
                </a:lnTo>
                <a:lnTo>
                  <a:pt x="102572" y="1761972"/>
                </a:lnTo>
                <a:lnTo>
                  <a:pt x="81040" y="1723263"/>
                </a:lnTo>
                <a:lnTo>
                  <a:pt x="62043" y="1682531"/>
                </a:lnTo>
                <a:lnTo>
                  <a:pt x="45580" y="1639779"/>
                </a:lnTo>
                <a:lnTo>
                  <a:pt x="31651" y="1595007"/>
                </a:lnTo>
                <a:lnTo>
                  <a:pt x="20256" y="1548215"/>
                </a:lnTo>
                <a:lnTo>
                  <a:pt x="11393" y="1499405"/>
                </a:lnTo>
                <a:lnTo>
                  <a:pt x="5063" y="1448578"/>
                </a:lnTo>
                <a:lnTo>
                  <a:pt x="1265" y="1395734"/>
                </a:lnTo>
                <a:lnTo>
                  <a:pt x="0" y="1340875"/>
                </a:lnTo>
                <a:lnTo>
                  <a:pt x="758" y="1300415"/>
                </a:lnTo>
                <a:lnTo>
                  <a:pt x="3032" y="1260139"/>
                </a:lnTo>
                <a:lnTo>
                  <a:pt x="6824" y="1220047"/>
                </a:lnTo>
                <a:lnTo>
                  <a:pt x="12131" y="1180137"/>
                </a:lnTo>
                <a:lnTo>
                  <a:pt x="18955" y="1140412"/>
                </a:lnTo>
                <a:lnTo>
                  <a:pt x="27296" y="1100870"/>
                </a:lnTo>
                <a:lnTo>
                  <a:pt x="37153" y="1061511"/>
                </a:lnTo>
                <a:lnTo>
                  <a:pt x="48526" y="1022336"/>
                </a:lnTo>
                <a:lnTo>
                  <a:pt x="61416" y="983345"/>
                </a:lnTo>
                <a:lnTo>
                  <a:pt x="75822" y="944537"/>
                </a:lnTo>
                <a:lnTo>
                  <a:pt x="91744" y="905912"/>
                </a:lnTo>
                <a:lnTo>
                  <a:pt x="109183" y="867472"/>
                </a:lnTo>
                <a:lnTo>
                  <a:pt x="128139" y="829215"/>
                </a:lnTo>
                <a:lnTo>
                  <a:pt x="148610" y="791141"/>
                </a:lnTo>
                <a:lnTo>
                  <a:pt x="170598" y="753251"/>
                </a:lnTo>
                <a:lnTo>
                  <a:pt x="194102" y="715545"/>
                </a:lnTo>
                <a:lnTo>
                  <a:pt x="219123" y="678022"/>
                </a:lnTo>
                <a:lnTo>
                  <a:pt x="245660" y="640684"/>
                </a:lnTo>
                <a:lnTo>
                  <a:pt x="273713" y="603528"/>
                </a:lnTo>
                <a:lnTo>
                  <a:pt x="303282" y="566557"/>
                </a:lnTo>
                <a:lnTo>
                  <a:pt x="334368" y="529769"/>
                </a:lnTo>
                <a:lnTo>
                  <a:pt x="366970" y="493165"/>
                </a:lnTo>
                <a:lnTo>
                  <a:pt x="401088" y="456744"/>
                </a:lnTo>
                <a:lnTo>
                  <a:pt x="436723" y="420507"/>
                </a:lnTo>
                <a:lnTo>
                  <a:pt x="473874" y="384454"/>
                </a:lnTo>
                <a:lnTo>
                  <a:pt x="512541" y="348585"/>
                </a:lnTo>
                <a:lnTo>
                  <a:pt x="552724" y="312899"/>
                </a:lnTo>
                <a:lnTo>
                  <a:pt x="594423" y="277397"/>
                </a:lnTo>
                <a:lnTo>
                  <a:pt x="637639" y="242079"/>
                </a:lnTo>
                <a:lnTo>
                  <a:pt x="682370" y="206945"/>
                </a:lnTo>
                <a:lnTo>
                  <a:pt x="728618" y="171995"/>
                </a:lnTo>
                <a:lnTo>
                  <a:pt x="776382" y="137228"/>
                </a:lnTo>
                <a:lnTo>
                  <a:pt x="825663" y="102645"/>
                </a:lnTo>
                <a:lnTo>
                  <a:pt x="876459" y="68246"/>
                </a:lnTo>
                <a:lnTo>
                  <a:pt x="928771" y="34031"/>
                </a:lnTo>
                <a:lnTo>
                  <a:pt x="982600" y="0"/>
                </a:lnTo>
                <a:lnTo>
                  <a:pt x="1049686" y="104166"/>
                </a:lnTo>
                <a:lnTo>
                  <a:pt x="994338" y="141262"/>
                </a:lnTo>
                <a:lnTo>
                  <a:pt x="941310" y="178358"/>
                </a:lnTo>
                <a:lnTo>
                  <a:pt x="890603" y="215453"/>
                </a:lnTo>
                <a:lnTo>
                  <a:pt x="842213" y="252548"/>
                </a:lnTo>
                <a:lnTo>
                  <a:pt x="796140" y="289641"/>
                </a:lnTo>
                <a:lnTo>
                  <a:pt x="752383" y="326734"/>
                </a:lnTo>
                <a:lnTo>
                  <a:pt x="710940" y="363827"/>
                </a:lnTo>
                <a:lnTo>
                  <a:pt x="671810" y="400918"/>
                </a:lnTo>
                <a:lnTo>
                  <a:pt x="634991" y="438009"/>
                </a:lnTo>
                <a:lnTo>
                  <a:pt x="600482" y="475099"/>
                </a:lnTo>
                <a:lnTo>
                  <a:pt x="568282" y="512189"/>
                </a:lnTo>
                <a:lnTo>
                  <a:pt x="538389" y="549277"/>
                </a:lnTo>
                <a:lnTo>
                  <a:pt x="510801" y="586365"/>
                </a:lnTo>
                <a:lnTo>
                  <a:pt x="485519" y="623452"/>
                </a:lnTo>
                <a:lnTo>
                  <a:pt x="462539" y="660537"/>
                </a:lnTo>
                <a:lnTo>
                  <a:pt x="441861" y="697622"/>
                </a:lnTo>
                <a:lnTo>
                  <a:pt x="423483" y="734706"/>
                </a:lnTo>
                <a:lnTo>
                  <a:pt x="407404" y="771789"/>
                </a:lnTo>
                <a:lnTo>
                  <a:pt x="393622" y="808872"/>
                </a:lnTo>
                <a:lnTo>
                  <a:pt x="382137" y="845953"/>
                </a:lnTo>
                <a:lnTo>
                  <a:pt x="372946" y="883033"/>
                </a:lnTo>
                <a:lnTo>
                  <a:pt x="361443" y="957189"/>
                </a:lnTo>
                <a:lnTo>
                  <a:pt x="359129" y="994266"/>
                </a:lnTo>
                <a:lnTo>
                  <a:pt x="401261" y="965592"/>
                </a:lnTo>
                <a:lnTo>
                  <a:pt x="445942" y="940645"/>
                </a:lnTo>
                <a:lnTo>
                  <a:pt x="492955" y="919674"/>
                </a:lnTo>
                <a:lnTo>
                  <a:pt x="542084" y="902929"/>
                </a:lnTo>
                <a:lnTo>
                  <a:pt x="593112" y="890659"/>
                </a:lnTo>
                <a:lnTo>
                  <a:pt x="645822" y="883114"/>
                </a:lnTo>
                <a:lnTo>
                  <a:pt x="699998" y="880544"/>
                </a:lnTo>
                <a:lnTo>
                  <a:pt x="746831" y="882439"/>
                </a:lnTo>
                <a:lnTo>
                  <a:pt x="792624" y="888026"/>
                </a:lnTo>
                <a:lnTo>
                  <a:pt x="837229" y="897158"/>
                </a:lnTo>
                <a:lnTo>
                  <a:pt x="880500" y="909687"/>
                </a:lnTo>
                <a:lnTo>
                  <a:pt x="922288" y="925466"/>
                </a:lnTo>
                <a:lnTo>
                  <a:pt x="962447" y="944348"/>
                </a:lnTo>
                <a:lnTo>
                  <a:pt x="1000831" y="966186"/>
                </a:lnTo>
                <a:lnTo>
                  <a:pt x="1037290" y="990832"/>
                </a:lnTo>
                <a:lnTo>
                  <a:pt x="1071679" y="1018139"/>
                </a:lnTo>
                <a:lnTo>
                  <a:pt x="1103849" y="1047960"/>
                </a:lnTo>
                <a:lnTo>
                  <a:pt x="1133655" y="1080148"/>
                </a:lnTo>
                <a:lnTo>
                  <a:pt x="1160948" y="1114554"/>
                </a:lnTo>
                <a:lnTo>
                  <a:pt x="1185581" y="1151033"/>
                </a:lnTo>
                <a:lnTo>
                  <a:pt x="1207408" y="1189436"/>
                </a:lnTo>
                <a:lnTo>
                  <a:pt x="1226280" y="1229617"/>
                </a:lnTo>
                <a:lnTo>
                  <a:pt x="1242052" y="1271427"/>
                </a:lnTo>
                <a:lnTo>
                  <a:pt x="1254575" y="1314721"/>
                </a:lnTo>
                <a:lnTo>
                  <a:pt x="1263702" y="1359350"/>
                </a:lnTo>
                <a:lnTo>
                  <a:pt x="1269286" y="1405167"/>
                </a:lnTo>
                <a:lnTo>
                  <a:pt x="1271180" y="1452026"/>
                </a:lnTo>
                <a:lnTo>
                  <a:pt x="1270741" y="1471871"/>
                </a:lnTo>
                <a:lnTo>
                  <a:pt x="1269513" y="1491447"/>
                </a:lnTo>
                <a:lnTo>
                  <a:pt x="1265229" y="1530016"/>
                </a:lnTo>
                <a:lnTo>
                  <a:pt x="1265526" y="1532939"/>
                </a:lnTo>
                <a:lnTo>
                  <a:pt x="1263411" y="1581766"/>
                </a:lnTo>
                <a:lnTo>
                  <a:pt x="1257064" y="1627418"/>
                </a:lnTo>
                <a:lnTo>
                  <a:pt x="1246489" y="1671514"/>
                </a:lnTo>
                <a:lnTo>
                  <a:pt x="1231685" y="1714052"/>
                </a:lnTo>
                <a:lnTo>
                  <a:pt x="1212655" y="1755027"/>
                </a:lnTo>
                <a:lnTo>
                  <a:pt x="1189399" y="1794437"/>
                </a:lnTo>
                <a:lnTo>
                  <a:pt x="1161919" y="1832277"/>
                </a:lnTo>
                <a:lnTo>
                  <a:pt x="1130217" y="1868544"/>
                </a:lnTo>
                <a:lnTo>
                  <a:pt x="1094294" y="1903234"/>
                </a:lnTo>
                <a:lnTo>
                  <a:pt x="1058963" y="1932256"/>
                </a:lnTo>
                <a:lnTo>
                  <a:pt x="1021481" y="1958219"/>
                </a:lnTo>
                <a:lnTo>
                  <a:pt x="981843" y="1981123"/>
                </a:lnTo>
                <a:lnTo>
                  <a:pt x="940050" y="2000971"/>
                </a:lnTo>
                <a:lnTo>
                  <a:pt x="896098" y="2017762"/>
                </a:lnTo>
                <a:lnTo>
                  <a:pt x="849985" y="2031498"/>
                </a:lnTo>
                <a:lnTo>
                  <a:pt x="801711" y="2042180"/>
                </a:lnTo>
                <a:lnTo>
                  <a:pt x="751272" y="2049809"/>
                </a:lnTo>
                <a:lnTo>
                  <a:pt x="698667" y="2054386"/>
                </a:lnTo>
                <a:lnTo>
                  <a:pt x="643894" y="20559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77668" y="1028728"/>
            <a:ext cx="1306195" cy="2056130"/>
          </a:xfrm>
          <a:custGeom>
            <a:avLst/>
            <a:gdLst/>
            <a:ahLst/>
            <a:cxnLst/>
            <a:rect l="l" t="t" r="r" b="b"/>
            <a:pathLst>
              <a:path w="1306195" h="2056130">
                <a:moveTo>
                  <a:pt x="643894" y="2056073"/>
                </a:moveTo>
                <a:lnTo>
                  <a:pt x="589036" y="2054175"/>
                </a:lnTo>
                <a:lnTo>
                  <a:pt x="536111" y="2048477"/>
                </a:lnTo>
                <a:lnTo>
                  <a:pt x="485121" y="2038981"/>
                </a:lnTo>
                <a:lnTo>
                  <a:pt x="436067" y="2025684"/>
                </a:lnTo>
                <a:lnTo>
                  <a:pt x="388949" y="2008585"/>
                </a:lnTo>
                <a:lnTo>
                  <a:pt x="343768" y="1987685"/>
                </a:lnTo>
                <a:lnTo>
                  <a:pt x="300525" y="1962981"/>
                </a:lnTo>
                <a:lnTo>
                  <a:pt x="259221" y="1934473"/>
                </a:lnTo>
                <a:lnTo>
                  <a:pt x="219856" y="1902159"/>
                </a:lnTo>
                <a:lnTo>
                  <a:pt x="182431" y="1866040"/>
                </a:lnTo>
                <a:lnTo>
                  <a:pt x="153282" y="1833403"/>
                </a:lnTo>
                <a:lnTo>
                  <a:pt x="126670" y="1798742"/>
                </a:lnTo>
                <a:lnTo>
                  <a:pt x="102595" y="1762057"/>
                </a:lnTo>
                <a:lnTo>
                  <a:pt x="81056" y="1723351"/>
                </a:lnTo>
                <a:lnTo>
                  <a:pt x="62054" y="1682623"/>
                </a:lnTo>
                <a:lnTo>
                  <a:pt x="45587" y="1639874"/>
                </a:lnTo>
                <a:lnTo>
                  <a:pt x="31655" y="1595105"/>
                </a:lnTo>
                <a:lnTo>
                  <a:pt x="20258" y="1548316"/>
                </a:lnTo>
                <a:lnTo>
                  <a:pt x="11394" y="1499509"/>
                </a:lnTo>
                <a:lnTo>
                  <a:pt x="5063" y="1448684"/>
                </a:lnTo>
                <a:lnTo>
                  <a:pt x="1265" y="1395842"/>
                </a:lnTo>
                <a:lnTo>
                  <a:pt x="0" y="1340983"/>
                </a:lnTo>
                <a:lnTo>
                  <a:pt x="758" y="1300515"/>
                </a:lnTo>
                <a:lnTo>
                  <a:pt x="3032" y="1260230"/>
                </a:lnTo>
                <a:lnTo>
                  <a:pt x="6824" y="1220130"/>
                </a:lnTo>
                <a:lnTo>
                  <a:pt x="12131" y="1180213"/>
                </a:lnTo>
                <a:lnTo>
                  <a:pt x="18956" y="1140481"/>
                </a:lnTo>
                <a:lnTo>
                  <a:pt x="27296" y="1100932"/>
                </a:lnTo>
                <a:lnTo>
                  <a:pt x="37153" y="1061568"/>
                </a:lnTo>
                <a:lnTo>
                  <a:pt x="48527" y="1022387"/>
                </a:lnTo>
                <a:lnTo>
                  <a:pt x="61417" y="983390"/>
                </a:lnTo>
                <a:lnTo>
                  <a:pt x="75824" y="944578"/>
                </a:lnTo>
                <a:lnTo>
                  <a:pt x="91747" y="905949"/>
                </a:lnTo>
                <a:lnTo>
                  <a:pt x="109186" y="867504"/>
                </a:lnTo>
                <a:lnTo>
                  <a:pt x="128142" y="829243"/>
                </a:lnTo>
                <a:lnTo>
                  <a:pt x="148615" y="791166"/>
                </a:lnTo>
                <a:lnTo>
                  <a:pt x="170604" y="753273"/>
                </a:lnTo>
                <a:lnTo>
                  <a:pt x="194109" y="715564"/>
                </a:lnTo>
                <a:lnTo>
                  <a:pt x="219131" y="678038"/>
                </a:lnTo>
                <a:lnTo>
                  <a:pt x="245670" y="640697"/>
                </a:lnTo>
                <a:lnTo>
                  <a:pt x="273725" y="603540"/>
                </a:lnTo>
                <a:lnTo>
                  <a:pt x="303296" y="566566"/>
                </a:lnTo>
                <a:lnTo>
                  <a:pt x="334384" y="529777"/>
                </a:lnTo>
                <a:lnTo>
                  <a:pt x="366989" y="493171"/>
                </a:lnTo>
                <a:lnTo>
                  <a:pt x="401109" y="456749"/>
                </a:lnTo>
                <a:lnTo>
                  <a:pt x="436747" y="420511"/>
                </a:lnTo>
                <a:lnTo>
                  <a:pt x="473901" y="384457"/>
                </a:lnTo>
                <a:lnTo>
                  <a:pt x="512571" y="348587"/>
                </a:lnTo>
                <a:lnTo>
                  <a:pt x="552758" y="312901"/>
                </a:lnTo>
                <a:lnTo>
                  <a:pt x="594461" y="277399"/>
                </a:lnTo>
                <a:lnTo>
                  <a:pt x="637681" y="242080"/>
                </a:lnTo>
                <a:lnTo>
                  <a:pt x="682417" y="206946"/>
                </a:lnTo>
                <a:lnTo>
                  <a:pt x="728670" y="171995"/>
                </a:lnTo>
                <a:lnTo>
                  <a:pt x="776439" y="137228"/>
                </a:lnTo>
                <a:lnTo>
                  <a:pt x="825725" y="102645"/>
                </a:lnTo>
                <a:lnTo>
                  <a:pt x="876527" y="68246"/>
                </a:lnTo>
                <a:lnTo>
                  <a:pt x="928846" y="34031"/>
                </a:lnTo>
                <a:lnTo>
                  <a:pt x="982681" y="0"/>
                </a:lnTo>
                <a:lnTo>
                  <a:pt x="1049713" y="104112"/>
                </a:lnTo>
                <a:lnTo>
                  <a:pt x="993213" y="141984"/>
                </a:lnTo>
                <a:lnTo>
                  <a:pt x="939118" y="179856"/>
                </a:lnTo>
                <a:lnTo>
                  <a:pt x="887427" y="217730"/>
                </a:lnTo>
                <a:lnTo>
                  <a:pt x="838142" y="255603"/>
                </a:lnTo>
                <a:lnTo>
                  <a:pt x="791262" y="293478"/>
                </a:lnTo>
                <a:lnTo>
                  <a:pt x="746787" y="331352"/>
                </a:lnTo>
                <a:lnTo>
                  <a:pt x="704716" y="369227"/>
                </a:lnTo>
                <a:lnTo>
                  <a:pt x="665050" y="407101"/>
                </a:lnTo>
                <a:lnTo>
                  <a:pt x="627789" y="444976"/>
                </a:lnTo>
                <a:lnTo>
                  <a:pt x="592932" y="482851"/>
                </a:lnTo>
                <a:lnTo>
                  <a:pt x="560480" y="520725"/>
                </a:lnTo>
                <a:lnTo>
                  <a:pt x="530432" y="558600"/>
                </a:lnTo>
                <a:lnTo>
                  <a:pt x="502789" y="596473"/>
                </a:lnTo>
                <a:lnTo>
                  <a:pt x="477550" y="634346"/>
                </a:lnTo>
                <a:lnTo>
                  <a:pt x="454714" y="672219"/>
                </a:lnTo>
                <a:lnTo>
                  <a:pt x="434283" y="710091"/>
                </a:lnTo>
                <a:lnTo>
                  <a:pt x="416256" y="747962"/>
                </a:lnTo>
                <a:lnTo>
                  <a:pt x="400633" y="785832"/>
                </a:lnTo>
                <a:lnTo>
                  <a:pt x="387413" y="823701"/>
                </a:lnTo>
                <a:lnTo>
                  <a:pt x="376598" y="861569"/>
                </a:lnTo>
                <a:lnTo>
                  <a:pt x="368185" y="899435"/>
                </a:lnTo>
                <a:lnTo>
                  <a:pt x="362177" y="937300"/>
                </a:lnTo>
                <a:lnTo>
                  <a:pt x="357370" y="1016653"/>
                </a:lnTo>
                <a:lnTo>
                  <a:pt x="357938" y="1019631"/>
                </a:lnTo>
                <a:lnTo>
                  <a:pt x="357938" y="1023150"/>
                </a:lnTo>
                <a:lnTo>
                  <a:pt x="397086" y="991590"/>
                </a:lnTo>
                <a:lnTo>
                  <a:pt x="438918" y="963492"/>
                </a:lnTo>
                <a:lnTo>
                  <a:pt x="483224" y="939087"/>
                </a:lnTo>
                <a:lnTo>
                  <a:pt x="529793" y="918605"/>
                </a:lnTo>
                <a:lnTo>
                  <a:pt x="578417" y="902274"/>
                </a:lnTo>
                <a:lnTo>
                  <a:pt x="628885" y="890325"/>
                </a:lnTo>
                <a:lnTo>
                  <a:pt x="680988" y="882987"/>
                </a:lnTo>
                <a:lnTo>
                  <a:pt x="734515" y="880490"/>
                </a:lnTo>
                <a:lnTo>
                  <a:pt x="781348" y="882385"/>
                </a:lnTo>
                <a:lnTo>
                  <a:pt x="827139" y="887974"/>
                </a:lnTo>
                <a:lnTo>
                  <a:pt x="871743" y="897108"/>
                </a:lnTo>
                <a:lnTo>
                  <a:pt x="915011" y="909641"/>
                </a:lnTo>
                <a:lnTo>
                  <a:pt x="956797" y="925425"/>
                </a:lnTo>
                <a:lnTo>
                  <a:pt x="996953" y="944312"/>
                </a:lnTo>
                <a:lnTo>
                  <a:pt x="1035332" y="966155"/>
                </a:lnTo>
                <a:lnTo>
                  <a:pt x="1071788" y="990807"/>
                </a:lnTo>
                <a:lnTo>
                  <a:pt x="1106173" y="1018120"/>
                </a:lnTo>
                <a:lnTo>
                  <a:pt x="1138339" y="1047947"/>
                </a:lnTo>
                <a:lnTo>
                  <a:pt x="1168141" y="1080140"/>
                </a:lnTo>
                <a:lnTo>
                  <a:pt x="1195430" y="1114553"/>
                </a:lnTo>
                <a:lnTo>
                  <a:pt x="1220059" y="1151037"/>
                </a:lnTo>
                <a:lnTo>
                  <a:pt x="1241883" y="1189446"/>
                </a:lnTo>
                <a:lnTo>
                  <a:pt x="1260752" y="1229631"/>
                </a:lnTo>
                <a:lnTo>
                  <a:pt x="1276520" y="1271446"/>
                </a:lnTo>
                <a:lnTo>
                  <a:pt x="1289041" y="1314743"/>
                </a:lnTo>
                <a:lnTo>
                  <a:pt x="1298166" y="1359375"/>
                </a:lnTo>
                <a:lnTo>
                  <a:pt x="1303749" y="1405194"/>
                </a:lnTo>
                <a:lnTo>
                  <a:pt x="1305643" y="1452053"/>
                </a:lnTo>
                <a:lnTo>
                  <a:pt x="1303283" y="1504244"/>
                </a:lnTo>
                <a:lnTo>
                  <a:pt x="1296344" y="1555092"/>
                </a:lnTo>
                <a:lnTo>
                  <a:pt x="1285038" y="1604401"/>
                </a:lnTo>
                <a:lnTo>
                  <a:pt x="1269577" y="1651974"/>
                </a:lnTo>
                <a:lnTo>
                  <a:pt x="1250173" y="1697616"/>
                </a:lnTo>
                <a:lnTo>
                  <a:pt x="1227036" y="1741131"/>
                </a:lnTo>
                <a:lnTo>
                  <a:pt x="1200380" y="1782323"/>
                </a:lnTo>
                <a:lnTo>
                  <a:pt x="1164975" y="1827566"/>
                </a:lnTo>
                <a:lnTo>
                  <a:pt x="1147287" y="1846630"/>
                </a:lnTo>
                <a:lnTo>
                  <a:pt x="1105803" y="1892311"/>
                </a:lnTo>
                <a:lnTo>
                  <a:pt x="1058980" y="1932300"/>
                </a:lnTo>
                <a:lnTo>
                  <a:pt x="1021501" y="1958281"/>
                </a:lnTo>
                <a:lnTo>
                  <a:pt x="981859" y="1981204"/>
                </a:lnTo>
                <a:lnTo>
                  <a:pt x="940054" y="2001069"/>
                </a:lnTo>
                <a:lnTo>
                  <a:pt x="896088" y="2017877"/>
                </a:lnTo>
                <a:lnTo>
                  <a:pt x="849962" y="2031629"/>
                </a:lnTo>
                <a:lnTo>
                  <a:pt x="801678" y="2042324"/>
                </a:lnTo>
                <a:lnTo>
                  <a:pt x="751238" y="2049963"/>
                </a:lnTo>
                <a:lnTo>
                  <a:pt x="698643" y="2054546"/>
                </a:lnTo>
                <a:lnTo>
                  <a:pt x="643894" y="20560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1257" y="1684197"/>
            <a:ext cx="4721225" cy="972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200" b="0" spc="155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6200" b="0" spc="175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6200" b="0" spc="34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6200" b="0" spc="400" dirty="0">
                <a:solidFill>
                  <a:srgbClr val="000000"/>
                </a:solidFill>
                <a:latin typeface="Cambria"/>
                <a:cs typeface="Cambria"/>
              </a:rPr>
              <a:t>h</a:t>
            </a:r>
            <a:r>
              <a:rPr sz="6200" b="0" spc="75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6200" b="0" spc="204" dirty="0">
                <a:solidFill>
                  <a:srgbClr val="000000"/>
                </a:solidFill>
                <a:latin typeface="Cambria"/>
                <a:cs typeface="Cambria"/>
              </a:rPr>
              <a:t>d</a:t>
            </a:r>
            <a:r>
              <a:rPr sz="6200" b="0" spc="75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6200" b="0" spc="270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6200" b="0" spc="75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6200" b="0" spc="170" dirty="0">
                <a:solidFill>
                  <a:srgbClr val="000000"/>
                </a:solidFill>
                <a:latin typeface="Cambria"/>
                <a:cs typeface="Cambria"/>
              </a:rPr>
              <a:t>g</a:t>
            </a:r>
            <a:r>
              <a:rPr sz="6200" b="0" spc="180" dirty="0">
                <a:solidFill>
                  <a:srgbClr val="000000"/>
                </a:solidFill>
                <a:latin typeface="Cambria"/>
                <a:cs typeface="Cambria"/>
              </a:rPr>
              <a:t>y</a:t>
            </a:r>
            <a:endParaRPr sz="62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10211" y="3623321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10211" y="4728221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10211" y="5833121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10211" y="6938021"/>
            <a:ext cx="114300" cy="1142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10211" y="8042921"/>
            <a:ext cx="114300" cy="114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10211" y="8595371"/>
            <a:ext cx="114300" cy="11429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3330" marR="612140">
              <a:lnSpc>
                <a:spcPct val="139000"/>
              </a:lnSpc>
              <a:spcBef>
                <a:spcPts val="100"/>
              </a:spcBef>
            </a:pPr>
            <a:r>
              <a:rPr spc="-20" dirty="0"/>
              <a:t>The</a:t>
            </a:r>
            <a:r>
              <a:rPr spc="5" dirty="0"/>
              <a:t> </a:t>
            </a:r>
            <a:r>
              <a:rPr spc="30" dirty="0"/>
              <a:t>main</a:t>
            </a:r>
            <a:r>
              <a:rPr spc="10" dirty="0"/>
              <a:t> </a:t>
            </a:r>
            <a:r>
              <a:rPr spc="40" dirty="0"/>
              <a:t>aim</a:t>
            </a:r>
            <a:r>
              <a:rPr spc="10" dirty="0"/>
              <a:t> </a:t>
            </a:r>
            <a:r>
              <a:rPr spc="105" dirty="0"/>
              <a:t>of</a:t>
            </a:r>
            <a:r>
              <a:rPr spc="10" dirty="0"/>
              <a:t> this </a:t>
            </a:r>
            <a:r>
              <a:rPr spc="75" dirty="0"/>
              <a:t>paper</a:t>
            </a:r>
            <a:r>
              <a:rPr spc="10" dirty="0"/>
              <a:t> </a:t>
            </a:r>
            <a:r>
              <a:rPr spc="-10" dirty="0"/>
              <a:t>is</a:t>
            </a:r>
            <a:r>
              <a:rPr spc="10" dirty="0"/>
              <a:t> </a:t>
            </a:r>
            <a:r>
              <a:rPr spc="40" dirty="0"/>
              <a:t>to</a:t>
            </a:r>
            <a:r>
              <a:rPr spc="10" dirty="0"/>
              <a:t> </a:t>
            </a:r>
            <a:r>
              <a:rPr spc="65" dirty="0"/>
              <a:t>conduct</a:t>
            </a:r>
            <a:r>
              <a:rPr spc="10" dirty="0"/>
              <a:t> </a:t>
            </a:r>
            <a:r>
              <a:rPr spc="75" dirty="0"/>
              <a:t>a</a:t>
            </a:r>
            <a:r>
              <a:rPr spc="10" dirty="0"/>
              <a:t> </a:t>
            </a:r>
            <a:r>
              <a:rPr spc="70" dirty="0"/>
              <a:t>predictive</a:t>
            </a:r>
            <a:r>
              <a:rPr spc="5" dirty="0"/>
              <a:t> </a:t>
            </a:r>
            <a:r>
              <a:rPr spc="45" dirty="0"/>
              <a:t>analysis</a:t>
            </a:r>
            <a:r>
              <a:rPr spc="10" dirty="0"/>
              <a:t> </a:t>
            </a:r>
            <a:r>
              <a:rPr spc="105" dirty="0"/>
              <a:t>of</a:t>
            </a:r>
            <a:r>
              <a:rPr spc="10" dirty="0"/>
              <a:t> </a:t>
            </a:r>
            <a:r>
              <a:rPr spc="30" dirty="0"/>
              <a:t>multiple </a:t>
            </a:r>
            <a:r>
              <a:rPr spc="-900" dirty="0"/>
              <a:t> </a:t>
            </a:r>
            <a:r>
              <a:rPr spc="45" dirty="0"/>
              <a:t>diseases</a:t>
            </a:r>
            <a:r>
              <a:rPr dirty="0"/>
              <a:t> </a:t>
            </a:r>
            <a:r>
              <a:rPr spc="30" dirty="0"/>
              <a:t>using</a:t>
            </a:r>
            <a:r>
              <a:rPr spc="5" dirty="0"/>
              <a:t> the </a:t>
            </a:r>
            <a:r>
              <a:rPr spc="15" dirty="0"/>
              <a:t>ensemble</a:t>
            </a:r>
            <a:r>
              <a:rPr spc="5" dirty="0"/>
              <a:t> </a:t>
            </a:r>
            <a:r>
              <a:rPr spc="55" dirty="0"/>
              <a:t>learning</a:t>
            </a:r>
            <a:r>
              <a:rPr spc="5" dirty="0"/>
              <a:t> </a:t>
            </a:r>
            <a:r>
              <a:rPr spc="50" dirty="0"/>
              <a:t>approach.</a:t>
            </a:r>
            <a:endParaRPr spc="50" dirty="0"/>
          </a:p>
          <a:p>
            <a:pPr marL="1243330" marR="1101725">
              <a:lnSpc>
                <a:spcPct val="139000"/>
              </a:lnSpc>
            </a:pPr>
            <a:r>
              <a:rPr spc="65" dirty="0"/>
              <a:t>For</a:t>
            </a:r>
            <a:r>
              <a:rPr spc="10" dirty="0"/>
              <a:t> </a:t>
            </a:r>
            <a:r>
              <a:rPr spc="5" dirty="0"/>
              <a:t>the</a:t>
            </a:r>
            <a:r>
              <a:rPr spc="10" dirty="0"/>
              <a:t> </a:t>
            </a:r>
            <a:r>
              <a:rPr spc="15" dirty="0"/>
              <a:t>same</a:t>
            </a:r>
            <a:r>
              <a:rPr spc="10" dirty="0"/>
              <a:t> </a:t>
            </a:r>
            <a:r>
              <a:rPr spc="20" dirty="0"/>
              <a:t>purpose,</a:t>
            </a:r>
            <a:r>
              <a:rPr spc="15" dirty="0"/>
              <a:t> </a:t>
            </a:r>
            <a:r>
              <a:rPr spc="10" dirty="0"/>
              <a:t>this </a:t>
            </a:r>
            <a:r>
              <a:rPr spc="25" dirty="0"/>
              <a:t>study</a:t>
            </a:r>
            <a:r>
              <a:rPr spc="10" dirty="0"/>
              <a:t> </a:t>
            </a:r>
            <a:r>
              <a:rPr spc="15" dirty="0"/>
              <a:t>has </a:t>
            </a:r>
            <a:r>
              <a:rPr spc="45" dirty="0"/>
              <a:t>utilized</a:t>
            </a:r>
            <a:r>
              <a:rPr spc="10" dirty="0"/>
              <a:t> </a:t>
            </a:r>
            <a:r>
              <a:rPr spc="75" dirty="0"/>
              <a:t>a</a:t>
            </a:r>
            <a:r>
              <a:rPr spc="10" dirty="0"/>
              <a:t> </a:t>
            </a:r>
            <a:r>
              <a:rPr spc="75" dirty="0"/>
              <a:t>dataset</a:t>
            </a:r>
            <a:r>
              <a:rPr spc="15" dirty="0"/>
              <a:t> where</a:t>
            </a:r>
            <a:r>
              <a:rPr spc="10" dirty="0"/>
              <a:t> </a:t>
            </a:r>
            <a:r>
              <a:rPr spc="30" dirty="0"/>
              <a:t>multiple </a:t>
            </a:r>
            <a:r>
              <a:rPr spc="-900" dirty="0"/>
              <a:t> </a:t>
            </a:r>
            <a:r>
              <a:rPr spc="80" dirty="0"/>
              <a:t>different</a:t>
            </a:r>
            <a:r>
              <a:rPr dirty="0"/>
              <a:t> </a:t>
            </a:r>
            <a:r>
              <a:rPr spc="45" dirty="0"/>
              <a:t>diseases</a:t>
            </a:r>
            <a:r>
              <a:rPr spc="5" dirty="0"/>
              <a:t> </a:t>
            </a:r>
            <a:r>
              <a:rPr spc="55" dirty="0"/>
              <a:t>are</a:t>
            </a:r>
            <a:r>
              <a:rPr spc="5" dirty="0"/>
              <a:t> </a:t>
            </a:r>
            <a:r>
              <a:rPr spc="30" dirty="0"/>
              <a:t>considered.</a:t>
            </a:r>
            <a:endParaRPr spc="30" dirty="0"/>
          </a:p>
          <a:p>
            <a:pPr marL="1243330" marR="5080">
              <a:lnSpc>
                <a:spcPct val="139000"/>
              </a:lnSpc>
              <a:spcBef>
                <a:spcPts val="5"/>
              </a:spcBef>
            </a:pPr>
            <a:r>
              <a:rPr spc="25" dirty="0"/>
              <a:t>Every</a:t>
            </a:r>
            <a:r>
              <a:rPr spc="10" dirty="0"/>
              <a:t> </a:t>
            </a:r>
            <a:r>
              <a:rPr spc="15" dirty="0"/>
              <a:t>symptom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5" dirty="0"/>
              <a:t>the</a:t>
            </a:r>
            <a:r>
              <a:rPr spc="10" dirty="0"/>
              <a:t> </a:t>
            </a:r>
            <a:r>
              <a:rPr spc="75" dirty="0"/>
              <a:t>dataset</a:t>
            </a:r>
            <a:r>
              <a:rPr spc="15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spc="55" dirty="0"/>
              <a:t>assigned</a:t>
            </a:r>
            <a:r>
              <a:rPr spc="10" dirty="0"/>
              <a:t> </a:t>
            </a:r>
            <a:r>
              <a:rPr spc="75" dirty="0"/>
              <a:t>a</a:t>
            </a:r>
            <a:r>
              <a:rPr spc="15" dirty="0"/>
              <a:t> </a:t>
            </a:r>
            <a:r>
              <a:rPr spc="50" dirty="0"/>
              <a:t>weight</a:t>
            </a:r>
            <a:r>
              <a:rPr spc="15" dirty="0"/>
              <a:t> </a:t>
            </a:r>
            <a:r>
              <a:rPr spc="30" dirty="0"/>
              <a:t>which</a:t>
            </a:r>
            <a:r>
              <a:rPr spc="10" dirty="0"/>
              <a:t> </a:t>
            </a:r>
            <a:r>
              <a:rPr spc="15" dirty="0"/>
              <a:t>helps </a:t>
            </a:r>
            <a:r>
              <a:rPr spc="40" dirty="0"/>
              <a:t>to</a:t>
            </a:r>
            <a:r>
              <a:rPr spc="15" dirty="0"/>
              <a:t> </a:t>
            </a:r>
            <a:r>
              <a:rPr spc="35" dirty="0"/>
              <a:t>determine </a:t>
            </a:r>
            <a:r>
              <a:rPr spc="-900" dirty="0"/>
              <a:t> </a:t>
            </a:r>
            <a:r>
              <a:rPr spc="5" dirty="0"/>
              <a:t>the</a:t>
            </a:r>
            <a:r>
              <a:rPr dirty="0"/>
              <a:t> </a:t>
            </a:r>
            <a:r>
              <a:rPr spc="35" dirty="0"/>
              <a:t>severity</a:t>
            </a:r>
            <a:r>
              <a:rPr spc="5" dirty="0"/>
              <a:t> </a:t>
            </a:r>
            <a:r>
              <a:rPr spc="105" dirty="0"/>
              <a:t>of</a:t>
            </a:r>
            <a:r>
              <a:rPr spc="5" dirty="0"/>
              <a:t> the </a:t>
            </a:r>
            <a:r>
              <a:rPr spc="15" dirty="0"/>
              <a:t>symptom</a:t>
            </a:r>
            <a:endParaRPr spc="15" dirty="0"/>
          </a:p>
          <a:p>
            <a:pPr marL="1243330" marR="1281430">
              <a:lnSpc>
                <a:spcPct val="139000"/>
              </a:lnSpc>
            </a:pPr>
            <a:r>
              <a:rPr spc="35" dirty="0"/>
              <a:t>Further</a:t>
            </a:r>
            <a:r>
              <a:rPr spc="5" dirty="0"/>
              <a:t> </a:t>
            </a:r>
            <a:r>
              <a:rPr spc="15" dirty="0"/>
              <a:t>helps</a:t>
            </a:r>
            <a:r>
              <a:rPr spc="10" dirty="0"/>
              <a:t> </a:t>
            </a:r>
            <a:r>
              <a:rPr spc="40" dirty="0"/>
              <a:t>to</a:t>
            </a:r>
            <a:r>
              <a:rPr spc="10" dirty="0"/>
              <a:t> </a:t>
            </a:r>
            <a:r>
              <a:rPr spc="35" dirty="0"/>
              <a:t>determine</a:t>
            </a:r>
            <a:r>
              <a:rPr spc="10" dirty="0"/>
              <a:t> </a:t>
            </a:r>
            <a:r>
              <a:rPr spc="5" dirty="0"/>
              <a:t>the</a:t>
            </a:r>
            <a:r>
              <a:rPr spc="10" dirty="0"/>
              <a:t> </a:t>
            </a:r>
            <a:r>
              <a:rPr spc="65" dirty="0"/>
              <a:t>stage</a:t>
            </a:r>
            <a:r>
              <a:rPr spc="10" dirty="0"/>
              <a:t> </a:t>
            </a:r>
            <a:r>
              <a:rPr spc="105" dirty="0"/>
              <a:t>of</a:t>
            </a:r>
            <a:r>
              <a:rPr spc="10" dirty="0"/>
              <a:t> </a:t>
            </a:r>
            <a:r>
              <a:rPr spc="35" dirty="0"/>
              <a:t>severity</a:t>
            </a:r>
            <a:r>
              <a:rPr spc="10" dirty="0"/>
              <a:t> </a:t>
            </a:r>
            <a:r>
              <a:rPr spc="105" dirty="0"/>
              <a:t>of</a:t>
            </a:r>
            <a:r>
              <a:rPr spc="10" dirty="0"/>
              <a:t> </a:t>
            </a:r>
            <a:r>
              <a:rPr spc="75" dirty="0"/>
              <a:t>a</a:t>
            </a:r>
            <a:r>
              <a:rPr spc="10" dirty="0"/>
              <a:t> </a:t>
            </a:r>
            <a:r>
              <a:rPr spc="50" dirty="0"/>
              <a:t>given</a:t>
            </a:r>
            <a:r>
              <a:rPr spc="10" dirty="0"/>
              <a:t> </a:t>
            </a:r>
            <a:r>
              <a:rPr spc="75" dirty="0"/>
              <a:t>particular </a:t>
            </a:r>
            <a:r>
              <a:rPr spc="-894" dirty="0"/>
              <a:t> </a:t>
            </a:r>
            <a:r>
              <a:rPr spc="15" dirty="0"/>
              <a:t>disease.</a:t>
            </a:r>
            <a:endParaRPr spc="15" dirty="0"/>
          </a:p>
          <a:p>
            <a:pPr marL="1243330" marR="74295">
              <a:lnSpc>
                <a:spcPct val="139000"/>
              </a:lnSpc>
            </a:pPr>
            <a:r>
              <a:rPr spc="-10" dirty="0"/>
              <a:t>This </a:t>
            </a:r>
            <a:r>
              <a:rPr spc="75" dirty="0"/>
              <a:t>paper </a:t>
            </a:r>
            <a:r>
              <a:rPr spc="25" dirty="0"/>
              <a:t>aims </a:t>
            </a:r>
            <a:r>
              <a:rPr spc="40" dirty="0"/>
              <a:t>to </a:t>
            </a:r>
            <a:r>
              <a:rPr spc="30" dirty="0"/>
              <a:t>make </a:t>
            </a:r>
            <a:r>
              <a:rPr spc="75" dirty="0"/>
              <a:t>a </a:t>
            </a:r>
            <a:r>
              <a:rPr spc="70" dirty="0"/>
              <a:t>predictive </a:t>
            </a:r>
            <a:r>
              <a:rPr spc="45" dirty="0"/>
              <a:t>analysis </a:t>
            </a:r>
            <a:r>
              <a:rPr dirty="0"/>
              <a:t>on </a:t>
            </a:r>
            <a:r>
              <a:rPr spc="5" dirty="0"/>
              <a:t>the </a:t>
            </a:r>
            <a:r>
              <a:rPr spc="45" dirty="0"/>
              <a:t>basis </a:t>
            </a:r>
            <a:r>
              <a:rPr spc="105" dirty="0"/>
              <a:t>of </a:t>
            </a:r>
            <a:r>
              <a:rPr spc="5" dirty="0"/>
              <a:t>the </a:t>
            </a:r>
            <a:r>
              <a:rPr dirty="0"/>
              <a:t>output. </a:t>
            </a:r>
            <a:r>
              <a:rPr spc="5" dirty="0"/>
              <a:t> </a:t>
            </a:r>
            <a:r>
              <a:rPr spc="55" dirty="0"/>
              <a:t>Additionally,</a:t>
            </a:r>
            <a:r>
              <a:rPr spc="10" dirty="0"/>
              <a:t> </a:t>
            </a:r>
            <a:r>
              <a:rPr spc="65" dirty="0"/>
              <a:t>compare</a:t>
            </a:r>
            <a:r>
              <a:rPr spc="10" dirty="0"/>
              <a:t> </a:t>
            </a:r>
            <a:r>
              <a:rPr spc="50" dirty="0"/>
              <a:t>various</a:t>
            </a:r>
            <a:r>
              <a:rPr spc="15" dirty="0"/>
              <a:t> </a:t>
            </a:r>
            <a:r>
              <a:rPr spc="25" dirty="0"/>
              <a:t>models</a:t>
            </a:r>
            <a:r>
              <a:rPr spc="10" dirty="0"/>
              <a:t> </a:t>
            </a:r>
            <a:r>
              <a:rPr spc="70" dirty="0"/>
              <a:t>along</a:t>
            </a:r>
            <a:r>
              <a:rPr spc="15" dirty="0"/>
              <a:t> </a:t>
            </a:r>
            <a:r>
              <a:rPr spc="25" dirty="0"/>
              <a:t>with</a:t>
            </a:r>
            <a:r>
              <a:rPr spc="10" dirty="0"/>
              <a:t> </a:t>
            </a:r>
            <a:r>
              <a:rPr spc="30" dirty="0"/>
              <a:t>their</a:t>
            </a:r>
            <a:r>
              <a:rPr spc="15" dirty="0"/>
              <a:t> </a:t>
            </a:r>
            <a:r>
              <a:rPr spc="90" dirty="0"/>
              <a:t>accuracy</a:t>
            </a:r>
            <a:r>
              <a:rPr spc="10" dirty="0"/>
              <a:t> </a:t>
            </a:r>
            <a:r>
              <a:rPr spc="40" dirty="0"/>
              <a:t>to</a:t>
            </a:r>
            <a:r>
              <a:rPr spc="15" dirty="0"/>
              <a:t> </a:t>
            </a:r>
            <a:r>
              <a:rPr spc="60" dirty="0"/>
              <a:t>generate </a:t>
            </a:r>
            <a:r>
              <a:rPr spc="-900" dirty="0"/>
              <a:t> </a:t>
            </a:r>
            <a:r>
              <a:rPr spc="5" dirty="0"/>
              <a:t>the</a:t>
            </a:r>
            <a:r>
              <a:rPr dirty="0"/>
              <a:t> </a:t>
            </a:r>
            <a:r>
              <a:rPr spc="30" dirty="0"/>
              <a:t>best</a:t>
            </a:r>
            <a:r>
              <a:rPr spc="5" dirty="0"/>
              <a:t> </a:t>
            </a:r>
            <a:r>
              <a:rPr spc="45" dirty="0"/>
              <a:t>possible</a:t>
            </a:r>
            <a:r>
              <a:rPr spc="5" dirty="0"/>
              <a:t> </a:t>
            </a:r>
            <a:r>
              <a:rPr spc="-25" dirty="0"/>
              <a:t>result.</a:t>
            </a:r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4009" y="1176533"/>
            <a:ext cx="1504949" cy="15049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2848" y="1028700"/>
            <a:ext cx="2038349" cy="2038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6112" y="1185945"/>
            <a:ext cx="2490300" cy="18497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62934" y="1100569"/>
            <a:ext cx="2019299" cy="2019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78548" y="731999"/>
            <a:ext cx="2390774" cy="239077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622186" y="4891045"/>
            <a:ext cx="3377565" cy="3837940"/>
            <a:chOff x="14622186" y="4891045"/>
            <a:chExt cx="3377565" cy="383794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22186" y="4891045"/>
              <a:ext cx="2638424" cy="26384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46464" y="6375707"/>
              <a:ext cx="2352674" cy="23526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41716" y="4991404"/>
              <a:ext cx="2971800" cy="3629660"/>
            </a:xfrm>
            <a:custGeom>
              <a:avLst/>
              <a:gdLst/>
              <a:ahLst/>
              <a:cxnLst/>
              <a:rect l="l" t="t" r="r" b="b"/>
              <a:pathLst>
                <a:path w="2971800" h="3629659">
                  <a:moveTo>
                    <a:pt x="2971800" y="0"/>
                  </a:moveTo>
                  <a:lnTo>
                    <a:pt x="0" y="0"/>
                  </a:lnTo>
                  <a:lnTo>
                    <a:pt x="0" y="140868"/>
                  </a:lnTo>
                  <a:lnTo>
                    <a:pt x="0" y="3485972"/>
                  </a:lnTo>
                  <a:lnTo>
                    <a:pt x="0" y="3629368"/>
                  </a:lnTo>
                  <a:lnTo>
                    <a:pt x="2971800" y="3629368"/>
                  </a:lnTo>
                  <a:lnTo>
                    <a:pt x="2971800" y="3485972"/>
                  </a:lnTo>
                  <a:lnTo>
                    <a:pt x="140741" y="3485972"/>
                  </a:lnTo>
                  <a:lnTo>
                    <a:pt x="140741" y="140868"/>
                  </a:lnTo>
                  <a:lnTo>
                    <a:pt x="2828074" y="140868"/>
                  </a:lnTo>
                  <a:lnTo>
                    <a:pt x="2828074" y="3485451"/>
                  </a:lnTo>
                  <a:lnTo>
                    <a:pt x="2971800" y="3485451"/>
                  </a:lnTo>
                  <a:lnTo>
                    <a:pt x="2971800" y="140868"/>
                  </a:lnTo>
                  <a:lnTo>
                    <a:pt x="2971800" y="140512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58194" y="5869712"/>
            <a:ext cx="2447924" cy="24479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849623" y="5807779"/>
            <a:ext cx="2828924" cy="28289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81965" y="5988275"/>
            <a:ext cx="2162174" cy="21621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8047" y="5983268"/>
            <a:ext cx="2476499" cy="247649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6207220" y="3788604"/>
            <a:ext cx="191135" cy="1105535"/>
            <a:chOff x="16207220" y="3788604"/>
            <a:chExt cx="191135" cy="1105535"/>
          </a:xfrm>
        </p:grpSpPr>
        <p:sp>
          <p:nvSpPr>
            <p:cNvPr id="16" name="object 16"/>
            <p:cNvSpPr/>
            <p:nvPr/>
          </p:nvSpPr>
          <p:spPr>
            <a:xfrm>
              <a:off x="16302507" y="3788604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0"/>
                  </a:moveTo>
                  <a:lnTo>
                    <a:pt x="0" y="1081172"/>
                  </a:lnTo>
                </a:path>
              </a:pathLst>
            </a:custGeom>
            <a:ln w="477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231070" y="4774308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5">
                  <a:moveTo>
                    <a:pt x="142874" y="0"/>
                  </a:moveTo>
                  <a:lnTo>
                    <a:pt x="71437" y="95468"/>
                  </a:lnTo>
                  <a:lnTo>
                    <a:pt x="0" y="0"/>
                  </a:lnTo>
                </a:path>
              </a:pathLst>
            </a:custGeom>
            <a:ln w="47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2413534" y="2117603"/>
            <a:ext cx="1405255" cy="190500"/>
            <a:chOff x="2413534" y="2117603"/>
            <a:chExt cx="1405255" cy="190500"/>
          </a:xfrm>
        </p:grpSpPr>
        <p:sp>
          <p:nvSpPr>
            <p:cNvPr id="19" name="object 19"/>
            <p:cNvSpPr/>
            <p:nvPr/>
          </p:nvSpPr>
          <p:spPr>
            <a:xfrm>
              <a:off x="2437347" y="2211077"/>
              <a:ext cx="1357630" cy="25400"/>
            </a:xfrm>
            <a:custGeom>
              <a:avLst/>
              <a:gdLst/>
              <a:ahLst/>
              <a:cxnLst/>
              <a:rect l="l" t="t" r="r" b="b"/>
              <a:pathLst>
                <a:path w="1357629" h="25400">
                  <a:moveTo>
                    <a:pt x="0" y="24981"/>
                  </a:moveTo>
                  <a:lnTo>
                    <a:pt x="1357175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698045" y="2141403"/>
              <a:ext cx="96520" cy="142875"/>
            </a:xfrm>
            <a:custGeom>
              <a:avLst/>
              <a:gdLst/>
              <a:ahLst/>
              <a:cxnLst/>
              <a:rect l="l" t="t" r="r" b="b"/>
              <a:pathLst>
                <a:path w="96520" h="142875">
                  <a:moveTo>
                    <a:pt x="0" y="0"/>
                  </a:moveTo>
                  <a:lnTo>
                    <a:pt x="96476" y="69673"/>
                  </a:lnTo>
                  <a:lnTo>
                    <a:pt x="2629" y="142850"/>
                  </a:lnTo>
                </a:path>
              </a:pathLst>
            </a:custGeom>
            <a:ln w="4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14011828" y="2188442"/>
            <a:ext cx="1381760" cy="190500"/>
            <a:chOff x="14011828" y="2188442"/>
            <a:chExt cx="1381760" cy="190500"/>
          </a:xfrm>
        </p:grpSpPr>
        <p:sp>
          <p:nvSpPr>
            <p:cNvPr id="22" name="object 22"/>
            <p:cNvSpPr/>
            <p:nvPr/>
          </p:nvSpPr>
          <p:spPr>
            <a:xfrm>
              <a:off x="14011828" y="2283678"/>
              <a:ext cx="1357630" cy="0"/>
            </a:xfrm>
            <a:custGeom>
              <a:avLst/>
              <a:gdLst/>
              <a:ahLst/>
              <a:cxnLst/>
              <a:rect l="l" t="t" r="r" b="b"/>
              <a:pathLst>
                <a:path w="1357630">
                  <a:moveTo>
                    <a:pt x="0" y="0"/>
                  </a:moveTo>
                  <a:lnTo>
                    <a:pt x="1357463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274123" y="2212240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67" y="71437"/>
                  </a:lnTo>
                  <a:lnTo>
                    <a:pt x="0" y="142874"/>
                  </a:lnTo>
                </a:path>
              </a:pathLst>
            </a:custGeom>
            <a:ln w="47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10132851" y="2190660"/>
            <a:ext cx="1405255" cy="190500"/>
            <a:chOff x="10132851" y="2190660"/>
            <a:chExt cx="1405255" cy="190500"/>
          </a:xfrm>
        </p:grpSpPr>
        <p:sp>
          <p:nvSpPr>
            <p:cNvPr id="25" name="object 25"/>
            <p:cNvSpPr/>
            <p:nvPr/>
          </p:nvSpPr>
          <p:spPr>
            <a:xfrm>
              <a:off x="10156663" y="2284134"/>
              <a:ext cx="1357630" cy="25400"/>
            </a:xfrm>
            <a:custGeom>
              <a:avLst/>
              <a:gdLst/>
              <a:ahLst/>
              <a:cxnLst/>
              <a:rect l="l" t="t" r="r" b="b"/>
              <a:pathLst>
                <a:path w="1357629" h="25400">
                  <a:moveTo>
                    <a:pt x="0" y="24981"/>
                  </a:moveTo>
                  <a:lnTo>
                    <a:pt x="1357175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417361" y="2214460"/>
              <a:ext cx="96520" cy="142875"/>
            </a:xfrm>
            <a:custGeom>
              <a:avLst/>
              <a:gdLst/>
              <a:ahLst/>
              <a:cxnLst/>
              <a:rect l="l" t="t" r="r" b="b"/>
              <a:pathLst>
                <a:path w="96520" h="142875">
                  <a:moveTo>
                    <a:pt x="0" y="0"/>
                  </a:moveTo>
                  <a:lnTo>
                    <a:pt x="96476" y="69673"/>
                  </a:lnTo>
                  <a:lnTo>
                    <a:pt x="2629" y="142850"/>
                  </a:lnTo>
                </a:path>
              </a:pathLst>
            </a:custGeom>
            <a:ln w="4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5838748" y="2154131"/>
            <a:ext cx="1405255" cy="190500"/>
            <a:chOff x="5838748" y="2154131"/>
            <a:chExt cx="1405255" cy="190500"/>
          </a:xfrm>
        </p:grpSpPr>
        <p:sp>
          <p:nvSpPr>
            <p:cNvPr id="28" name="object 28"/>
            <p:cNvSpPr/>
            <p:nvPr/>
          </p:nvSpPr>
          <p:spPr>
            <a:xfrm>
              <a:off x="5862561" y="2247605"/>
              <a:ext cx="1357630" cy="25400"/>
            </a:xfrm>
            <a:custGeom>
              <a:avLst/>
              <a:gdLst/>
              <a:ahLst/>
              <a:cxnLst/>
              <a:rect l="l" t="t" r="r" b="b"/>
              <a:pathLst>
                <a:path w="1357629" h="25400">
                  <a:moveTo>
                    <a:pt x="0" y="24981"/>
                  </a:moveTo>
                  <a:lnTo>
                    <a:pt x="1357175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123259" y="2177931"/>
              <a:ext cx="96520" cy="142875"/>
            </a:xfrm>
            <a:custGeom>
              <a:avLst/>
              <a:gdLst/>
              <a:ahLst/>
              <a:cxnLst/>
              <a:rect l="l" t="t" r="r" b="b"/>
              <a:pathLst>
                <a:path w="96520" h="142875">
                  <a:moveTo>
                    <a:pt x="0" y="0"/>
                  </a:moveTo>
                  <a:lnTo>
                    <a:pt x="96476" y="69673"/>
                  </a:lnTo>
                  <a:lnTo>
                    <a:pt x="2629" y="142850"/>
                  </a:lnTo>
                </a:path>
              </a:pathLst>
            </a:custGeom>
            <a:ln w="4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9468260" y="7456745"/>
            <a:ext cx="1381760" cy="190500"/>
            <a:chOff x="9468260" y="7456745"/>
            <a:chExt cx="1381760" cy="190500"/>
          </a:xfrm>
        </p:grpSpPr>
        <p:sp>
          <p:nvSpPr>
            <p:cNvPr id="31" name="object 31"/>
            <p:cNvSpPr/>
            <p:nvPr/>
          </p:nvSpPr>
          <p:spPr>
            <a:xfrm>
              <a:off x="9492047" y="7551970"/>
              <a:ext cx="1357630" cy="0"/>
            </a:xfrm>
            <a:custGeom>
              <a:avLst/>
              <a:gdLst/>
              <a:ahLst/>
              <a:cxnLst/>
              <a:rect l="l" t="t" r="r" b="b"/>
              <a:pathLst>
                <a:path w="1357629">
                  <a:moveTo>
                    <a:pt x="1357461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492047" y="7480533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06" y="142874"/>
                  </a:moveTo>
                  <a:lnTo>
                    <a:pt x="0" y="71437"/>
                  </a:lnTo>
                  <a:lnTo>
                    <a:pt x="95106" y="0"/>
                  </a:lnTo>
                </a:path>
              </a:pathLst>
            </a:custGeom>
            <a:ln w="4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6147634" y="7432933"/>
            <a:ext cx="1381760" cy="190500"/>
            <a:chOff x="6147634" y="7432933"/>
            <a:chExt cx="1381760" cy="190500"/>
          </a:xfrm>
        </p:grpSpPr>
        <p:sp>
          <p:nvSpPr>
            <p:cNvPr id="34" name="object 34"/>
            <p:cNvSpPr/>
            <p:nvPr/>
          </p:nvSpPr>
          <p:spPr>
            <a:xfrm>
              <a:off x="6171421" y="7528158"/>
              <a:ext cx="1357630" cy="0"/>
            </a:xfrm>
            <a:custGeom>
              <a:avLst/>
              <a:gdLst/>
              <a:ahLst/>
              <a:cxnLst/>
              <a:rect l="l" t="t" r="r" b="b"/>
              <a:pathLst>
                <a:path w="1357629">
                  <a:moveTo>
                    <a:pt x="1357461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71422" y="7456720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06" y="142874"/>
                  </a:moveTo>
                  <a:lnTo>
                    <a:pt x="0" y="71437"/>
                  </a:lnTo>
                  <a:lnTo>
                    <a:pt x="95106" y="0"/>
                  </a:lnTo>
                </a:path>
              </a:pathLst>
            </a:custGeom>
            <a:ln w="4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2647999" y="7480558"/>
            <a:ext cx="1381760" cy="190500"/>
            <a:chOff x="2647999" y="7480558"/>
            <a:chExt cx="1381760" cy="190500"/>
          </a:xfrm>
        </p:grpSpPr>
        <p:sp>
          <p:nvSpPr>
            <p:cNvPr id="37" name="object 37"/>
            <p:cNvSpPr/>
            <p:nvPr/>
          </p:nvSpPr>
          <p:spPr>
            <a:xfrm>
              <a:off x="2671787" y="7575783"/>
              <a:ext cx="1357630" cy="0"/>
            </a:xfrm>
            <a:custGeom>
              <a:avLst/>
              <a:gdLst/>
              <a:ahLst/>
              <a:cxnLst/>
              <a:rect l="l" t="t" r="r" b="b"/>
              <a:pathLst>
                <a:path w="1357629">
                  <a:moveTo>
                    <a:pt x="1357461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671787" y="750434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06" y="142874"/>
                  </a:moveTo>
                  <a:lnTo>
                    <a:pt x="0" y="71437"/>
                  </a:lnTo>
                  <a:lnTo>
                    <a:pt x="95106" y="0"/>
                  </a:lnTo>
                </a:path>
              </a:pathLst>
            </a:custGeom>
            <a:ln w="4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13322124" y="7409120"/>
            <a:ext cx="1381760" cy="190500"/>
            <a:chOff x="13322124" y="7409120"/>
            <a:chExt cx="1381760" cy="190500"/>
          </a:xfrm>
        </p:grpSpPr>
        <p:sp>
          <p:nvSpPr>
            <p:cNvPr id="40" name="object 40"/>
            <p:cNvSpPr/>
            <p:nvPr/>
          </p:nvSpPr>
          <p:spPr>
            <a:xfrm>
              <a:off x="13345913" y="7504345"/>
              <a:ext cx="1357630" cy="0"/>
            </a:xfrm>
            <a:custGeom>
              <a:avLst/>
              <a:gdLst/>
              <a:ahLst/>
              <a:cxnLst/>
              <a:rect l="l" t="t" r="r" b="b"/>
              <a:pathLst>
                <a:path w="1357630">
                  <a:moveTo>
                    <a:pt x="1357461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3345912" y="743290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06" y="142874"/>
                  </a:moveTo>
                  <a:lnTo>
                    <a:pt x="0" y="71437"/>
                  </a:lnTo>
                  <a:lnTo>
                    <a:pt x="95106" y="0"/>
                  </a:lnTo>
                </a:path>
              </a:pathLst>
            </a:custGeom>
            <a:ln w="4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419070" y="3032361"/>
            <a:ext cx="212471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000"/>
              </a:lnSpc>
              <a:spcBef>
                <a:spcPts val="100"/>
              </a:spcBef>
            </a:pPr>
            <a:r>
              <a:rPr sz="3000" spc="-65" dirty="0">
                <a:latin typeface="Lucida Sans Unicode"/>
                <a:cs typeface="Lucida Sans Unicode"/>
              </a:rPr>
              <a:t>Importing </a:t>
            </a:r>
            <a:r>
              <a:rPr sz="3000" spc="-60" dirty="0">
                <a:latin typeface="Lucida Sans Unicode"/>
                <a:cs typeface="Lucida Sans Unicode"/>
              </a:rPr>
              <a:t> libraries </a:t>
            </a:r>
            <a:r>
              <a:rPr sz="3000" spc="-55" dirty="0">
                <a:latin typeface="Lucida Sans Unicode"/>
                <a:cs typeface="Lucida Sans Unicode"/>
              </a:rPr>
              <a:t> </a:t>
            </a:r>
            <a:r>
              <a:rPr sz="3000" spc="5" dirty="0">
                <a:latin typeface="Lucida Sans Unicode"/>
                <a:cs typeface="Lucida Sans Unicode"/>
              </a:rPr>
              <a:t>a</a:t>
            </a:r>
            <a:r>
              <a:rPr sz="3000" spc="-30" dirty="0">
                <a:latin typeface="Lucida Sans Unicode"/>
                <a:cs typeface="Lucida Sans Unicode"/>
              </a:rPr>
              <a:t>n</a:t>
            </a:r>
            <a:r>
              <a:rPr sz="3000" spc="-50" dirty="0">
                <a:latin typeface="Lucida Sans Unicode"/>
                <a:cs typeface="Lucida Sans Unicode"/>
              </a:rPr>
              <a:t>d</a:t>
            </a:r>
            <a:r>
              <a:rPr sz="3000" spc="-175" dirty="0">
                <a:latin typeface="Lucida Sans Unicode"/>
                <a:cs typeface="Lucida Sans Unicode"/>
              </a:rPr>
              <a:t> </a:t>
            </a:r>
            <a:r>
              <a:rPr sz="3000" spc="-55" dirty="0">
                <a:latin typeface="Lucida Sans Unicode"/>
                <a:cs typeface="Lucida Sans Unicode"/>
              </a:rPr>
              <a:t>d</a:t>
            </a:r>
            <a:r>
              <a:rPr sz="3000" spc="5" dirty="0">
                <a:latin typeface="Lucida Sans Unicode"/>
                <a:cs typeface="Lucida Sans Unicode"/>
              </a:rPr>
              <a:t>a</a:t>
            </a:r>
            <a:r>
              <a:rPr sz="3000" spc="-70" dirty="0">
                <a:latin typeface="Lucida Sans Unicode"/>
                <a:cs typeface="Lucida Sans Unicode"/>
              </a:rPr>
              <a:t>t</a:t>
            </a:r>
            <a:r>
              <a:rPr sz="3000" spc="5" dirty="0">
                <a:latin typeface="Lucida Sans Unicode"/>
                <a:cs typeface="Lucida Sans Unicode"/>
              </a:rPr>
              <a:t>a</a:t>
            </a:r>
            <a:r>
              <a:rPr sz="3000" spc="-105" dirty="0">
                <a:latin typeface="Lucida Sans Unicode"/>
                <a:cs typeface="Lucida Sans Unicode"/>
              </a:rPr>
              <a:t>s</a:t>
            </a:r>
            <a:r>
              <a:rPr sz="3000" spc="5" dirty="0">
                <a:latin typeface="Lucida Sans Unicode"/>
                <a:cs typeface="Lucida Sans Unicode"/>
              </a:rPr>
              <a:t>e</a:t>
            </a:r>
            <a:r>
              <a:rPr sz="3000" spc="-65" dirty="0">
                <a:latin typeface="Lucida Sans Unicode"/>
                <a:cs typeface="Lucida Sans Unicode"/>
              </a:rPr>
              <a:t>t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71824" y="3143579"/>
            <a:ext cx="194183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1455">
              <a:lnSpc>
                <a:spcPct val="115000"/>
              </a:lnSpc>
              <a:spcBef>
                <a:spcPts val="100"/>
              </a:spcBef>
            </a:pPr>
            <a:r>
              <a:rPr sz="3000" spc="-30" dirty="0">
                <a:latin typeface="Lucida Sans Unicode"/>
                <a:cs typeface="Lucida Sans Unicode"/>
              </a:rPr>
              <a:t>data </a:t>
            </a:r>
            <a:r>
              <a:rPr sz="3000" spc="-20" dirty="0">
                <a:latin typeface="Lucida Sans Unicode"/>
                <a:cs typeface="Lucida Sans Unicode"/>
              </a:rPr>
              <a:t>pre </a:t>
            </a:r>
            <a:r>
              <a:rPr sz="3000" spc="-15" dirty="0">
                <a:latin typeface="Lucida Sans Unicode"/>
                <a:cs typeface="Lucida Sans Unicode"/>
              </a:rPr>
              <a:t> </a:t>
            </a:r>
            <a:r>
              <a:rPr sz="3000" spc="-55" dirty="0">
                <a:latin typeface="Lucida Sans Unicode"/>
                <a:cs typeface="Lucida Sans Unicode"/>
              </a:rPr>
              <a:t>p</a:t>
            </a:r>
            <a:r>
              <a:rPr sz="3000" spc="-10" dirty="0">
                <a:latin typeface="Lucida Sans Unicode"/>
                <a:cs typeface="Lucida Sans Unicode"/>
              </a:rPr>
              <a:t>r</a:t>
            </a:r>
            <a:r>
              <a:rPr sz="3000" spc="-40" dirty="0">
                <a:latin typeface="Lucida Sans Unicode"/>
                <a:cs typeface="Lucida Sans Unicode"/>
              </a:rPr>
              <a:t>o</a:t>
            </a:r>
            <a:r>
              <a:rPr sz="3000" spc="-114" dirty="0">
                <a:latin typeface="Lucida Sans Unicode"/>
                <a:cs typeface="Lucida Sans Unicode"/>
              </a:rPr>
              <a:t>c</a:t>
            </a:r>
            <a:r>
              <a:rPr sz="3000" spc="5" dirty="0">
                <a:latin typeface="Lucida Sans Unicode"/>
                <a:cs typeface="Lucida Sans Unicode"/>
              </a:rPr>
              <a:t>e</a:t>
            </a:r>
            <a:r>
              <a:rPr sz="3000" spc="-105" dirty="0">
                <a:latin typeface="Lucida Sans Unicode"/>
                <a:cs typeface="Lucida Sans Unicode"/>
              </a:rPr>
              <a:t>ss</a:t>
            </a:r>
            <a:r>
              <a:rPr sz="3000" spc="-114" dirty="0">
                <a:latin typeface="Lucida Sans Unicode"/>
                <a:cs typeface="Lucida Sans Unicode"/>
              </a:rPr>
              <a:t>i</a:t>
            </a:r>
            <a:r>
              <a:rPr sz="3000" spc="-30" dirty="0">
                <a:latin typeface="Lucida Sans Unicode"/>
                <a:cs typeface="Lucida Sans Unicode"/>
              </a:rPr>
              <a:t>n</a:t>
            </a:r>
            <a:r>
              <a:rPr sz="3000" spc="-229" dirty="0">
                <a:latin typeface="Lucida Sans Unicode"/>
                <a:cs typeface="Lucida Sans Unicode"/>
              </a:rPr>
              <a:t>g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94132" y="3225954"/>
            <a:ext cx="212598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5080" indent="-210820">
              <a:lnSpc>
                <a:spcPct val="115000"/>
              </a:lnSpc>
              <a:spcBef>
                <a:spcPts val="100"/>
              </a:spcBef>
            </a:pPr>
            <a:r>
              <a:rPr sz="3000" spc="-50" dirty="0">
                <a:latin typeface="Lucida Sans Unicode"/>
                <a:cs typeface="Lucida Sans Unicode"/>
              </a:rPr>
              <a:t>R</a:t>
            </a:r>
            <a:r>
              <a:rPr sz="3000" spc="5" dirty="0">
                <a:latin typeface="Lucida Sans Unicode"/>
                <a:cs typeface="Lucida Sans Unicode"/>
              </a:rPr>
              <a:t>a</a:t>
            </a:r>
            <a:r>
              <a:rPr sz="3000" spc="-30" dirty="0">
                <a:latin typeface="Lucida Sans Unicode"/>
                <a:cs typeface="Lucida Sans Unicode"/>
              </a:rPr>
              <a:t>n</a:t>
            </a:r>
            <a:r>
              <a:rPr sz="3000" spc="-185" dirty="0">
                <a:latin typeface="Lucida Sans Unicode"/>
                <a:cs typeface="Lucida Sans Unicode"/>
              </a:rPr>
              <a:t>k</a:t>
            </a:r>
            <a:r>
              <a:rPr sz="3000" spc="-114" dirty="0">
                <a:latin typeface="Lucida Sans Unicode"/>
                <a:cs typeface="Lucida Sans Unicode"/>
              </a:rPr>
              <a:t>i</a:t>
            </a:r>
            <a:r>
              <a:rPr sz="3000" spc="-30" dirty="0">
                <a:latin typeface="Lucida Sans Unicode"/>
                <a:cs typeface="Lucida Sans Unicode"/>
              </a:rPr>
              <a:t>n</a:t>
            </a:r>
            <a:r>
              <a:rPr sz="3000" spc="-229" dirty="0">
                <a:latin typeface="Lucida Sans Unicode"/>
                <a:cs typeface="Lucida Sans Unicode"/>
              </a:rPr>
              <a:t>g</a:t>
            </a:r>
            <a:r>
              <a:rPr sz="3000" spc="-175" dirty="0">
                <a:latin typeface="Lucida Sans Unicode"/>
                <a:cs typeface="Lucida Sans Unicode"/>
              </a:rPr>
              <a:t> </a:t>
            </a:r>
            <a:r>
              <a:rPr sz="3000" spc="-70" dirty="0">
                <a:latin typeface="Lucida Sans Unicode"/>
                <a:cs typeface="Lucida Sans Unicode"/>
              </a:rPr>
              <a:t>t</a:t>
            </a:r>
            <a:r>
              <a:rPr sz="3000" spc="-30" dirty="0">
                <a:latin typeface="Lucida Sans Unicode"/>
                <a:cs typeface="Lucida Sans Unicode"/>
              </a:rPr>
              <a:t>h</a:t>
            </a:r>
            <a:r>
              <a:rPr sz="3000" spc="5" dirty="0">
                <a:latin typeface="Lucida Sans Unicode"/>
                <a:cs typeface="Lucida Sans Unicode"/>
              </a:rPr>
              <a:t>e  </a:t>
            </a:r>
            <a:r>
              <a:rPr sz="3000" spc="-50" dirty="0">
                <a:latin typeface="Lucida Sans Unicode"/>
                <a:cs typeface="Lucida Sans Unicode"/>
              </a:rPr>
              <a:t>symptom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791174" y="3259601"/>
            <a:ext cx="212280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0520" marR="5080" indent="-338455">
              <a:lnSpc>
                <a:spcPct val="117000"/>
              </a:lnSpc>
              <a:spcBef>
                <a:spcPts val="95"/>
              </a:spcBef>
            </a:pPr>
            <a:r>
              <a:rPr sz="3000" spc="-95" dirty="0">
                <a:latin typeface="Lucida Sans Unicode"/>
                <a:cs typeface="Lucida Sans Unicode"/>
              </a:rPr>
              <a:t>splitting</a:t>
            </a:r>
            <a:r>
              <a:rPr sz="3000" spc="-170" dirty="0">
                <a:latin typeface="Lucida Sans Unicode"/>
                <a:cs typeface="Lucida Sans Unicode"/>
              </a:rPr>
              <a:t> </a:t>
            </a:r>
            <a:r>
              <a:rPr sz="3000" spc="-25" dirty="0">
                <a:latin typeface="Lucida Sans Unicode"/>
                <a:cs typeface="Lucida Sans Unicode"/>
              </a:rPr>
              <a:t>the  </a:t>
            </a:r>
            <a:r>
              <a:rPr sz="3000" spc="-35" dirty="0">
                <a:latin typeface="Lucida Sans Unicode"/>
                <a:cs typeface="Lucida Sans Unicode"/>
              </a:rPr>
              <a:t>dataset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404063" y="3378979"/>
            <a:ext cx="1473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0" dirty="0">
                <a:latin typeface="Lucida Sans Unicode"/>
                <a:cs typeface="Lucida Sans Unicode"/>
              </a:rPr>
              <a:t>Training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725260" y="8601402"/>
            <a:ext cx="3220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>
                <a:latin typeface="Lucida Sans Unicode"/>
                <a:cs typeface="Lucida Sans Unicode"/>
              </a:rPr>
              <a:t>e</a:t>
            </a:r>
            <a:r>
              <a:rPr sz="3000" spc="-30" dirty="0">
                <a:latin typeface="Lucida Sans Unicode"/>
                <a:cs typeface="Lucida Sans Unicode"/>
              </a:rPr>
              <a:t>n</a:t>
            </a:r>
            <a:r>
              <a:rPr sz="3000" spc="-105" dirty="0">
                <a:latin typeface="Lucida Sans Unicode"/>
                <a:cs typeface="Lucida Sans Unicode"/>
              </a:rPr>
              <a:t>s</a:t>
            </a:r>
            <a:r>
              <a:rPr sz="3000" spc="5" dirty="0">
                <a:latin typeface="Lucida Sans Unicode"/>
                <a:cs typeface="Lucida Sans Unicode"/>
              </a:rPr>
              <a:t>e</a:t>
            </a:r>
            <a:r>
              <a:rPr sz="3000" spc="-20" dirty="0">
                <a:latin typeface="Lucida Sans Unicode"/>
                <a:cs typeface="Lucida Sans Unicode"/>
              </a:rPr>
              <a:t>m</a:t>
            </a:r>
            <a:r>
              <a:rPr sz="3000" spc="-55" dirty="0">
                <a:latin typeface="Lucida Sans Unicode"/>
                <a:cs typeface="Lucida Sans Unicode"/>
              </a:rPr>
              <a:t>b</a:t>
            </a:r>
            <a:r>
              <a:rPr sz="3000" spc="-114" dirty="0">
                <a:latin typeface="Lucida Sans Unicode"/>
                <a:cs typeface="Lucida Sans Unicode"/>
              </a:rPr>
              <a:t>li</a:t>
            </a:r>
            <a:r>
              <a:rPr sz="3000" spc="-30" dirty="0">
                <a:latin typeface="Lucida Sans Unicode"/>
                <a:cs typeface="Lucida Sans Unicode"/>
              </a:rPr>
              <a:t>n</a:t>
            </a:r>
            <a:r>
              <a:rPr sz="3000" spc="-229" dirty="0">
                <a:latin typeface="Lucida Sans Unicode"/>
                <a:cs typeface="Lucida Sans Unicode"/>
              </a:rPr>
              <a:t>g</a:t>
            </a:r>
            <a:r>
              <a:rPr sz="3000" spc="-175" dirty="0">
                <a:latin typeface="Lucida Sans Unicode"/>
                <a:cs typeface="Lucida Sans Unicode"/>
              </a:rPr>
              <a:t> </a:t>
            </a:r>
            <a:r>
              <a:rPr sz="3000" spc="5" dirty="0">
                <a:latin typeface="Lucida Sans Unicode"/>
                <a:cs typeface="Lucida Sans Unicode"/>
              </a:rPr>
              <a:t>a</a:t>
            </a:r>
            <a:r>
              <a:rPr sz="3000" spc="-114" dirty="0">
                <a:latin typeface="Lucida Sans Unicode"/>
                <a:cs typeface="Lucida Sans Unicode"/>
              </a:rPr>
              <a:t>l</a:t>
            </a:r>
            <a:r>
              <a:rPr sz="3000" spc="-235" dirty="0">
                <a:latin typeface="Lucida Sans Unicode"/>
                <a:cs typeface="Lucida Sans Unicode"/>
              </a:rPr>
              <a:t>g</a:t>
            </a:r>
            <a:r>
              <a:rPr sz="3000" spc="-40" dirty="0">
                <a:latin typeface="Lucida Sans Unicode"/>
                <a:cs typeface="Lucida Sans Unicode"/>
              </a:rPr>
              <a:t>o</a:t>
            </a:r>
            <a:r>
              <a:rPr sz="3000" spc="-105" dirty="0">
                <a:latin typeface="Lucida Sans Unicode"/>
                <a:cs typeface="Lucida Sans Unicode"/>
              </a:rPr>
              <a:t>s</a:t>
            </a:r>
            <a:r>
              <a:rPr sz="3000" spc="-155" dirty="0">
                <a:latin typeface="Lucida Sans Unicode"/>
                <a:cs typeface="Lucida Sans Unicode"/>
              </a:rPr>
              <a:t>: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419419" y="9058488"/>
            <a:ext cx="373316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0365" marR="5080" indent="-1638300">
              <a:lnSpc>
                <a:spcPct val="115000"/>
              </a:lnSpc>
              <a:spcBef>
                <a:spcPts val="100"/>
              </a:spcBef>
            </a:pPr>
            <a:r>
              <a:rPr sz="3000" spc="-50" dirty="0">
                <a:latin typeface="Lucida Sans Unicode"/>
                <a:cs typeface="Lucida Sans Unicode"/>
              </a:rPr>
              <a:t>R</a:t>
            </a:r>
            <a:r>
              <a:rPr sz="3000" spc="5" dirty="0">
                <a:latin typeface="Lucida Sans Unicode"/>
                <a:cs typeface="Lucida Sans Unicode"/>
              </a:rPr>
              <a:t>a</a:t>
            </a:r>
            <a:r>
              <a:rPr sz="3000" spc="-30" dirty="0">
                <a:latin typeface="Lucida Sans Unicode"/>
                <a:cs typeface="Lucida Sans Unicode"/>
              </a:rPr>
              <a:t>n</a:t>
            </a:r>
            <a:r>
              <a:rPr sz="3000" spc="-55" dirty="0">
                <a:latin typeface="Lucida Sans Unicode"/>
                <a:cs typeface="Lucida Sans Unicode"/>
              </a:rPr>
              <a:t>d</a:t>
            </a:r>
            <a:r>
              <a:rPr sz="3000" spc="-40" dirty="0">
                <a:latin typeface="Lucida Sans Unicode"/>
                <a:cs typeface="Lucida Sans Unicode"/>
              </a:rPr>
              <a:t>o</a:t>
            </a:r>
            <a:r>
              <a:rPr sz="3000" spc="-15" dirty="0">
                <a:latin typeface="Lucida Sans Unicode"/>
                <a:cs typeface="Lucida Sans Unicode"/>
              </a:rPr>
              <a:t>m</a:t>
            </a:r>
            <a:r>
              <a:rPr sz="3000" spc="-175" dirty="0">
                <a:latin typeface="Lucida Sans Unicode"/>
                <a:cs typeface="Lucida Sans Unicode"/>
              </a:rPr>
              <a:t> </a:t>
            </a:r>
            <a:r>
              <a:rPr sz="3000" spc="-95" dirty="0">
                <a:latin typeface="Lucida Sans Unicode"/>
                <a:cs typeface="Lucida Sans Unicode"/>
              </a:rPr>
              <a:t>f</a:t>
            </a:r>
            <a:r>
              <a:rPr sz="3000" spc="-40" dirty="0">
                <a:latin typeface="Lucida Sans Unicode"/>
                <a:cs typeface="Lucida Sans Unicode"/>
              </a:rPr>
              <a:t>o</a:t>
            </a:r>
            <a:r>
              <a:rPr sz="3000" spc="-10" dirty="0">
                <a:latin typeface="Lucida Sans Unicode"/>
                <a:cs typeface="Lucida Sans Unicode"/>
              </a:rPr>
              <a:t>r</a:t>
            </a:r>
            <a:r>
              <a:rPr sz="3000" spc="5" dirty="0">
                <a:latin typeface="Lucida Sans Unicode"/>
                <a:cs typeface="Lucida Sans Unicode"/>
              </a:rPr>
              <a:t>e</a:t>
            </a:r>
            <a:r>
              <a:rPr sz="3000" spc="-105" dirty="0">
                <a:latin typeface="Lucida Sans Unicode"/>
                <a:cs typeface="Lucida Sans Unicode"/>
              </a:rPr>
              <a:t>s</a:t>
            </a:r>
            <a:r>
              <a:rPr sz="3000" spc="-70" dirty="0">
                <a:latin typeface="Lucida Sans Unicode"/>
                <a:cs typeface="Lucida Sans Unicode"/>
              </a:rPr>
              <a:t>t</a:t>
            </a:r>
            <a:r>
              <a:rPr sz="3000" spc="-215" dirty="0">
                <a:latin typeface="Lucida Sans Unicode"/>
                <a:cs typeface="Lucida Sans Unicode"/>
              </a:rPr>
              <a:t>,</a:t>
            </a:r>
            <a:r>
              <a:rPr sz="3000" spc="-175" dirty="0">
                <a:latin typeface="Lucida Sans Unicode"/>
                <a:cs typeface="Lucida Sans Unicode"/>
              </a:rPr>
              <a:t> </a:t>
            </a:r>
            <a:r>
              <a:rPr sz="3000" spc="25" dirty="0">
                <a:latin typeface="Lucida Sans Unicode"/>
                <a:cs typeface="Lucida Sans Unicode"/>
              </a:rPr>
              <a:t>S</a:t>
            </a:r>
            <a:r>
              <a:rPr sz="3000" spc="-185" dirty="0">
                <a:latin typeface="Lucida Sans Unicode"/>
                <a:cs typeface="Lucida Sans Unicode"/>
              </a:rPr>
              <a:t>V</a:t>
            </a:r>
            <a:r>
              <a:rPr sz="3000" spc="114" dirty="0">
                <a:latin typeface="Lucida Sans Unicode"/>
                <a:cs typeface="Lucida Sans Unicode"/>
              </a:rPr>
              <a:t>M</a:t>
            </a:r>
            <a:r>
              <a:rPr sz="3000" spc="-215" dirty="0">
                <a:latin typeface="Lucida Sans Unicode"/>
                <a:cs typeface="Lucida Sans Unicode"/>
              </a:rPr>
              <a:t>,  </a:t>
            </a:r>
            <a:r>
              <a:rPr sz="3000" spc="-60" dirty="0">
                <a:latin typeface="Lucida Sans Unicode"/>
                <a:cs typeface="Lucida Sans Unicode"/>
              </a:rPr>
              <a:t>etc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501556" y="8515563"/>
            <a:ext cx="308546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6895">
              <a:lnSpc>
                <a:spcPct val="115000"/>
              </a:lnSpc>
              <a:spcBef>
                <a:spcPts val="100"/>
              </a:spcBef>
            </a:pPr>
            <a:r>
              <a:rPr sz="3000" spc="-90" dirty="0">
                <a:latin typeface="Lucida Sans Unicode"/>
                <a:cs typeface="Lucida Sans Unicode"/>
              </a:rPr>
              <a:t>Calculating </a:t>
            </a:r>
            <a:r>
              <a:rPr sz="3000" spc="-85" dirty="0">
                <a:latin typeface="Lucida Sans Unicode"/>
                <a:cs typeface="Lucida Sans Unicode"/>
              </a:rPr>
              <a:t> </a:t>
            </a:r>
            <a:r>
              <a:rPr sz="3000" spc="-190" dirty="0">
                <a:latin typeface="Lucida Sans Unicode"/>
                <a:cs typeface="Lucida Sans Unicode"/>
              </a:rPr>
              <a:t>C</a:t>
            </a:r>
            <a:r>
              <a:rPr sz="3000" spc="-40" dirty="0">
                <a:latin typeface="Lucida Sans Unicode"/>
                <a:cs typeface="Lucida Sans Unicode"/>
              </a:rPr>
              <a:t>o</a:t>
            </a:r>
            <a:r>
              <a:rPr sz="3000" spc="-30" dirty="0">
                <a:latin typeface="Lucida Sans Unicode"/>
                <a:cs typeface="Lucida Sans Unicode"/>
              </a:rPr>
              <a:t>n</a:t>
            </a:r>
            <a:r>
              <a:rPr sz="3000" spc="-95" dirty="0">
                <a:latin typeface="Lucida Sans Unicode"/>
                <a:cs typeface="Lucida Sans Unicode"/>
              </a:rPr>
              <a:t>f</a:t>
            </a:r>
            <a:r>
              <a:rPr sz="3000" spc="-30" dirty="0">
                <a:latin typeface="Lucida Sans Unicode"/>
                <a:cs typeface="Lucida Sans Unicode"/>
              </a:rPr>
              <a:t>u</a:t>
            </a:r>
            <a:r>
              <a:rPr sz="3000" spc="-105" dirty="0">
                <a:latin typeface="Lucida Sans Unicode"/>
                <a:cs typeface="Lucida Sans Unicode"/>
              </a:rPr>
              <a:t>s</a:t>
            </a:r>
            <a:r>
              <a:rPr sz="3000" spc="-114" dirty="0">
                <a:latin typeface="Lucida Sans Unicode"/>
                <a:cs typeface="Lucida Sans Unicode"/>
              </a:rPr>
              <a:t>i</a:t>
            </a:r>
            <a:r>
              <a:rPr sz="3000" spc="-40" dirty="0">
                <a:latin typeface="Lucida Sans Unicode"/>
                <a:cs typeface="Lucida Sans Unicode"/>
              </a:rPr>
              <a:t>o</a:t>
            </a:r>
            <a:r>
              <a:rPr sz="3000" spc="-25" dirty="0">
                <a:latin typeface="Lucida Sans Unicode"/>
                <a:cs typeface="Lucida Sans Unicode"/>
              </a:rPr>
              <a:t>n</a:t>
            </a:r>
            <a:r>
              <a:rPr sz="3000" spc="-175" dirty="0">
                <a:latin typeface="Lucida Sans Unicode"/>
                <a:cs typeface="Lucida Sans Unicode"/>
              </a:rPr>
              <a:t> </a:t>
            </a:r>
            <a:r>
              <a:rPr sz="3000" spc="-20" dirty="0">
                <a:latin typeface="Lucida Sans Unicode"/>
                <a:cs typeface="Lucida Sans Unicode"/>
              </a:rPr>
              <a:t>m</a:t>
            </a:r>
            <a:r>
              <a:rPr sz="3000" spc="5" dirty="0">
                <a:latin typeface="Lucida Sans Unicode"/>
                <a:cs typeface="Lucida Sans Unicode"/>
              </a:rPr>
              <a:t>a</a:t>
            </a:r>
            <a:r>
              <a:rPr sz="3000" spc="-70" dirty="0">
                <a:latin typeface="Lucida Sans Unicode"/>
                <a:cs typeface="Lucida Sans Unicode"/>
              </a:rPr>
              <a:t>t</a:t>
            </a:r>
            <a:r>
              <a:rPr sz="3000" spc="-10" dirty="0">
                <a:latin typeface="Lucida Sans Unicode"/>
                <a:cs typeface="Lucida Sans Unicode"/>
              </a:rPr>
              <a:t>r</a:t>
            </a:r>
            <a:r>
              <a:rPr sz="3000" spc="-114" dirty="0">
                <a:latin typeface="Lucida Sans Unicode"/>
                <a:cs typeface="Lucida Sans Unicode"/>
              </a:rPr>
              <a:t>i</a:t>
            </a:r>
            <a:r>
              <a:rPr sz="3000" spc="-270" dirty="0">
                <a:latin typeface="Lucida Sans Unicode"/>
                <a:cs typeface="Lucida Sans Unicode"/>
              </a:rPr>
              <a:t>x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4375" y="8219742"/>
            <a:ext cx="265176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1060" marR="5080" indent="-848995">
              <a:lnSpc>
                <a:spcPct val="117000"/>
              </a:lnSpc>
              <a:spcBef>
                <a:spcPts val="95"/>
              </a:spcBef>
            </a:pPr>
            <a:r>
              <a:rPr sz="3000" spc="-55" dirty="0">
                <a:latin typeface="Lucida Sans Unicode"/>
                <a:cs typeface="Lucida Sans Unicode"/>
              </a:rPr>
              <a:t>Comparison</a:t>
            </a:r>
            <a:r>
              <a:rPr sz="3000" spc="-170" dirty="0">
                <a:latin typeface="Lucida Sans Unicode"/>
                <a:cs typeface="Lucida Sans Unicode"/>
              </a:rPr>
              <a:t> </a:t>
            </a:r>
            <a:r>
              <a:rPr sz="3000" spc="-50" dirty="0">
                <a:latin typeface="Lucida Sans Unicode"/>
                <a:cs typeface="Lucida Sans Unicode"/>
              </a:rPr>
              <a:t>of  </a:t>
            </a:r>
            <a:r>
              <a:rPr sz="3000" spc="-95" dirty="0">
                <a:latin typeface="Lucida Sans Unicode"/>
                <a:cs typeface="Lucida Sans Unicode"/>
              </a:rPr>
              <a:t>algos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63371" y="8357672"/>
            <a:ext cx="20123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Lucida Sans Unicode"/>
                <a:cs typeface="Lucida Sans Unicode"/>
              </a:rPr>
              <a:t>Predictions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47879" y="8219742"/>
            <a:ext cx="2771140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7000"/>
              </a:lnSpc>
              <a:spcBef>
                <a:spcPts val="95"/>
              </a:spcBef>
            </a:pPr>
            <a:r>
              <a:rPr sz="3000" spc="30" dirty="0">
                <a:latin typeface="Lucida Sans Unicode"/>
                <a:cs typeface="Lucida Sans Unicode"/>
              </a:rPr>
              <a:t>Mean</a:t>
            </a:r>
            <a:r>
              <a:rPr sz="3000" spc="-229" dirty="0">
                <a:latin typeface="Lucida Sans Unicode"/>
                <a:cs typeface="Lucida Sans Unicode"/>
              </a:rPr>
              <a:t> </a:t>
            </a:r>
            <a:r>
              <a:rPr sz="3000" spc="-70" dirty="0">
                <a:latin typeface="Lucida Sans Unicode"/>
                <a:cs typeface="Lucida Sans Unicode"/>
              </a:rPr>
              <a:t>accuracy, </a:t>
            </a:r>
            <a:r>
              <a:rPr sz="3000" spc="-935" dirty="0">
                <a:latin typeface="Lucida Sans Unicode"/>
                <a:cs typeface="Lucida Sans Unicode"/>
              </a:rPr>
              <a:t> </a:t>
            </a:r>
            <a:r>
              <a:rPr sz="3000" spc="-35" dirty="0">
                <a:latin typeface="Lucida Sans Unicode"/>
                <a:cs typeface="Lucida Sans Unicode"/>
              </a:rPr>
              <a:t>standard</a:t>
            </a:r>
            <a:endParaRPr sz="30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3000" spc="-50" dirty="0">
                <a:latin typeface="Lucida Sans Unicode"/>
                <a:cs typeface="Lucida Sans Unicode"/>
              </a:rPr>
              <a:t>deviation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1840327" y="130249"/>
            <a:ext cx="8043545" cy="972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200" b="0" spc="290" dirty="0">
                <a:latin typeface="Cambria"/>
                <a:cs typeface="Cambria"/>
              </a:rPr>
              <a:t>Project</a:t>
            </a:r>
            <a:r>
              <a:rPr sz="6200" b="0" spc="-270" dirty="0">
                <a:latin typeface="Cambria"/>
                <a:cs typeface="Cambria"/>
              </a:rPr>
              <a:t> </a:t>
            </a:r>
            <a:r>
              <a:rPr sz="6200" b="0" spc="305" dirty="0">
                <a:latin typeface="Cambria"/>
                <a:cs typeface="Cambria"/>
              </a:rPr>
              <a:t>flow</a:t>
            </a:r>
            <a:r>
              <a:rPr sz="6200" b="0" spc="-270" dirty="0">
                <a:latin typeface="Cambria"/>
                <a:cs typeface="Cambria"/>
              </a:rPr>
              <a:t> </a:t>
            </a:r>
            <a:r>
              <a:rPr sz="6200" b="0" spc="320" dirty="0">
                <a:latin typeface="Cambria"/>
                <a:cs typeface="Cambria"/>
              </a:rPr>
              <a:t>diagram</a:t>
            </a:r>
            <a:r>
              <a:rPr sz="6200" b="0" spc="-270" dirty="0">
                <a:latin typeface="Cambria"/>
                <a:cs typeface="Cambria"/>
              </a:rPr>
              <a:t> </a:t>
            </a:r>
            <a:r>
              <a:rPr sz="6200" b="0" spc="10" dirty="0">
                <a:latin typeface="Cambria"/>
                <a:cs typeface="Cambria"/>
              </a:rPr>
              <a:t>:</a:t>
            </a:r>
            <a:endParaRPr sz="6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69322" y="3190868"/>
            <a:ext cx="10677524" cy="6677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3075" y="1594677"/>
            <a:ext cx="1627314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000"/>
              </a:lnSpc>
              <a:spcBef>
                <a:spcPts val="100"/>
              </a:spcBef>
            </a:pPr>
            <a:r>
              <a:rPr sz="2600" spc="53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Considering</a:t>
            </a:r>
            <a:r>
              <a:rPr sz="2600" spc="1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1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8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600" spc="1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6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random</a:t>
            </a:r>
            <a:r>
              <a:rPr sz="2600" spc="1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9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forest,</a:t>
            </a:r>
            <a:r>
              <a:rPr sz="2600" spc="1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Gradient</a:t>
            </a:r>
            <a:r>
              <a:rPr sz="2600" spc="1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boosting</a:t>
            </a:r>
            <a:r>
              <a:rPr sz="2600" spc="1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61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1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SVM </a:t>
            </a:r>
            <a:r>
              <a:rPr sz="2600" spc="-9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600" spc="1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hyper</a:t>
            </a:r>
            <a:r>
              <a:rPr sz="2600" spc="1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60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600" spc="1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tuning</a:t>
            </a:r>
            <a:r>
              <a:rPr sz="2600" spc="1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outperforms</a:t>
            </a:r>
            <a:r>
              <a:rPr sz="2600" spc="1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8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600" spc="16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1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600" spc="1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2600" spc="1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9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600" spc="-90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66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600" spc="14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4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score</a:t>
            </a:r>
            <a:r>
              <a:rPr sz="2600" spc="1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62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600" spc="1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7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99.58</a:t>
            </a:r>
            <a:r>
              <a:rPr sz="2600" spc="150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55" dirty="0">
                <a:solidFill>
                  <a:srgbClr val="916131"/>
                </a:solidFill>
                <a:latin typeface="Verdana" panose="020B0604030504040204"/>
                <a:cs typeface="Verdana" panose="020B0604030504040204"/>
              </a:rPr>
              <a:t>percentage.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075" y="8421407"/>
            <a:ext cx="6070600" cy="122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2250" spc="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50" spc="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50" spc="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250" spc="-6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50" spc="-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50" spc="-2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30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250" spc="-42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4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50" spc="2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50" spc="-114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50" spc="2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50" spc="7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50" spc="-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50" spc="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50" spc="-9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50" spc="2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50" spc="-8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2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50" spc="9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2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50" spc="-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50" spc="7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50" spc="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50" spc="-8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50" spc="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50" spc="-8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50" spc="6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7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50" spc="3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cc</a:t>
            </a:r>
            <a:r>
              <a:rPr sz="2250" spc="-6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50" spc="-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50" spc="7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50" spc="3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50" spc="-2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250" spc="-21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2250" spc="-2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1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accuracy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1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deviation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250" spc="-77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7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50" spc="-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50" spc="-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-2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50" spc="-8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50" spc="-2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50" spc="-1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50" spc="7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50" spc="-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50" spc="6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250" spc="2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50" spc="-5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50" spc="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50" spc="-2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50" spc="-85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50" spc="-114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50" spc="-90" dirty="0">
                <a:solidFill>
                  <a:srgbClr val="5E4D3B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2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4878" y="639765"/>
            <a:ext cx="2685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0" dirty="0">
                <a:solidFill>
                  <a:srgbClr val="998B7D"/>
                </a:solidFill>
              </a:rPr>
              <a:t>Results</a:t>
            </a:r>
            <a:r>
              <a:rPr sz="4800" spc="-225" dirty="0">
                <a:solidFill>
                  <a:srgbClr val="998B7D"/>
                </a:solidFill>
              </a:rPr>
              <a:t> </a:t>
            </a:r>
            <a:r>
              <a:rPr sz="4800" spc="-360" dirty="0">
                <a:solidFill>
                  <a:srgbClr val="998B7D"/>
                </a:solidFill>
              </a:rPr>
              <a:t>: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1613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6741</Words>
  <Application>WPS Writer</Application>
  <PresentationFormat>On-screen Show (4:3)</PresentationFormat>
  <Paragraphs>150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SimSun</vt:lpstr>
      <vt:lpstr>Wingdings</vt:lpstr>
      <vt:lpstr>Tahoma</vt:lpstr>
      <vt:lpstr>Verdana</vt:lpstr>
      <vt:lpstr>Trebuchet MS</vt:lpstr>
      <vt:lpstr>Cambria</vt:lpstr>
      <vt:lpstr>Thonburi</vt:lpstr>
      <vt:lpstr>Lucida Sans Unicode</vt:lpstr>
      <vt:lpstr>Arial</vt:lpstr>
      <vt:lpstr>SimSun</vt:lpstr>
      <vt:lpstr>宋体-简</vt:lpstr>
      <vt:lpstr>Calibri</vt:lpstr>
      <vt:lpstr>Helvetica Neue</vt:lpstr>
      <vt:lpstr>微软雅黑</vt:lpstr>
      <vt:lpstr>汉仪旗黑</vt:lpstr>
      <vt:lpstr>Arial Unicode MS</vt:lpstr>
      <vt:lpstr>Office Theme</vt:lpstr>
      <vt:lpstr>PREDICTIVE HEALTH ANALYSIS</vt:lpstr>
      <vt:lpstr>Introduction</vt:lpstr>
      <vt:lpstr>PowerPoint 演示文稿</vt:lpstr>
      <vt:lpstr>Literature review</vt:lpstr>
      <vt:lpstr>Literature review</vt:lpstr>
      <vt:lpstr>Tools and Technology</vt:lpstr>
      <vt:lpstr>Methodology</vt:lpstr>
      <vt:lpstr>Project flow diagram :</vt:lpstr>
      <vt:lpstr>Results :</vt:lpstr>
      <vt:lpstr>Results :</vt:lpstr>
      <vt:lpstr>Conclusion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HEALTH ANALYSIS</dc:title>
  <dc:creator/>
  <cp:lastModifiedBy>khushijhanwar</cp:lastModifiedBy>
  <cp:revision>1</cp:revision>
  <dcterms:created xsi:type="dcterms:W3CDTF">2022-12-23T13:34:11Z</dcterms:created>
  <dcterms:modified xsi:type="dcterms:W3CDTF">2022-12-23T13:34:11Z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