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/>
      <p:regular r:id="rId17"/>
    </p:embeddedFont>
    <p:embeddedFont>
      <p:font typeface="Arimo Bold" panose="020B0704020202020204"/>
      <p:regular r:id="rId18"/>
    </p:embeddedFont>
    <p:embeddedFont>
      <p:font typeface="Arimo Italics" panose="020B0604020202090204"/>
      <p:regular r:id="rId19"/>
    </p:embeddedFont>
    <p:embeddedFont>
      <p:font typeface="Arimo Bold Italics" panose="020B0704020202090204"/>
      <p:regular r:id="rId20"/>
    </p:embeddedFont>
    <p:embeddedFont>
      <p:font typeface="Abril Fatface" panose="02000503000000020003"/>
      <p:regular r:id="rId21"/>
    </p:embeddedFont>
    <p:embeddedFont>
      <p:font typeface="Abril Fatface Italics" panose="02000503000000020003"/>
      <p:regular r:id="rId22"/>
    </p:embeddedFont>
    <p:embeddedFont>
      <p:font typeface="Open Sans Light" panose="020B0306030504020204"/>
      <p:regular r:id="rId23"/>
    </p:embeddedFont>
    <p:embeddedFont>
      <p:font typeface="Open Sans Light Bold" panose="020B0806030504020204"/>
      <p:regular r:id="rId24"/>
    </p:embeddedFont>
    <p:embeddedFont>
      <p:font typeface="Open Sans Light Italics" panose="020B0306030504020204"/>
      <p:regular r:id="rId25"/>
    </p:embeddedFont>
    <p:embeddedFont>
      <p:font typeface="Open Sans Light Bold Italics" panose="020B0806030504020204"/>
      <p:regular r:id="rId26"/>
    </p:embeddedFont>
    <p:embeddedFont>
      <p:font typeface="Open Sans Extra Bold" panose="020B0906030804020204"/>
      <p:regular r:id="rId27"/>
    </p:embeddedFont>
    <p:embeddedFont>
      <p:font typeface="Open Sans Extra Bold Italics" panose="020B0906030804020204"/>
      <p:regular r:id="rId28"/>
    </p:embeddedFont>
    <p:embeddedFont>
      <p:font typeface="Lexend Deca" panose="00000000000000000000"/>
      <p:regular r:id="rId29"/>
    </p:embeddedFont>
    <p:embeddedFont>
      <p:font typeface="Lexend Mega" panose="00000000000000000000"/>
      <p:regular r:id="rId30"/>
    </p:embeddedFont>
    <p:embeddedFont>
      <p:font typeface="ABeeZee" panose="02000000000000000000"/>
      <p:regular r:id="rId31"/>
    </p:embeddedFont>
    <p:embeddedFont>
      <p:font typeface="ABeeZee Bold" panose="02000000000000000000"/>
      <p:regular r:id="rId32"/>
    </p:embeddedFont>
    <p:embeddedFont>
      <p:font typeface="ABeeZee Italics" panose="02000000000000000000"/>
      <p:regular r:id="rId33"/>
    </p:embeddedFont>
    <p:embeddedFont>
      <p:font typeface="ABeeZee Bold Italics" panose="02000000000000000000"/>
      <p:regular r:id="rId34"/>
    </p:embeddedFont>
    <p:embeddedFont>
      <p:font typeface="Montserrat" panose="00000500000000000000"/>
      <p:regular r:id="rId35"/>
    </p:embeddedFont>
    <p:embeddedFont>
      <p:font typeface="Montserrat Bold" panose="00000600000000000000"/>
      <p:regular r:id="rId36"/>
    </p:embeddedFont>
    <p:embeddedFont>
      <p:font typeface="Montserrat Italics" panose="00000500000000000000"/>
      <p:regular r:id="rId37"/>
    </p:embeddedFont>
    <p:embeddedFont>
      <p:font typeface="Montserrat Bold Italics" panose="000006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22.fntdata"/><Relationship Id="rId37" Type="http://schemas.openxmlformats.org/officeDocument/2006/relationships/font" Target="fonts/font21.fntdata"/><Relationship Id="rId36" Type="http://schemas.openxmlformats.org/officeDocument/2006/relationships/font" Target="fonts/font20.fntdata"/><Relationship Id="rId35" Type="http://schemas.openxmlformats.org/officeDocument/2006/relationships/font" Target="fonts/font19.fntdata"/><Relationship Id="rId34" Type="http://schemas.openxmlformats.org/officeDocument/2006/relationships/font" Target="fonts/font18.fntdata"/><Relationship Id="rId33" Type="http://schemas.openxmlformats.org/officeDocument/2006/relationships/font" Target="fonts/font17.fntdata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.png"/><Relationship Id="rId12" Type="http://schemas.openxmlformats.org/officeDocument/2006/relationships/image" Target="../media/image4.svg"/><Relationship Id="rId11" Type="http://schemas.openxmlformats.org/officeDocument/2006/relationships/image" Target="../media/image11.png"/><Relationship Id="rId10" Type="http://schemas.openxmlformats.org/officeDocument/2006/relationships/image" Target="../media/image3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37488" cy="2880434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3" name="AutoShape 3"/>
          <p:cNvSpPr/>
          <p:nvPr/>
        </p:nvSpPr>
        <p:spPr>
          <a:xfrm>
            <a:off x="16850512" y="0"/>
            <a:ext cx="1437488" cy="4320651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4" name="AutoShape 4"/>
          <p:cNvSpPr/>
          <p:nvPr/>
        </p:nvSpPr>
        <p:spPr>
          <a:xfrm>
            <a:off x="0" y="2880434"/>
            <a:ext cx="1437488" cy="7406566"/>
          </a:xfrm>
          <a:prstGeom prst="rect">
            <a:avLst/>
          </a:prstGeom>
          <a:solidFill>
            <a:srgbClr val="998C7D"/>
          </a:solidFill>
        </p:spPr>
      </p:sp>
      <p:sp>
        <p:nvSpPr>
          <p:cNvPr id="5" name="AutoShape 5"/>
          <p:cNvSpPr/>
          <p:nvPr/>
        </p:nvSpPr>
        <p:spPr>
          <a:xfrm>
            <a:off x="16850512" y="4320651"/>
            <a:ext cx="1437488" cy="4526132"/>
          </a:xfrm>
          <a:prstGeom prst="rect">
            <a:avLst/>
          </a:prstGeom>
          <a:solidFill>
            <a:srgbClr val="998C7D"/>
          </a:solidFill>
        </p:spPr>
      </p:sp>
      <p:sp>
        <p:nvSpPr>
          <p:cNvPr id="6" name="AutoShape 6"/>
          <p:cNvSpPr/>
          <p:nvPr/>
        </p:nvSpPr>
        <p:spPr>
          <a:xfrm>
            <a:off x="1437488" y="8846783"/>
            <a:ext cx="8804594" cy="1440217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7" name="AutoShape 7"/>
          <p:cNvSpPr/>
          <p:nvPr/>
        </p:nvSpPr>
        <p:spPr>
          <a:xfrm>
            <a:off x="10242082" y="0"/>
            <a:ext cx="6608430" cy="1440217"/>
          </a:xfrm>
          <a:prstGeom prst="rect">
            <a:avLst/>
          </a:prstGeom>
          <a:solidFill>
            <a:srgbClr val="998C7D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rcRect t="15234" b="68407"/>
          <a:stretch>
            <a:fillRect/>
          </a:stretch>
        </p:blipFill>
        <p:spPr>
          <a:xfrm>
            <a:off x="1437488" y="0"/>
            <a:ext cx="8804594" cy="144021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50889" y="2160326"/>
            <a:ext cx="1586223" cy="158622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"/>
          <a:srcRect t="15234" b="68407"/>
          <a:stretch>
            <a:fillRect/>
          </a:stretch>
        </p:blipFill>
        <p:spPr>
          <a:xfrm>
            <a:off x="9788024" y="8846783"/>
            <a:ext cx="8804594" cy="144021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87090" y="1625651"/>
            <a:ext cx="1315675" cy="174052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364048" y="4705207"/>
            <a:ext cx="14238717" cy="219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sz="4800">
                <a:solidFill>
                  <a:srgbClr val="000000"/>
                </a:solidFill>
                <a:latin typeface="Lexend Mega"/>
              </a:rPr>
              <a:t>SPEECH EMOTION RECOGNOTION</a:t>
            </a:r>
            <a:endParaRPr lang="en-US" sz="4800">
              <a:solidFill>
                <a:srgbClr val="000000"/>
              </a:solidFill>
              <a:latin typeface="Lexend Mega"/>
            </a:endParaRPr>
          </a:p>
          <a:p>
            <a:pPr algn="ctr">
              <a:lnSpc>
                <a:spcPts val="4895"/>
              </a:lnSpc>
            </a:pPr>
          </a:p>
          <a:p>
            <a:pPr algn="ctr">
              <a:lnSpc>
                <a:spcPts val="2450"/>
              </a:lnSpc>
            </a:pPr>
            <a:endParaRPr lang="en-US" sz="2400">
              <a:solidFill>
                <a:srgbClr val="000000"/>
              </a:solidFill>
              <a:latin typeface="Lexend Mega"/>
            </a:endParaRPr>
          </a:p>
          <a:p>
            <a:pPr algn="ctr">
              <a:lnSpc>
                <a:spcPts val="489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16766" r="16766"/>
          <a:stretch>
            <a:fillRect/>
          </a:stretch>
        </p:blipFill>
        <p:spPr>
          <a:xfrm>
            <a:off x="459392" y="716146"/>
            <a:ext cx="5885457" cy="88547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837458" y="0"/>
            <a:ext cx="1437488" cy="2154149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4" name="AutoShape 4"/>
          <p:cNvSpPr/>
          <p:nvPr/>
        </p:nvSpPr>
        <p:spPr>
          <a:xfrm>
            <a:off x="6837458" y="2154149"/>
            <a:ext cx="1437488" cy="8132851"/>
          </a:xfrm>
          <a:prstGeom prst="rect">
            <a:avLst/>
          </a:prstGeom>
          <a:solidFill>
            <a:srgbClr val="998C7D"/>
          </a:solidFill>
        </p:spPr>
      </p:sp>
      <p:sp>
        <p:nvSpPr>
          <p:cNvPr id="5" name="TextBox 5"/>
          <p:cNvSpPr txBox="1"/>
          <p:nvPr/>
        </p:nvSpPr>
        <p:spPr>
          <a:xfrm>
            <a:off x="8622427" y="1029449"/>
            <a:ext cx="6090217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998C7D"/>
                </a:solidFill>
                <a:latin typeface="Arimo"/>
              </a:rPr>
              <a:t>Conclusion</a:t>
            </a:r>
            <a:endParaRPr lang="en-US" sz="3200">
              <a:solidFill>
                <a:srgbClr val="998C7D"/>
              </a:solidFill>
              <a:latin typeface="Arimo"/>
            </a:endParaRP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8622427" y="3412282"/>
            <a:ext cx="9164099" cy="404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7845" lvl="1" indent="-268605">
              <a:lnSpc>
                <a:spcPts val="4680"/>
              </a:lnSpc>
              <a:buFont typeface="Arial" panose="020B0704020202020204"/>
              <a:buChar char="•"/>
            </a:pPr>
            <a:r>
              <a:rPr lang="en-US" sz="2490" spc="301">
                <a:solidFill>
                  <a:srgbClr val="926231"/>
                </a:solidFill>
                <a:latin typeface="Lexend Deca"/>
              </a:rPr>
              <a:t>We have done multiple literature reviews.</a:t>
            </a:r>
            <a:endParaRPr lang="en-US" sz="2490" spc="301">
              <a:solidFill>
                <a:srgbClr val="926231"/>
              </a:solidFill>
              <a:latin typeface="Lexend Deca"/>
            </a:endParaRPr>
          </a:p>
          <a:p>
            <a:pPr marL="537845" lvl="1" indent="-268605">
              <a:lnSpc>
                <a:spcPts val="4680"/>
              </a:lnSpc>
              <a:buFont typeface="Arial" panose="020B0704020202020204"/>
              <a:buChar char="•"/>
            </a:pPr>
            <a:r>
              <a:rPr lang="en-US" sz="2490" spc="157">
                <a:solidFill>
                  <a:srgbClr val="926231"/>
                </a:solidFill>
                <a:latin typeface="Arimo"/>
              </a:rPr>
              <a:t>We derived at conclusion that we should use MLP classifier for speech emotion recognition. </a:t>
            </a:r>
            <a:endParaRPr lang="en-US" sz="2490" spc="157">
              <a:solidFill>
                <a:srgbClr val="926231"/>
              </a:solidFill>
              <a:latin typeface="Arimo"/>
            </a:endParaRPr>
          </a:p>
          <a:p>
            <a:pPr marL="537845" lvl="1" indent="-268605">
              <a:lnSpc>
                <a:spcPts val="4680"/>
              </a:lnSpc>
              <a:buFont typeface="Arial" panose="020B0704020202020204"/>
              <a:buChar char="•"/>
            </a:pPr>
            <a:r>
              <a:rPr lang="en-US" sz="2490" spc="157">
                <a:solidFill>
                  <a:srgbClr val="926231"/>
                </a:solidFill>
                <a:latin typeface="Arimo"/>
              </a:rPr>
              <a:t>We have worked on dataset till now and are doing its data analysis .</a:t>
            </a:r>
            <a:endParaRPr lang="en-US" sz="2490" spc="157">
              <a:solidFill>
                <a:srgbClr val="926231"/>
              </a:solidFill>
              <a:latin typeface="Arimo"/>
            </a:endParaRPr>
          </a:p>
          <a:p>
            <a:pPr>
              <a:lnSpc>
                <a:spcPts val="418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2602" y="307340"/>
            <a:ext cx="5690554" cy="141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>
                <a:solidFill>
                  <a:srgbClr val="5F4D3B"/>
                </a:solidFill>
                <a:latin typeface="Abril Fatface"/>
              </a:rPr>
              <a:t>References</a:t>
            </a:r>
            <a:endParaRPr lang="en-US" sz="4800">
              <a:solidFill>
                <a:srgbClr val="5F4D3B"/>
              </a:solidFill>
              <a:latin typeface="Abril Fatface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485441" y="1670773"/>
            <a:ext cx="17317117" cy="635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</a:pPr>
            <a:r>
              <a:rPr lang="en-US" sz="2270" spc="143">
                <a:solidFill>
                  <a:srgbClr val="926231"/>
                </a:solidFill>
                <a:latin typeface="Lexend Deca"/>
              </a:rPr>
              <a:t>[1]Ashish B. Ingale, D. S. Chaudhari, “Speech Emotion Recognition”, International Journal of Soft Computing and Engineering (IJSCE), March 2012 </a:t>
            </a:r>
            <a:endParaRPr lang="en-US" sz="2270" spc="143">
              <a:solidFill>
                <a:srgbClr val="926231"/>
              </a:solidFill>
              <a:latin typeface="Lexend Deca"/>
            </a:endParaRPr>
          </a:p>
          <a:p>
            <a:pPr>
              <a:lnSpc>
                <a:spcPts val="4270"/>
              </a:lnSpc>
            </a:pPr>
            <a:r>
              <a:rPr lang="en-US" sz="2270" spc="75">
                <a:solidFill>
                  <a:srgbClr val="926231"/>
                </a:solidFill>
                <a:latin typeface="Arimo"/>
              </a:rPr>
              <a:t>[2]Leila Kerkeni, Youssef Serrestou, Mohamed Mbarki, Kosai Raoof, Mohamed Ali Mahjoub and Catherine Cleder, “Automatic Speech Emotion Recognition Using Machine Learning”, Social Media and Machine Learning DOI: 10.5772/intechopen.84856, March 25th, 2019.</a:t>
            </a:r>
            <a:endParaRPr lang="en-US" sz="2270" spc="75">
              <a:solidFill>
                <a:srgbClr val="926231"/>
              </a:solidFill>
              <a:latin typeface="Arimo"/>
            </a:endParaRPr>
          </a:p>
          <a:p>
            <a:pPr>
              <a:lnSpc>
                <a:spcPts val="4270"/>
              </a:lnSpc>
            </a:pPr>
            <a:r>
              <a:rPr lang="en-US" sz="2270" spc="75">
                <a:solidFill>
                  <a:srgbClr val="926231"/>
                </a:solidFill>
                <a:latin typeface="Arimo"/>
              </a:rPr>
              <a:t>[3]  Mustaqeem and Soonil Kwon., “A CNN-assisted enhanced audio signal processing for speech emotion recognition.” Sensors, 20(1), p.183. 2019. </a:t>
            </a:r>
            <a:endParaRPr lang="en-US" sz="2270" spc="75">
              <a:solidFill>
                <a:srgbClr val="926231"/>
              </a:solidFill>
              <a:latin typeface="Arimo"/>
            </a:endParaRPr>
          </a:p>
          <a:p>
            <a:pPr>
              <a:lnSpc>
                <a:spcPts val="4270"/>
              </a:lnSpc>
            </a:pPr>
            <a:r>
              <a:rPr lang="en-US" sz="2270" spc="75">
                <a:solidFill>
                  <a:srgbClr val="926231"/>
                </a:solidFill>
                <a:latin typeface="Arimo"/>
              </a:rPr>
              <a:t>[4]  Issa, D., Demirci, M.F. and Yazici, A.. “Speech emotion recognition with deep convolutional neural networks” Biomedical Signal Processing and Control, 59, p.101894. 2020.</a:t>
            </a:r>
            <a:endParaRPr lang="en-US" sz="2270" spc="75">
              <a:solidFill>
                <a:srgbClr val="926231"/>
              </a:solidFill>
              <a:latin typeface="Arimo"/>
            </a:endParaRPr>
          </a:p>
          <a:p>
            <a:pPr>
              <a:lnSpc>
                <a:spcPts val="4270"/>
              </a:lnSpc>
            </a:pPr>
          </a:p>
          <a:p>
            <a:pPr>
              <a:lnSpc>
                <a:spcPts val="4270"/>
              </a:lnSpc>
            </a:pPr>
          </a:p>
          <a:p>
            <a:pPr algn="l">
              <a:lnSpc>
                <a:spcPts val="427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16766" r="16766"/>
          <a:stretch>
            <a:fillRect/>
          </a:stretch>
        </p:blipFill>
        <p:spPr>
          <a:xfrm>
            <a:off x="755240" y="1231731"/>
            <a:ext cx="5335018" cy="8026569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837458" y="0"/>
            <a:ext cx="1437488" cy="2154149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4" name="AutoShape 4"/>
          <p:cNvSpPr/>
          <p:nvPr/>
        </p:nvSpPr>
        <p:spPr>
          <a:xfrm>
            <a:off x="6837458" y="2154149"/>
            <a:ext cx="1437488" cy="8132851"/>
          </a:xfrm>
          <a:prstGeom prst="rect">
            <a:avLst/>
          </a:prstGeom>
          <a:solidFill>
            <a:srgbClr val="998C7D"/>
          </a:solidFill>
        </p:spPr>
      </p:sp>
      <p:sp>
        <p:nvSpPr>
          <p:cNvPr id="5" name="TextBox 5"/>
          <p:cNvSpPr txBox="1"/>
          <p:nvPr/>
        </p:nvSpPr>
        <p:spPr>
          <a:xfrm>
            <a:off x="8808788" y="1184106"/>
            <a:ext cx="6090217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998C7D"/>
                </a:solidFill>
                <a:latin typeface="Lexend Mega"/>
              </a:rPr>
              <a:t>Introduction</a:t>
            </a:r>
            <a:endParaRPr lang="en-US" sz="3200" u="none">
              <a:solidFill>
                <a:srgbClr val="998C7D"/>
              </a:solidFill>
              <a:latin typeface="Lexend Meg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08788" y="2020799"/>
            <a:ext cx="9164099" cy="7238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6255" lvl="1" indent="-257810" algn="just">
              <a:lnSpc>
                <a:spcPts val="4135"/>
              </a:lnSpc>
              <a:buFont typeface="Arial" panose="020B0704020202020204"/>
              <a:buChar char="•"/>
            </a:pPr>
            <a:r>
              <a:rPr lang="en-US" sz="2390" spc="90">
                <a:solidFill>
                  <a:srgbClr val="926231"/>
                </a:solidFill>
                <a:latin typeface="Lexend Deca"/>
              </a:rPr>
              <a:t>Speech emotion recognition is a technology that extracts emotion features from computer </a:t>
            </a:r>
            <a:r>
              <a:rPr lang="en-US" sz="2390" spc="45">
                <a:solidFill>
                  <a:srgbClr val="926231"/>
                </a:solidFill>
                <a:latin typeface="Arimo"/>
              </a:rPr>
              <a:t>speech signals, </a:t>
            </a:r>
            <a:endParaRPr lang="en-US" sz="2390" spc="45">
              <a:solidFill>
                <a:srgbClr val="926231"/>
              </a:solidFill>
              <a:latin typeface="Arimo"/>
            </a:endParaRPr>
          </a:p>
          <a:p>
            <a:pPr marL="516255" lvl="1" indent="-257810" algn="just">
              <a:lnSpc>
                <a:spcPts val="4135"/>
              </a:lnSpc>
              <a:buFont typeface="Arial" panose="020B0704020202020204"/>
              <a:buChar char="•"/>
            </a:pPr>
            <a:r>
              <a:rPr lang="en-US" sz="2390" spc="90">
                <a:solidFill>
                  <a:srgbClr val="926231"/>
                </a:solidFill>
                <a:latin typeface="Lexend Deca"/>
              </a:rPr>
              <a:t>C</a:t>
            </a:r>
            <a:r>
              <a:rPr lang="en-US" sz="2390" spc="45">
                <a:solidFill>
                  <a:srgbClr val="926231"/>
                </a:solidFill>
                <a:latin typeface="Arimo"/>
              </a:rPr>
              <a:t>ompares them, and analyzes the feature parameters and the obtained emotion changes</a:t>
            </a:r>
            <a:r>
              <a:rPr lang="en-US" sz="2390" spc="90">
                <a:solidFill>
                  <a:srgbClr val="926231"/>
                </a:solidFill>
                <a:latin typeface="Lexend Deca"/>
              </a:rPr>
              <a:t>. </a:t>
            </a:r>
            <a:endParaRPr lang="en-US" sz="2390" spc="90">
              <a:solidFill>
                <a:srgbClr val="926231"/>
              </a:solidFill>
              <a:latin typeface="Lexend Deca"/>
            </a:endParaRPr>
          </a:p>
          <a:p>
            <a:pPr marL="516255" lvl="1" indent="-257810" algn="just">
              <a:lnSpc>
                <a:spcPts val="4135"/>
              </a:lnSpc>
              <a:buFont typeface="Arial" panose="020B0704020202020204"/>
              <a:buChar char="•"/>
            </a:pPr>
            <a:r>
              <a:rPr lang="en-US" sz="2390" spc="90">
                <a:solidFill>
                  <a:srgbClr val="926231"/>
                </a:solidFill>
                <a:latin typeface="Lexend Deca"/>
              </a:rPr>
              <a:t>Recognizing emotions from audio signals requires feature extraction and classifier training.</a:t>
            </a:r>
            <a:endParaRPr lang="en-US" sz="2390" spc="90">
              <a:solidFill>
                <a:srgbClr val="926231"/>
              </a:solidFill>
              <a:latin typeface="Lexend Deca"/>
            </a:endParaRPr>
          </a:p>
          <a:p>
            <a:pPr marL="516255" lvl="1" indent="-257810" algn="just">
              <a:lnSpc>
                <a:spcPts val="4135"/>
              </a:lnSpc>
              <a:buFont typeface="Arial" panose="020B0704020202020204"/>
              <a:buChar char="•"/>
            </a:pPr>
            <a:r>
              <a:rPr lang="en-US" sz="2390" spc="90">
                <a:solidFill>
                  <a:srgbClr val="926231"/>
                </a:solidFill>
                <a:latin typeface="Lexend Deca"/>
              </a:rPr>
              <a:t>The feature vector is composed of audio signal elements that characterize the specific characteristics of the speaker </a:t>
            </a:r>
            <a:endParaRPr lang="en-US" sz="2390" spc="90">
              <a:solidFill>
                <a:srgbClr val="926231"/>
              </a:solidFill>
              <a:latin typeface="Lexend Deca"/>
            </a:endParaRPr>
          </a:p>
          <a:p>
            <a:pPr algn="just">
              <a:lnSpc>
                <a:spcPts val="4015"/>
              </a:lnSpc>
            </a:pPr>
            <a:r>
              <a:rPr lang="en-US" sz="2390" spc="90">
                <a:solidFill>
                  <a:srgbClr val="926231"/>
                </a:solidFill>
                <a:latin typeface="Lexend Deca"/>
              </a:rPr>
              <a:t> </a:t>
            </a:r>
            <a:endParaRPr lang="en-US" sz="2390" spc="90">
              <a:solidFill>
                <a:srgbClr val="926231"/>
              </a:solidFill>
              <a:latin typeface="Lexend Deca"/>
            </a:endParaRPr>
          </a:p>
          <a:p>
            <a:pPr algn="just">
              <a:lnSpc>
                <a:spcPts val="4015"/>
              </a:lnSpc>
            </a:pPr>
          </a:p>
          <a:p>
            <a:pPr algn="just">
              <a:lnSpc>
                <a:spcPts val="4015"/>
              </a:lnSpc>
            </a:pPr>
          </a:p>
          <a:p>
            <a:pPr algn="just">
              <a:lnSpc>
                <a:spcPts val="40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9111" r="9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918910" y="1591015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4" name="AutoShape 4"/>
          <p:cNvSpPr/>
          <p:nvPr/>
        </p:nvSpPr>
        <p:spPr>
          <a:xfrm>
            <a:off x="12179432" y="1591015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5" name="AutoShape 5"/>
          <p:cNvSpPr/>
          <p:nvPr/>
        </p:nvSpPr>
        <p:spPr>
          <a:xfrm>
            <a:off x="1658387" y="1591015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6" name="AutoShape 6"/>
          <p:cNvSpPr/>
          <p:nvPr/>
        </p:nvSpPr>
        <p:spPr>
          <a:xfrm>
            <a:off x="6918910" y="6701651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7" name="AutoShape 7"/>
          <p:cNvSpPr/>
          <p:nvPr/>
        </p:nvSpPr>
        <p:spPr>
          <a:xfrm>
            <a:off x="12179432" y="6701651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8" name="AutoShape 8"/>
          <p:cNvSpPr/>
          <p:nvPr/>
        </p:nvSpPr>
        <p:spPr>
          <a:xfrm>
            <a:off x="1658387" y="6701651"/>
            <a:ext cx="4450181" cy="1994333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9" name="AutoShape 9"/>
          <p:cNvSpPr/>
          <p:nvPr/>
        </p:nvSpPr>
        <p:spPr>
          <a:xfrm rot="2307086">
            <a:off x="4647992" y="4026823"/>
            <a:ext cx="1496458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2088821">
            <a:off x="11807973" y="6163837"/>
            <a:ext cx="1801042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1" name="AutoShape 11"/>
          <p:cNvSpPr/>
          <p:nvPr/>
        </p:nvSpPr>
        <p:spPr>
          <a:xfrm rot="-1844075">
            <a:off x="12029332" y="4036148"/>
            <a:ext cx="1857354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AutoShape 12"/>
          <p:cNvSpPr/>
          <p:nvPr/>
        </p:nvSpPr>
        <p:spPr>
          <a:xfrm rot="-1760624">
            <a:off x="4578770" y="6163837"/>
            <a:ext cx="2178018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5400000">
            <a:off x="8673623" y="4036148"/>
            <a:ext cx="949223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383465">
            <a:off x="8651542" y="6187200"/>
            <a:ext cx="981290" cy="0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AutoShape 15"/>
          <p:cNvSpPr/>
          <p:nvPr/>
        </p:nvSpPr>
        <p:spPr>
          <a:xfrm>
            <a:off x="4876589" y="4471377"/>
            <a:ext cx="8534822" cy="1248996"/>
          </a:xfrm>
          <a:prstGeom prst="rect">
            <a:avLst/>
          </a:prstGeom>
          <a:solidFill>
            <a:srgbClr val="1C202F"/>
          </a:solidFill>
        </p:spPr>
      </p:sp>
      <p:sp>
        <p:nvSpPr>
          <p:cNvPr id="16" name="TextBox 16"/>
          <p:cNvSpPr txBox="1"/>
          <p:nvPr/>
        </p:nvSpPr>
        <p:spPr>
          <a:xfrm>
            <a:off x="5290835" y="4750652"/>
            <a:ext cx="7667174" cy="52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FFFFFF"/>
                </a:solidFill>
                <a:latin typeface="Lexend Mega"/>
              </a:rPr>
              <a:t>Mind Map</a:t>
            </a:r>
            <a:endParaRPr lang="en-US" sz="3200" u="none">
              <a:solidFill>
                <a:srgbClr val="FFFFFF"/>
              </a:solidFill>
              <a:latin typeface="Lexend Meg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33172" y="1787229"/>
            <a:ext cx="3899888" cy="156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There were many SER models available based on the machine learning techniques but we have implemented deep learning to recognize the emotions from data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33533" y="7211353"/>
            <a:ext cx="4063460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The Ryerson Audio-Visual Database of Emotional Speech and Song (RAVDESS) contains 7356 files (total size: 24.8 GB). 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94056" y="1944391"/>
            <a:ext cx="389988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Emotion recognition is the part of speech recognition which is gaining more popularity and need for it increases enormously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74478" y="7054191"/>
            <a:ext cx="3899888" cy="156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All conditions are available in three modality formats: Audio-only (16bit, 48kHz .wav), Audio-Video (720p H.264, AAC 48kHz, .mp4), and Video-only (no sound) format.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454579" y="1787229"/>
            <a:ext cx="3899888" cy="156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SER is used in call center for classifying calls according to emotions and can be used as the performance parameter for conversational analysis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454579" y="7211353"/>
            <a:ext cx="389988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Lexend Deca"/>
              </a:rPr>
              <a:t>Each expression is produced at two levels of emotional intensity, with an additional neutral expression</a:t>
            </a:r>
            <a:endParaRPr lang="en-US" sz="18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23" name="AutoShape 23"/>
          <p:cNvSpPr/>
          <p:nvPr/>
        </p:nvSpPr>
        <p:spPr>
          <a:xfrm rot="-5400000">
            <a:off x="6287611" y="3280645"/>
            <a:ext cx="718744" cy="13293966"/>
          </a:xfrm>
          <a:prstGeom prst="rect">
            <a:avLst/>
          </a:prstGeom>
          <a:solidFill>
            <a:srgbClr val="5F4D3B"/>
          </a:solidFill>
        </p:spPr>
      </p:sp>
      <p:sp>
        <p:nvSpPr>
          <p:cNvPr id="24" name="AutoShape 24"/>
          <p:cNvSpPr/>
          <p:nvPr/>
        </p:nvSpPr>
        <p:spPr>
          <a:xfrm rot="-5400000">
            <a:off x="15431611" y="7430611"/>
            <a:ext cx="718744" cy="4994034"/>
          </a:xfrm>
          <a:prstGeom prst="rect">
            <a:avLst/>
          </a:prstGeom>
          <a:solidFill>
            <a:srgbClr val="998C7D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2792" y="2009896"/>
            <a:ext cx="1440217" cy="14402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57167" y="2009896"/>
            <a:ext cx="1440217" cy="14402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57167" y="7074839"/>
            <a:ext cx="1747205" cy="174720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1071361" y="2730004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7139283" y="2753817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1603927" y="7900816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rot="-10800000">
            <a:off x="7466067" y="7924629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2983172" y="2730004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rot="-10800000">
            <a:off x="3137419" y="7948441"/>
            <a:ext cx="17941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276349" y="1932553"/>
            <a:ext cx="1464030" cy="146403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 l="4838" r="4838"/>
          <a:stretch>
            <a:fillRect/>
          </a:stretch>
        </p:blipFill>
        <p:spPr>
          <a:xfrm>
            <a:off x="13398094" y="2063425"/>
            <a:ext cx="1982865" cy="1333158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2595437">
            <a:off x="16177802" y="3730781"/>
            <a:ext cx="10448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986716" y="4557911"/>
            <a:ext cx="1891074" cy="153413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3760044" y="6979589"/>
            <a:ext cx="1139281" cy="1688961"/>
          </a:xfrm>
          <a:prstGeom prst="rect">
            <a:avLst/>
          </a:prstGeom>
        </p:spPr>
      </p:pic>
      <p:sp>
        <p:nvSpPr>
          <p:cNvPr id="16" name="AutoShape 16"/>
          <p:cNvSpPr/>
          <p:nvPr/>
        </p:nvSpPr>
        <p:spPr>
          <a:xfrm rot="8341695">
            <a:off x="15999753" y="7612676"/>
            <a:ext cx="104486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583519" y="7180708"/>
            <a:ext cx="1487842" cy="148784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92792" y="7180708"/>
            <a:ext cx="1411642" cy="141164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945655" y="3679688"/>
            <a:ext cx="2887742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 Identifying emotion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from sound files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347515" y="3903525"/>
            <a:ext cx="3530769" cy="43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Dataset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933449" y="3679688"/>
            <a:ext cx="2343694" cy="878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Exploratory 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Arimo"/>
              </a:rPr>
              <a:t>Data Analysis </a:t>
            </a:r>
            <a:endParaRPr lang="en-US" sz="255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697638" y="3935910"/>
            <a:ext cx="2759273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Importing Libraries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059479" y="8940012"/>
            <a:ext cx="2660094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Feature extraction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388812" y="8795385"/>
            <a:ext cx="1888331" cy="87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Training and 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Testing split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31585" y="8795385"/>
            <a:ext cx="2668191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MLPClassifier and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training the model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3570"/>
              </a:lnSpc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753834" y="9019222"/>
            <a:ext cx="2974777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Accuracy Calculation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35922" y="141605"/>
            <a:ext cx="7816155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5F4D3B"/>
                </a:solidFill>
                <a:latin typeface="Abril Fatface"/>
              </a:rPr>
              <a:t>Proposed Flow Diagram </a:t>
            </a:r>
            <a:endParaRPr lang="en-US" sz="5500">
              <a:solidFill>
                <a:srgbClr val="5F4D3B"/>
              </a:solidFill>
              <a:latin typeface="Abril Fatfac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986716" y="6275869"/>
            <a:ext cx="1917859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>
                <a:solidFill>
                  <a:srgbClr val="000000"/>
                </a:solidFill>
                <a:latin typeface="Open Sans Light"/>
              </a:rPr>
              <a:t>Data Loading</a:t>
            </a:r>
            <a:endParaRPr lang="en-US" sz="255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25669" y="254757"/>
            <a:ext cx="5924949" cy="35765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33848" y="3571224"/>
            <a:ext cx="5361003" cy="1934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5"/>
              </a:lnSpc>
            </a:pPr>
            <a:r>
              <a:rPr lang="en-US" sz="2210">
                <a:solidFill>
                  <a:srgbClr val="000000"/>
                </a:solidFill>
                <a:latin typeface="Lexend Mega"/>
              </a:rPr>
              <a:t> 1. Speech Emotion Recognition an Overview:</a:t>
            </a:r>
            <a:endParaRPr lang="en-US" sz="221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3095"/>
              </a:lnSpc>
            </a:pPr>
            <a:r>
              <a:rPr lang="en-US" sz="2210">
                <a:solidFill>
                  <a:srgbClr val="000000"/>
                </a:solidFill>
                <a:latin typeface="Lexend Mega"/>
              </a:rPr>
              <a:t> </a:t>
            </a:r>
            <a:endParaRPr lang="en-US" sz="2210">
              <a:solidFill>
                <a:srgbClr val="000000"/>
              </a:solidFill>
              <a:latin typeface="Lexend Mega"/>
            </a:endParaRPr>
          </a:p>
          <a:p>
            <a:pPr algn="l">
              <a:lnSpc>
                <a:spcPts val="3095"/>
              </a:lnSpc>
            </a:pPr>
            <a:r>
              <a:rPr lang="en-US" sz="2210">
                <a:solidFill>
                  <a:srgbClr val="000000"/>
                </a:solidFill>
                <a:latin typeface="Lexend Deca"/>
              </a:rPr>
              <a:t>SER systems based on the several classifiers is illustrated</a:t>
            </a:r>
            <a:endParaRPr lang="en-US" sz="221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33848" y="6439682"/>
            <a:ext cx="5361003" cy="407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5"/>
              </a:lnSpc>
            </a:pPr>
            <a:r>
              <a:rPr lang="en-US" sz="2100">
                <a:solidFill>
                  <a:srgbClr val="000000"/>
                </a:solidFill>
                <a:latin typeface="Lexend Mega"/>
              </a:rPr>
              <a:t>3. A CNN-Assisted Enhanced Audio Signal Processing for Speech Emotion Recognition</a:t>
            </a:r>
            <a:endParaRPr lang="en-US" sz="210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2945"/>
              </a:lnSpc>
            </a:pPr>
          </a:p>
          <a:p>
            <a:pPr>
              <a:lnSpc>
                <a:spcPts val="2945"/>
              </a:lnSpc>
            </a:pPr>
            <a:r>
              <a:rPr lang="en-US" sz="2100">
                <a:solidFill>
                  <a:srgbClr val="000000"/>
                </a:solidFill>
                <a:latin typeface="Lexend Deca"/>
              </a:rPr>
              <a:t>Artificial intelligence-assisted DSCNN architecture using the plain nets strategy to learn features from spectrogram of speech signals that are enhanced in prior steps to perform better</a:t>
            </a:r>
            <a:endParaRPr lang="en-US" sz="2100">
              <a:solidFill>
                <a:srgbClr val="000000"/>
              </a:solidFill>
              <a:latin typeface="Lexend Deca"/>
            </a:endParaRPr>
          </a:p>
          <a:p>
            <a:pPr>
              <a:lnSpc>
                <a:spcPts val="2945"/>
              </a:lnSpc>
            </a:pPr>
          </a:p>
          <a:p>
            <a:pPr marL="0" lvl="0" indent="0" algn="l">
              <a:lnSpc>
                <a:spcPts val="2945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412451" y="3561699"/>
            <a:ext cx="5846849" cy="311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exend Mega"/>
              </a:rPr>
              <a:t>2. Automatic Speech Emotion Recognition Using Machine Learning:</a:t>
            </a:r>
            <a:endParaRPr lang="en-US" sz="220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exend Deca"/>
              </a:rPr>
              <a:t>SER system using MLR, SVM, and RNN to classify seven emotions is presented</a:t>
            </a:r>
            <a:endParaRPr lang="en-US" sz="2200">
              <a:solidFill>
                <a:srgbClr val="000000"/>
              </a:solidFill>
              <a:latin typeface="Lexend Deca"/>
            </a:endParaRPr>
          </a:p>
          <a:p>
            <a:pPr>
              <a:lnSpc>
                <a:spcPts val="3080"/>
              </a:lnSpc>
            </a:pPr>
          </a:p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1412451" y="6430091"/>
            <a:ext cx="5846849" cy="408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exend Mega"/>
              </a:rPr>
              <a:t>4. Speech emotion recognition with deep convolutional neural networks</a:t>
            </a:r>
            <a:endParaRPr lang="en-US" sz="210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2940"/>
              </a:lnSpc>
            </a:pP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exend Deca"/>
              </a:rPr>
              <a:t>Introduction of a new architecture, which extracts mel-frequency cepstral coefficients, mel-scale spectrogram, Tonnetz representation, and spectral contrast features from sound files and uses them as inputs for the one-dimensional CNN </a:t>
            </a:r>
            <a:endParaRPr lang="en-US" sz="2100">
              <a:solidFill>
                <a:srgbClr val="000000"/>
              </a:solidFill>
              <a:latin typeface="Lexend Deca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6850618" y="866775"/>
            <a:ext cx="1040868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926231"/>
                </a:solidFill>
                <a:latin typeface="Open Sans Extra Bold"/>
              </a:rPr>
              <a:t>Literature review</a:t>
            </a:r>
            <a:endParaRPr lang="en-US" sz="9000">
              <a:solidFill>
                <a:srgbClr val="926231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25669" y="254757"/>
            <a:ext cx="5924949" cy="35765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622" y="4589748"/>
            <a:ext cx="5361003" cy="310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5"/>
              </a:lnSpc>
            </a:pPr>
            <a:r>
              <a:rPr lang="en-US" sz="2210">
                <a:solidFill>
                  <a:srgbClr val="000000"/>
                </a:solidFill>
                <a:latin typeface="Lexend Mega"/>
              </a:rPr>
              <a:t> 5. Speech Emotion recognition using Convolutional and Recurrent Neural Networks</a:t>
            </a:r>
            <a:endParaRPr lang="en-US" sz="221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3095"/>
              </a:lnSpc>
            </a:pPr>
          </a:p>
          <a:p>
            <a:pPr algn="l">
              <a:lnSpc>
                <a:spcPts val="3095"/>
              </a:lnSpc>
            </a:pPr>
            <a:r>
              <a:rPr lang="en-US" sz="2210">
                <a:solidFill>
                  <a:srgbClr val="000000"/>
                </a:solidFill>
                <a:latin typeface="Lexend Mega"/>
              </a:rPr>
              <a:t>Speech Signals were converted to 2D representations using Short Time Fourier Transform</a:t>
            </a:r>
            <a:endParaRPr lang="en-US" sz="2210">
              <a:solidFill>
                <a:srgbClr val="000000"/>
              </a:solidFill>
              <a:latin typeface="Lexend Meg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12451" y="4580223"/>
            <a:ext cx="5846849" cy="4678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exend Mega"/>
              </a:rPr>
              <a:t>6. HIDDEN MARKOV MODEL-BASED SPEECH EMOTION RECOGNITION</a:t>
            </a:r>
            <a:endParaRPr lang="en-US" sz="220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exend Mega"/>
              </a:rPr>
              <a:t>A global statistics framework of an utterance is classified by Gaussian mixture models using the derived features of raw pitch and energy contours of the speech signal</a:t>
            </a:r>
            <a:endParaRPr lang="en-US" sz="2200">
              <a:solidFill>
                <a:srgbClr val="000000"/>
              </a:solidFill>
              <a:latin typeface="Lexend Mega"/>
            </a:endParaRPr>
          </a:p>
          <a:p>
            <a:pPr>
              <a:lnSpc>
                <a:spcPts val="3080"/>
              </a:lnSpc>
            </a:pPr>
          </a:p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6850618" y="866775"/>
            <a:ext cx="1040868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926231"/>
                </a:solidFill>
                <a:latin typeface="Open Sans Extra Bold"/>
              </a:rPr>
              <a:t>Literature review</a:t>
            </a:r>
            <a:endParaRPr lang="en-US" sz="9000">
              <a:solidFill>
                <a:srgbClr val="926231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07657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10501115" y="0"/>
            <a:ext cx="7786885" cy="10287000"/>
            <a:chOff x="0" y="0"/>
            <a:chExt cx="205086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0867" cy="2709333"/>
            </a:xfrm>
            <a:custGeom>
              <a:avLst/>
              <a:gdLst/>
              <a:ahLst/>
              <a:cxnLst/>
              <a:rect l="l" t="t" r="r" b="b"/>
              <a:pathLst>
                <a:path w="2050867" h="2709333">
                  <a:moveTo>
                    <a:pt x="0" y="0"/>
                  </a:moveTo>
                  <a:lnTo>
                    <a:pt x="2050867" y="0"/>
                  </a:lnTo>
                  <a:lnTo>
                    <a:pt x="20508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8D5D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578213" y="462315"/>
            <a:ext cx="2707105" cy="2057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190537" y="2522028"/>
            <a:ext cx="6408042" cy="52429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41728" y="2462565"/>
            <a:ext cx="8180074" cy="809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Montserrat"/>
              </a:rPr>
              <a:t>In this project, we will use the libraries librosa, soundfile, and sklearn (among others) to build a model using an MLPClassifier. </a:t>
            </a:r>
            <a:endParaRPr lang="en-US" sz="2715">
              <a:solidFill>
                <a:srgbClr val="000000"/>
              </a:solidFill>
              <a:latin typeface="Montserrat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This will be able to recognize emotion from sound files. 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We will load the data, extract features from it.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Then split the dataset into training and testing sets. 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Then, we’ll initialize an MLPClassifier and train the model.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Finally, we’ll calculate the accuracy of our model.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marL="586740" lvl="1" indent="-293370" algn="just">
              <a:lnSpc>
                <a:spcPts val="3805"/>
              </a:lnSpc>
              <a:buFont typeface="Arial" panose="020B0704020202020204"/>
              <a:buChar char="•"/>
            </a:pPr>
            <a:r>
              <a:rPr lang="en-US" sz="2715">
                <a:solidFill>
                  <a:srgbClr val="000000"/>
                </a:solidFill>
                <a:latin typeface="Arimo"/>
              </a:rPr>
              <a:t>We will test our model on different use cases.</a:t>
            </a:r>
            <a:endParaRPr lang="en-US" sz="2715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05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934323" y="1183081"/>
            <a:ext cx="5994885" cy="10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5"/>
              </a:lnSpc>
            </a:pPr>
            <a:r>
              <a:rPr lang="en-US" sz="6210">
                <a:solidFill>
                  <a:srgbClr val="000000"/>
                </a:solidFill>
                <a:latin typeface="Abril Fatface"/>
              </a:rPr>
              <a:t>Methodology</a:t>
            </a:r>
            <a:endParaRPr lang="en-US" sz="6210">
              <a:solidFill>
                <a:srgbClr val="000000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07657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10501115" y="0"/>
            <a:ext cx="7786885" cy="10287000"/>
            <a:chOff x="0" y="0"/>
            <a:chExt cx="205086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0867" cy="2709333"/>
            </a:xfrm>
            <a:custGeom>
              <a:avLst/>
              <a:gdLst/>
              <a:ahLst/>
              <a:cxnLst/>
              <a:rect l="l" t="t" r="r" b="b"/>
              <a:pathLst>
                <a:path w="2050867" h="2709333">
                  <a:moveTo>
                    <a:pt x="0" y="0"/>
                  </a:moveTo>
                  <a:lnTo>
                    <a:pt x="2050867" y="0"/>
                  </a:lnTo>
                  <a:lnTo>
                    <a:pt x="20508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8D5D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578213" y="354229"/>
            <a:ext cx="2707105" cy="2057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528739" y="2929004"/>
            <a:ext cx="5731637" cy="44289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85442" y="2546962"/>
            <a:ext cx="8071259" cy="792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4040" lvl="1" indent="-287020">
              <a:lnSpc>
                <a:spcPts val="3725"/>
              </a:lnSpc>
              <a:buFont typeface="Arial" panose="020B0704020202020204"/>
              <a:buChar char="•"/>
            </a:pPr>
            <a:r>
              <a:rPr lang="en-US" sz="2660">
                <a:solidFill>
                  <a:srgbClr val="000000"/>
                </a:solidFill>
                <a:latin typeface="Montserrat"/>
              </a:rPr>
              <a:t>Data augmentation is the process by which we create new synthetic data samples by adding small perturbations on our initial training set.</a:t>
            </a:r>
            <a:endParaRPr lang="en-US" sz="2660">
              <a:solidFill>
                <a:srgbClr val="000000"/>
              </a:solidFill>
              <a:latin typeface="Montserrat"/>
            </a:endParaRPr>
          </a:p>
          <a:p>
            <a:pPr marL="574040" lvl="1" indent="-287020">
              <a:lnSpc>
                <a:spcPts val="3725"/>
              </a:lnSpc>
              <a:buFont typeface="Arial" panose="020B0704020202020204"/>
              <a:buChar char="•"/>
            </a:pPr>
            <a:r>
              <a:rPr lang="en-US" sz="2660">
                <a:solidFill>
                  <a:srgbClr val="000000"/>
                </a:solidFill>
                <a:latin typeface="Montserrat"/>
              </a:rPr>
              <a:t>To generate syntactic data for audio, we can apply noise injection, shifting time, changing pitch and speed.</a:t>
            </a:r>
            <a:endParaRPr lang="en-US" sz="2660">
              <a:solidFill>
                <a:srgbClr val="000000"/>
              </a:solidFill>
              <a:latin typeface="Montserrat"/>
            </a:endParaRPr>
          </a:p>
          <a:p>
            <a:pPr marL="574040" lvl="1" indent="-287020">
              <a:lnSpc>
                <a:spcPts val="3725"/>
              </a:lnSpc>
              <a:buFont typeface="Arial" panose="020B0704020202020204"/>
              <a:buChar char="•"/>
            </a:pPr>
            <a:r>
              <a:rPr lang="en-US" sz="2660">
                <a:solidFill>
                  <a:srgbClr val="000000"/>
                </a:solidFill>
                <a:latin typeface="Montserrat"/>
              </a:rPr>
              <a:t>The objective is to make our model invariant to those perturbations and enhace its ability to generalize.</a:t>
            </a:r>
            <a:endParaRPr lang="en-US" sz="2660">
              <a:solidFill>
                <a:srgbClr val="000000"/>
              </a:solidFill>
              <a:latin typeface="Montserrat"/>
            </a:endParaRPr>
          </a:p>
          <a:p>
            <a:pPr marL="574040" lvl="1" indent="-287020">
              <a:lnSpc>
                <a:spcPts val="3725"/>
              </a:lnSpc>
              <a:buFont typeface="Arial" panose="020B0704020202020204"/>
              <a:buChar char="•"/>
            </a:pPr>
            <a:r>
              <a:rPr lang="en-US" sz="2660">
                <a:solidFill>
                  <a:srgbClr val="000000"/>
                </a:solidFill>
                <a:latin typeface="Montserrat"/>
              </a:rPr>
              <a:t>In order to this to work adding the perturbations must conserve the same label as the original training sample.</a:t>
            </a:r>
            <a:endParaRPr lang="en-US" sz="2660">
              <a:solidFill>
                <a:srgbClr val="000000"/>
              </a:solidFill>
              <a:latin typeface="Montserrat"/>
            </a:endParaRPr>
          </a:p>
          <a:p>
            <a:pPr marL="574040" lvl="1" indent="-287020">
              <a:lnSpc>
                <a:spcPts val="3725"/>
              </a:lnSpc>
              <a:buFont typeface="Arial" panose="020B0704020202020204"/>
              <a:buChar char="•"/>
            </a:pPr>
            <a:r>
              <a:rPr lang="en-US" sz="2660">
                <a:solidFill>
                  <a:srgbClr val="000000"/>
                </a:solidFill>
                <a:latin typeface="Montserrat"/>
              </a:rPr>
              <a:t>In images data augmention can be performed by shifting the image, zooming, rotating</a:t>
            </a:r>
            <a:endParaRPr lang="en-US" sz="2660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3725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934323" y="1077864"/>
            <a:ext cx="5994885" cy="10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5"/>
              </a:lnSpc>
            </a:pPr>
            <a:r>
              <a:rPr lang="en-US" sz="6210">
                <a:solidFill>
                  <a:srgbClr val="000000"/>
                </a:solidFill>
                <a:latin typeface="Abril Fatface"/>
              </a:rPr>
              <a:t>Methodology</a:t>
            </a:r>
            <a:endParaRPr lang="en-US" sz="6210">
              <a:solidFill>
                <a:srgbClr val="000000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90851" y="5396609"/>
            <a:ext cx="7458201" cy="38616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3189" y="1295613"/>
            <a:ext cx="16493524" cy="363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704020202020204"/>
              <a:buChar char="•"/>
            </a:pPr>
            <a:r>
              <a:rPr lang="en-US" sz="2600">
                <a:solidFill>
                  <a:srgbClr val="926231"/>
                </a:solidFill>
                <a:latin typeface="Lexend Mega"/>
              </a:rPr>
              <a:t>We can see our model is more accurate in predicting angry, happy emotions and it makes sense also because audio files of these emotions differ to other audio files in a lot of ways like pitch, speed etc.</a:t>
            </a:r>
            <a:endParaRPr lang="en-US" sz="2600">
              <a:solidFill>
                <a:srgbClr val="926231"/>
              </a:solidFill>
              <a:latin typeface="Lexend Mega"/>
            </a:endParaRPr>
          </a:p>
          <a:p>
            <a:pPr>
              <a:lnSpc>
                <a:spcPts val="3640"/>
              </a:lnSpc>
            </a:pPr>
          </a:p>
          <a:p>
            <a:pPr marL="561340" lvl="1" indent="-280670" algn="l">
              <a:lnSpc>
                <a:spcPts val="3640"/>
              </a:lnSpc>
              <a:buFont typeface="Arial" panose="020B0704020202020204"/>
              <a:buChar char="•"/>
            </a:pPr>
            <a:r>
              <a:rPr lang="en-US" sz="2600">
                <a:solidFill>
                  <a:srgbClr val="926231"/>
                </a:solidFill>
                <a:latin typeface="Lexend Mega"/>
              </a:rPr>
              <a:t>We overall achieved 68% accuracy on our test data and its decent but we can improve it more by applying more augmentation techniques and using other feature extraction methods.</a:t>
            </a:r>
            <a:endParaRPr lang="en-US" sz="2600">
              <a:solidFill>
                <a:srgbClr val="926231"/>
              </a:solidFill>
              <a:latin typeface="Lexend Meg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31683" y="9439684"/>
            <a:ext cx="7817369" cy="11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5"/>
              </a:lnSpc>
            </a:pPr>
            <a:r>
              <a:rPr lang="en-US" sz="2260">
                <a:solidFill>
                  <a:srgbClr val="5F4D3B"/>
                </a:solidFill>
                <a:latin typeface="Lexend Deca"/>
              </a:rPr>
              <a:t>Figure 1: Results of the model</a:t>
            </a:r>
            <a:endParaRPr lang="en-US" sz="2260">
              <a:solidFill>
                <a:srgbClr val="5F4D3B"/>
              </a:solidFill>
              <a:latin typeface="Lexend Deca"/>
            </a:endParaRPr>
          </a:p>
          <a:p>
            <a:pPr algn="ctr">
              <a:lnSpc>
                <a:spcPts val="3165"/>
              </a:lnSpc>
            </a:pPr>
          </a:p>
          <a:p>
            <a:pPr algn="ctr">
              <a:lnSpc>
                <a:spcPts val="3165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602198" y="217170"/>
            <a:ext cx="2842961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998C7D"/>
                </a:solidFill>
                <a:latin typeface="Open Sans Extra Bold"/>
              </a:rPr>
              <a:t>Results :</a:t>
            </a:r>
            <a:endParaRPr lang="en-US" sz="4800">
              <a:solidFill>
                <a:srgbClr val="998C7D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5068</Words>
  <Application>WPS Presentation</Application>
  <PresentationFormat>On-screen Show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Lexend Mega</vt:lpstr>
      <vt:lpstr>Thonburi</vt:lpstr>
      <vt:lpstr>ABeeZee</vt:lpstr>
      <vt:lpstr>Lexend Deca</vt:lpstr>
      <vt:lpstr>Arimo</vt:lpstr>
      <vt:lpstr>Arial</vt:lpstr>
      <vt:lpstr>Open Sans Light</vt:lpstr>
      <vt:lpstr>Abril Fatface</vt:lpstr>
      <vt:lpstr>Open Sans Extra Bold</vt:lpstr>
      <vt:lpstr>Montserrat</vt:lpstr>
      <vt:lpstr>Calibri</vt:lpstr>
      <vt:lpstr>Helvetica Neue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Dhabe</dc:title>
  <dc:creator/>
  <cp:lastModifiedBy>khushijhanwar</cp:lastModifiedBy>
  <cp:revision>2</cp:revision>
  <dcterms:created xsi:type="dcterms:W3CDTF">2022-12-24T15:26:58Z</dcterms:created>
  <dcterms:modified xsi:type="dcterms:W3CDTF">2022-12-24T15:26:58Z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