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327" r:id="rId7"/>
    <p:sldId id="325" r:id="rId8"/>
    <p:sldId id="315" r:id="rId9"/>
    <p:sldId id="326" r:id="rId10"/>
    <p:sldId id="328" r:id="rId11"/>
    <p:sldId id="329" r:id="rId12"/>
    <p:sldId id="287" r:id="rId13"/>
    <p:sldId id="259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nnay Khushalani" initials="PK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94620"/>
  </p:normalViewPr>
  <p:slideViewPr>
    <p:cSldViewPr snapToGrid="0">
      <p:cViewPr varScale="1">
        <p:scale>
          <a:sx n="82" d="100"/>
          <a:sy n="82" d="100"/>
        </p:scale>
        <p:origin x="56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704020202020204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rPr>
            </a:fld>
            <a:endParaRPr lang="en-US" sz="1800" b="0" i="0" u="none" strike="noStrike" cap="none">
              <a:solidFill>
                <a:srgbClr val="000000"/>
              </a:solidFill>
              <a:latin typeface="Arial" panose="020B0704020202020204"/>
              <a:ea typeface="Arial" panose="020B0704020202020204"/>
              <a:cs typeface="Arial" panose="020B0704020202020204"/>
              <a:sym typeface="Arial" panose="020B07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 rot="5400000">
            <a:off x="7285050" y="1828788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 rot="5400000">
            <a:off x="1697050" y="-812812"/>
            <a:ext cx="5851500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 rot="5400000">
            <a:off x="3832950" y="-1623150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2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2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6193367" y="1535113"/>
            <a:ext cx="53892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7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7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7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7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7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7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7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7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7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9pPr>
          </a:lstStyle>
          <a:p/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9pPr>
          </a:lstStyle>
          <a:p/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 sz="1400">
              <a:solidFill>
                <a:srgbClr val="000000"/>
              </a:solidFill>
              <a:latin typeface="Arial" panose="020B0704020202020204"/>
              <a:ea typeface="Arial" panose="020B0704020202020204"/>
              <a:cs typeface="Arial" panose="020B0704020202020204"/>
              <a:sym typeface="Arial" panose="020B07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1"/>
          <a:srcRect l="24827" r="33929"/>
          <a:stretch>
            <a:fillRect/>
          </a:stretch>
        </p:blipFill>
        <p:spPr>
          <a:xfrm>
            <a:off x="980440" y="785106"/>
            <a:ext cx="970280" cy="127127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2065655" y="2910840"/>
            <a:ext cx="9197975" cy="193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0000FF"/>
              </a:buClr>
              <a:buSzPts val="4000"/>
            </a:pPr>
            <a:r>
              <a:rPr lang="en-US" sz="4000" b="1" dirty="0"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/>
                <a:ea typeface="Calibri"/>
                <a:cs typeface="Calibri"/>
                <a:sym typeface="Calibri"/>
              </a:rPr>
              <a:t>Text editor – Pattern matching </a:t>
            </a:r>
            <a:endParaRPr sz="4000" b="1" dirty="0"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55040" y="767080"/>
            <a:ext cx="10972800" cy="5755640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[1]. </a:t>
            </a:r>
            <a:r>
              <a:rPr lang="en-US" sz="2200" dirty="0">
                <a:solidFill>
                  <a:srgbClr val="2E2E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Weiner, P., 1973, October. Linear pattern matching algorithms. In 14th Annual Symposium on Switching and Automata Theory (swat 1973) (pp. 1-11). IEEE.</a:t>
            </a:r>
            <a:endParaRPr lang="en-US" sz="2200" dirty="0">
              <a:solidFill>
                <a:srgbClr val="2E2E2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just">
              <a:buNone/>
            </a:pPr>
            <a:endParaRPr lang="en-US" sz="2200" dirty="0">
              <a:solidFill>
                <a:srgbClr val="2E2E2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just">
              <a:buNone/>
            </a:pPr>
            <a:r>
              <a:rPr lang="en-US" sz="2200" dirty="0">
                <a:solidFill>
                  <a:srgbClr val="2E2E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[2]. </a:t>
            </a:r>
            <a:r>
              <a:rPr lang="en-US" sz="2200" dirty="0" err="1">
                <a:solidFill>
                  <a:srgbClr val="2E2E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Tarhio</a:t>
            </a:r>
            <a:r>
              <a:rPr lang="en-US" sz="2200" dirty="0">
                <a:solidFill>
                  <a:srgbClr val="2E2E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J. and </a:t>
            </a:r>
            <a:r>
              <a:rPr lang="en-US" sz="2200" dirty="0" err="1">
                <a:solidFill>
                  <a:srgbClr val="2E2E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Ukkonen</a:t>
            </a:r>
            <a:r>
              <a:rPr lang="en-US" sz="2200" dirty="0">
                <a:solidFill>
                  <a:srgbClr val="2E2E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E., 1993. Approximate </a:t>
            </a:r>
            <a:r>
              <a:rPr lang="en-US" sz="2200" dirty="0" err="1">
                <a:solidFill>
                  <a:srgbClr val="2E2E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boyer</a:t>
            </a:r>
            <a:r>
              <a:rPr lang="en-US" sz="2200" dirty="0">
                <a:solidFill>
                  <a:srgbClr val="2E2E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sz="2200" dirty="0" err="1">
                <a:solidFill>
                  <a:srgbClr val="2E2E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moore</a:t>
            </a:r>
            <a:r>
              <a:rPr lang="en-US" sz="2200" dirty="0">
                <a:solidFill>
                  <a:srgbClr val="2E2E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string matching. SIAM Journal on Computing, 22(2), pp.243-260.</a:t>
            </a:r>
            <a:endParaRPr lang="en-US" sz="2200" dirty="0">
              <a:solidFill>
                <a:srgbClr val="2E2E2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just">
              <a:buNone/>
            </a:pPr>
            <a:endParaRPr lang="en-US" sz="2200" dirty="0">
              <a:solidFill>
                <a:srgbClr val="2E2E2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just">
              <a:buNone/>
            </a:pPr>
            <a:r>
              <a:rPr lang="en-US" sz="2200" dirty="0">
                <a:solidFill>
                  <a:srgbClr val="2E2E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[3]. Galil, Z., 1979. On improving the worst case running time of the Boyer-Moore string matching algorithm. Communications of the ACM, 22(9), pp.505-508.</a:t>
            </a:r>
            <a:endParaRPr lang="en-US" sz="2200" dirty="0">
              <a:solidFill>
                <a:srgbClr val="2E2E2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just">
              <a:buNone/>
            </a:pPr>
            <a:endParaRPr lang="en-US" sz="2200" dirty="0">
              <a:solidFill>
                <a:srgbClr val="2E2E2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just">
              <a:buNone/>
            </a:pPr>
            <a:r>
              <a:rPr lang="en-US" sz="2200" dirty="0">
                <a:solidFill>
                  <a:srgbClr val="2E2E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[4]. Plaxton G. String Matching: Rabin-Karp Algorithm. Theory in Programming Practice. University of Austin, Texas. 2005.</a:t>
            </a:r>
            <a:endParaRPr lang="en-US" sz="2200" dirty="0">
              <a:solidFill>
                <a:srgbClr val="2E2E2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just">
              <a:buNone/>
            </a:pPr>
            <a:endParaRPr lang="en-US" sz="2200" dirty="0">
              <a:solidFill>
                <a:srgbClr val="2E2E2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just">
              <a:buNone/>
            </a:pPr>
            <a:r>
              <a:rPr lang="en-US" sz="2200" dirty="0">
                <a:solidFill>
                  <a:srgbClr val="2E2E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[5]. </a:t>
            </a:r>
            <a:r>
              <a:rPr lang="en-IN" sz="2200" dirty="0">
                <a:solidFill>
                  <a:srgbClr val="2E2E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Joshi, O.S., </a:t>
            </a:r>
            <a:r>
              <a:rPr lang="en-IN" sz="2200" dirty="0" err="1">
                <a:solidFill>
                  <a:srgbClr val="2E2E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Upadhvay</a:t>
            </a:r>
            <a:r>
              <a:rPr lang="en-IN" sz="2200" dirty="0">
                <a:solidFill>
                  <a:srgbClr val="2E2E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B.R. and </a:t>
            </a:r>
            <a:r>
              <a:rPr lang="en-IN" sz="2200" dirty="0" err="1">
                <a:solidFill>
                  <a:srgbClr val="2E2E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Supriya</a:t>
            </a:r>
            <a:r>
              <a:rPr lang="en-IN" sz="2200" dirty="0">
                <a:solidFill>
                  <a:srgbClr val="2E2E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M., 2017, August. Parallelized advanced </a:t>
            </a:r>
            <a:r>
              <a:rPr lang="en-IN" sz="2200" dirty="0" err="1">
                <a:solidFill>
                  <a:srgbClr val="2E2E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rabin-karp</a:t>
            </a:r>
            <a:r>
              <a:rPr lang="en-IN" sz="2200" dirty="0">
                <a:solidFill>
                  <a:srgbClr val="2E2E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algorithm for string matching. In 2017 International Conference on Computing, Communication, Control and Automation (ICCUBEA) (pp. 1-5). IEEE.</a:t>
            </a:r>
            <a:endParaRPr lang="en-US" sz="2200" dirty="0">
              <a:solidFill>
                <a:srgbClr val="2E2E2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sz="2200" dirty="0">
              <a:solidFill>
                <a:srgbClr val="2E2E2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0" y="1365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Verdana" panose="020B0604030504040204"/>
                <a:ea typeface="Verdana" panose="020B0604030504040204"/>
                <a:cs typeface="Arial" panose="020B0704020202020204"/>
                <a:sym typeface="Arial" panose="020B0704020202020204"/>
              </a:rPr>
              <a:t>References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 descr="thankyounew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362200" y="914401"/>
            <a:ext cx="8115298" cy="5410201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488439" y="27872"/>
            <a:ext cx="83820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C00000"/>
              </a:buClr>
              <a:buSzPts val="2400"/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Content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323910" y="1267101"/>
            <a:ext cx="82169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Introduction </a:t>
            </a:r>
            <a:endParaRPr lang="en-US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Pattern matching </a:t>
            </a:r>
            <a:endParaRPr lang="en-US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Text editor </a:t>
            </a:r>
            <a:endParaRPr lang="en-US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Boyer Moore Algorithm</a:t>
            </a:r>
            <a:endParaRPr lang="en-US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Rabin Karp Algorithm </a:t>
            </a:r>
            <a:endParaRPr lang="en-US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lvl="6">
              <a:lnSpc>
                <a:spcPct val="200000"/>
              </a:lnSpc>
            </a:pPr>
            <a:endParaRPr lang="en-IN" sz="2000" dirty="0"/>
          </a:p>
          <a:p>
            <a:pPr lvl="6">
              <a:lnSpc>
                <a:spcPct val="200000"/>
              </a:lnSpc>
            </a:pPr>
            <a:r>
              <a:rPr lang="en-IN" sz="2000" dirty="0"/>
              <a:t>              </a:t>
            </a:r>
            <a:endParaRPr lang="en-IN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>
          <a:xfrm>
            <a:off x="1049590" y="6356350"/>
            <a:ext cx="4629849" cy="365100"/>
          </a:xfrm>
        </p:spPr>
        <p:txBody>
          <a:bodyPr/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 source: https://images.app.goo.gl/DznckdAiphjw9Y9Q9</a:t>
            </a:r>
            <a:endParaRPr lang="en-IN" sz="10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1026" name="Picture 2" descr="Pattern Matching in Elixir: Five Things to Rememb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455" y="1487691"/>
            <a:ext cx="3258820" cy="304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2124075" y="-10160"/>
            <a:ext cx="83820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C00000"/>
              </a:buClr>
              <a:buSzPts val="2400"/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Introduction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35" y="1209040"/>
            <a:ext cx="6615430" cy="5231765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</a:t>
            </a:r>
            <a:r>
              <a:rPr lang="en-US" sz="2600" b="1" dirty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AIM</a:t>
            </a: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To build a text editor using pattern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matching algorithm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To study and use the most efficient algorithm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To identify the given word accurately.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0435" y="644093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Term source: https://images.app.goo.gl/9hgVRdcGqv9XXXYA6</a:t>
            </a:r>
            <a:endParaRPr lang="en-IN" sz="10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0" name="Picture 2" descr="Scala: Pattern matching use cas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35" y="2225675"/>
            <a:ext cx="5156200" cy="240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6" name="Google Shape;105;p15"/>
          <p:cNvSpPr txBox="1"/>
          <p:nvPr/>
        </p:nvSpPr>
        <p:spPr>
          <a:xfrm>
            <a:off x="1778000" y="136550"/>
            <a:ext cx="83820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C00000"/>
              </a:buClr>
              <a:buSzPts val="2400"/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Timeline</a:t>
            </a:r>
            <a:endParaRPr dirty="0"/>
          </a:p>
        </p:txBody>
      </p:sp>
      <p:sp>
        <p:nvSpPr>
          <p:cNvPr id="7" name="Arrow: Right 6"/>
          <p:cNvSpPr/>
          <p:nvPr/>
        </p:nvSpPr>
        <p:spPr>
          <a:xfrm>
            <a:off x="1168400" y="2651760"/>
            <a:ext cx="2072640" cy="134112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Week 1-3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3233420" y="2667000"/>
            <a:ext cx="2072640" cy="134112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Week 4,5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298440" y="2651760"/>
            <a:ext cx="2072640" cy="134112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Week 6,7 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Right 9"/>
          <p:cNvSpPr/>
          <p:nvPr/>
        </p:nvSpPr>
        <p:spPr>
          <a:xfrm>
            <a:off x="7386320" y="2651760"/>
            <a:ext cx="2072640" cy="134112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Week 8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rrow: Right 10"/>
          <p:cNvSpPr/>
          <p:nvPr/>
        </p:nvSpPr>
        <p:spPr>
          <a:xfrm>
            <a:off x="9474200" y="2651760"/>
            <a:ext cx="2072640" cy="134112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Week 9,10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859280" y="2143760"/>
            <a:ext cx="0" cy="8331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003040" y="3698240"/>
            <a:ext cx="0" cy="8331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096000" y="2143760"/>
            <a:ext cx="0" cy="8331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178800" y="3667760"/>
            <a:ext cx="0" cy="8331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241280" y="2143760"/>
            <a:ext cx="0" cy="8331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56365" y="1774428"/>
            <a:ext cx="1747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Research</a:t>
            </a:r>
            <a:endParaRPr lang="en-IN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3009900" y="4462639"/>
            <a:ext cx="1986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Creating notepad text editor </a:t>
            </a:r>
            <a:endParaRPr lang="en-IN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5059694" y="1555990"/>
            <a:ext cx="2072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Boyer Moore’s  </a:t>
            </a:r>
            <a:endParaRPr lang="en-US" sz="1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(find functionality)</a:t>
            </a:r>
            <a:endParaRPr lang="en-IN" sz="1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2480" y="4442319"/>
            <a:ext cx="2072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Add functionality- replace</a:t>
            </a:r>
            <a:endParaRPr lang="en-IN" sz="1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74761" y="1221940"/>
            <a:ext cx="26720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Rabin Karp </a:t>
            </a:r>
            <a:endParaRPr lang="en-US" sz="1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Add functionality - find all and replace all</a:t>
            </a:r>
            <a:endParaRPr lang="en-IN" sz="1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2002155" y="74825"/>
            <a:ext cx="83820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C00000"/>
              </a:buClr>
              <a:buSzPts val="2400"/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Pattern Matching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0435" y="644093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Term source: https://www.geeksforgeeks.org/algorithms-gq/pattern-searching/</a:t>
            </a:r>
            <a:endParaRPr lang="en-IN" sz="10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88035" y="170840"/>
            <a:ext cx="10972800" cy="4526100"/>
          </a:xfrm>
        </p:spPr>
        <p:txBody>
          <a:bodyPr/>
          <a:lstStyle/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Also referred to as String Searching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 act of checking a given sequence of tokens for the presence of the constituents of some pattern.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Useful in the case of searching a string within another string.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Pattern Searching Algorithm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3183093"/>
            <a:ext cx="5770880" cy="314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0" y="7316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  <a:buSzPts val="2400"/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/>
                <a:ea typeface="Verdana" panose="020B0604030504040204"/>
                <a:sym typeface="Verdana" panose="020B0604030504040204"/>
              </a:rPr>
              <a:t>Implementation – Text editor </a:t>
            </a:r>
            <a:endParaRPr lang="en-US" sz="2400" b="1" dirty="0">
              <a:solidFill>
                <a:srgbClr val="C00000"/>
              </a:solidFill>
              <a:latin typeface="Verdana" panose="020B0604030504040204"/>
              <a:ea typeface="Verdana" panose="020B060403050404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3760" y="534829"/>
            <a:ext cx="10708640" cy="5898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1325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 panose="020B07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 the text editor, the user can write and edit text inside the next area which is nested inside a </a:t>
            </a:r>
            <a:r>
              <a:rPr lang="en-US" sz="24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Jframe</a:t>
            </a: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 </a:t>
            </a:r>
            <a:endParaRPr lang="en-US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41325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 panose="020B07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We create a menu bar which will consist of file</a:t>
            </a:r>
            <a:r>
              <a:rPr lang="en-US" sz="240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edit and view.</a:t>
            </a:r>
            <a:endParaRPr lang="en-US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41325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 panose="020B07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Features included: </a:t>
            </a:r>
            <a:endParaRPr lang="en-US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555625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File – new, open, save, print, exit </a:t>
            </a:r>
            <a:endParaRPr lang="en-US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555625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Edit – copy, paste, cut, select all, find text </a:t>
            </a:r>
            <a:endParaRPr lang="en-US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555625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View – light mode, dark mode </a:t>
            </a:r>
            <a:endParaRPr lang="en-US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41325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 panose="020B07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760" y="723412"/>
            <a:ext cx="10972800" cy="4526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sym typeface="Arial" panose="020B0704020202020204"/>
              </a:rPr>
              <a:t>The B-M algorithm takes a 'backward' approach.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  <a:sym typeface="Arial" panose="020B0704020202020204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 pattern string (P) is aligned with the start of the text string (T).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Compares the characters of a pattern from right to left.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Pattern is changed entirely past the mismatching character.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B-M algorithm uses two preprocessing strategies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simultaneously.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B-M String search algorithm is a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particularly efficient algorithm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sz="2400" dirty="0">
              <a:solidFill>
                <a:srgbClr val="000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  <a:sym typeface="Arial" panose="020B07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50160" y="120700"/>
            <a:ext cx="8067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  <a:buSzPts val="2400"/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/>
                <a:ea typeface="Verdana" panose="020B0604030504040204"/>
                <a:sym typeface="Verdana" panose="020B0604030504040204"/>
              </a:rPr>
              <a:t>Implementation – Boyer Moore’s Algorithm  </a:t>
            </a:r>
            <a:endParaRPr lang="en-US" sz="2400" b="1" dirty="0">
              <a:solidFill>
                <a:srgbClr val="C00000"/>
              </a:solidFill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7528" y="4357929"/>
            <a:ext cx="5865557" cy="10746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746760"/>
            <a:ext cx="7183120" cy="5191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Due to the limitations of Boyer Moore’s we switched to the Rabin Karp algorithm.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It is used for searching/matching patterns in the text using a hash function.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A hash function is a tool to map a larger input value to a smaller output value. This output value is called the hash value.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It filters the characters that do not match and then perform the comparison.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sz="2400" dirty="0"/>
              <a:t>     </a:t>
            </a:r>
            <a:endParaRPr lang="en-US" sz="2400" dirty="0"/>
          </a:p>
          <a:p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0160" y="120700"/>
            <a:ext cx="8067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  <a:buSzPts val="2400"/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/>
                <a:ea typeface="Verdana" panose="020B0604030504040204"/>
                <a:sym typeface="Verdana" panose="020B0604030504040204"/>
              </a:rPr>
              <a:t>Implementation – Rabin Karp Algorithm  </a:t>
            </a:r>
            <a:endParaRPr lang="en-US" sz="2400" b="1" dirty="0">
              <a:solidFill>
                <a:srgbClr val="C00000"/>
              </a:solidFill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1026" name="Picture 2" descr="Rabin Karp Algorithm - TutorialCu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855" y="2018030"/>
            <a:ext cx="4005580" cy="26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69160" y="1075690"/>
          <a:ext cx="8526780" cy="3453130"/>
        </p:xfrm>
        <a:graphic>
          <a:graphicData uri="http://schemas.openxmlformats.org/drawingml/2006/table">
            <a:tbl>
              <a:tblPr/>
              <a:tblGrid>
                <a:gridCol w="2842260"/>
                <a:gridCol w="2842260"/>
                <a:gridCol w="2842260"/>
              </a:tblGrid>
              <a:tr h="894715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Algorithm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D0E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E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E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Pre-processing Time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D0E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E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E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Matching Time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D0E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E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E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95567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Rabin-Karp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O(m)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(O (n - m + 1)m)</a:t>
                      </a:r>
                      <a:endParaRPr lang="pt-BR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16027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Boyer-Moore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O(|∑|)</a:t>
                      </a:r>
                      <a:endParaRPr lang="en-IN" sz="2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(O ((n - m + 1) + |∑|))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69160" y="4740442"/>
            <a:ext cx="609600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Where,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 - length of the pattern 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 -length of the text.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4686" y="87470"/>
            <a:ext cx="8067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  <a:buSzPts val="2400"/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/>
                <a:ea typeface="Verdana" panose="020B0604030504040204"/>
                <a:sym typeface="Verdana" panose="020B0604030504040204"/>
              </a:rPr>
              <a:t>Time Complexity</a:t>
            </a:r>
            <a:endParaRPr lang="en-US" sz="2400" b="1" dirty="0">
              <a:solidFill>
                <a:srgbClr val="C00000"/>
              </a:solidFill>
              <a:latin typeface="Verdana" panose="020B0604030504040204"/>
              <a:ea typeface="Verdana" panose="020B06040305040402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39155ec-1526-4a2f-a523-14ac3386ced3}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3051</Words>
  <Application>WPS Presentation</Application>
  <PresentationFormat>Widescreen</PresentationFormat>
  <Paragraphs>150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SimSun</vt:lpstr>
      <vt:lpstr>Wingdings</vt:lpstr>
      <vt:lpstr>Arial</vt:lpstr>
      <vt:lpstr>Calibri</vt:lpstr>
      <vt:lpstr>Helvetica Neue</vt:lpstr>
      <vt:lpstr>Verdana</vt:lpstr>
      <vt:lpstr>Verdana</vt:lpstr>
      <vt:lpstr>Calibri</vt:lpstr>
      <vt:lpstr>inter-regular</vt:lpstr>
      <vt:lpstr>times new roman</vt:lpstr>
      <vt:lpstr>Thonburi</vt:lpstr>
      <vt:lpstr>微软雅黑</vt:lpstr>
      <vt:lpstr>汉仪旗黑</vt:lpstr>
      <vt:lpstr>Arial Unicode MS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Prannay Khushalani</dc:creator>
  <cp:lastModifiedBy>khushijhanwar</cp:lastModifiedBy>
  <cp:revision>69</cp:revision>
  <dcterms:created xsi:type="dcterms:W3CDTF">2022-12-24T15:50:44Z</dcterms:created>
  <dcterms:modified xsi:type="dcterms:W3CDTF">2022-12-24T15:50:44Z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