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318" r:id="rId7"/>
    <p:sldId id="300" r:id="rId8"/>
    <p:sldId id="324" r:id="rId9"/>
    <p:sldId id="325" r:id="rId10"/>
    <p:sldId id="281" r:id="rId11"/>
    <p:sldId id="282" r:id="rId12"/>
    <p:sldId id="326" r:id="rId13"/>
    <p:sldId id="25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nay Khushalani" initials="PK"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49" autoAdjust="0"/>
  </p:normalViewPr>
  <p:slideViewPr>
    <p:cSldViewPr snapToGrid="0">
      <p:cViewPr varScale="1">
        <p:scale>
          <a:sx n="53" d="100"/>
          <a:sy n="53" d="100"/>
        </p:scale>
        <p:origin x="1152" y="28"/>
      </p:cViewPr>
      <p:guideLst>
        <p:guide orient="horz" pos="2160"/>
        <p:guide pos="3840"/>
      </p:guideLst>
    </p:cSldViewPr>
  </p:slideViewPr>
  <p:notesTextViewPr>
    <p:cViewPr>
      <p:scale>
        <a:sx n="1" d="1"/>
        <a:sy n="1" d="1"/>
      </p:scale>
      <p:origin x="0" y="-28"/>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30T00:01:25.881" idx="2">
    <p:pos x="10" y="10"/>
    <p:text>https://towardsdatascience.com/understanding-neural-networks-what-how-and-why-18ec703ebd31</p:text>
  </p:cm>
  <p:cm authorId="1" dt="2021-09-30T00:01:36.054" idx="3">
    <p:pos x="146" y="146"/>
    <p:text>https://www.upgrad.com/blog/neural-network-tutorial-step-by-step-guide-for-beginners/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 name="Google Shape;8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panose="020B0704020202020204"/>
              <a:buNone/>
            </a:pPr>
            <a:fld id="{00000000-1234-1234-1234-123412341234}" type="slidenum">
              <a:rPr lang="en-US" sz="1800" b="0" i="0" u="none" strike="noStrike" cap="none">
                <a:solidFill>
                  <a:srgbClr val="000000"/>
                </a:solidFill>
                <a:latin typeface="Arial" panose="020B0704020202020204"/>
                <a:ea typeface="Arial" panose="020B0704020202020204"/>
                <a:cs typeface="Arial" panose="020B0704020202020204"/>
                <a:sym typeface="Arial" panose="020B0704020202020204"/>
              </a:rPr>
            </a:fld>
            <a:endParaRPr lang="en-US" sz="1800" b="0" i="0" u="none" strike="noStrike" cap="none">
              <a:solidFill>
                <a:srgbClr val="000000"/>
              </a:solidFill>
              <a:latin typeface="Arial" panose="020B0704020202020204"/>
              <a:ea typeface="Arial" panose="020B0704020202020204"/>
              <a:cs typeface="Arial" panose="020B0704020202020204"/>
              <a:sym typeface="Arial" panose="020B07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rtl="0">
              <a:spcBef>
                <a:spcPts val="0"/>
              </a:spcBef>
              <a:spcAft>
                <a:spcPts val="0"/>
              </a:spcAft>
            </a:pPr>
            <a:r>
              <a:rPr lang="en-US" sz="1800" b="0" i="0" u="none" strike="noStrike" dirty="0">
                <a:solidFill>
                  <a:srgbClr val="000000"/>
                </a:solidFill>
                <a:effectLst/>
                <a:latin typeface="Arial" panose="020B0704020202020204" pitchFamily="34" charset="0"/>
              </a:rPr>
              <a:t>      The aim of the project is to build a tip generator system based on fuzzy logic. The word “fuzzy” means vagueness or ambiguity. Fuzziness occurs when the boundary of a piece of information is not clear-cut. The sets are we are familiar with are called crisp sets. The membership of the crisp set returns binary value </a:t>
            </a:r>
            <a:r>
              <a:rPr lang="en-US" sz="1800" b="0" i="0" u="none" strike="noStrike" dirty="0" err="1">
                <a:solidFill>
                  <a:srgbClr val="000000"/>
                </a:solidFill>
                <a:effectLst/>
                <a:latin typeface="Arial" panose="020B0704020202020204" pitchFamily="34" charset="0"/>
              </a:rPr>
              <a:t>i.e</a:t>
            </a:r>
            <a:r>
              <a:rPr lang="en-US" sz="1800" b="0" i="0" u="none" strike="noStrike" dirty="0">
                <a:solidFill>
                  <a:srgbClr val="000000"/>
                </a:solidFill>
                <a:effectLst/>
                <a:latin typeface="Arial" panose="020B0704020202020204" pitchFamily="34" charset="0"/>
              </a:rPr>
              <a:t> either 1 or 0. For example (mention image 1). Whereas fuzzy sets provide membership to an element in intervals between zero and one inclusively. So the values zero and one and all the values that lie between zero and for example say 0.1 or 0.67 and so on. For example(image 2) if a member belongs to a set, its membership value is 1, otherwise it is 0.</a:t>
            </a:r>
            <a:r>
              <a:rPr lang="en-US" sz="1800" b="0" i="0" u="none" strike="noStrike" dirty="0">
                <a:solidFill>
                  <a:srgbClr val="000000"/>
                </a:solidFill>
                <a:effectLst/>
                <a:latin typeface="Arial" panose="020B0704020202020204"/>
              </a:rPr>
              <a:t> </a:t>
            </a:r>
            <a:r>
              <a:rPr lang="en-US" sz="1800" b="0" i="0" u="none" strike="noStrike" dirty="0">
                <a:solidFill>
                  <a:srgbClr val="000000"/>
                </a:solidFill>
                <a:effectLst/>
                <a:latin typeface="Arial" panose="020B0704020202020204" pitchFamily="34" charset="0"/>
              </a:rPr>
              <a:t>Meanwhile, with fuzzy set theory permits membership function valued in</a:t>
            </a:r>
            <a:r>
              <a:rPr lang="en-US" sz="1800" b="0" i="0" u="none" strike="noStrike" dirty="0">
                <a:solidFill>
                  <a:srgbClr val="000000"/>
                </a:solidFill>
                <a:effectLst/>
                <a:latin typeface="Arial" panose="020B0704020202020204"/>
              </a:rPr>
              <a:t> </a:t>
            </a:r>
            <a:r>
              <a:rPr lang="en-US" sz="1800" b="0" i="0" u="none" strike="noStrike" dirty="0">
                <a:solidFill>
                  <a:srgbClr val="000000"/>
                </a:solidFill>
                <a:effectLst/>
                <a:latin typeface="Arial" panose="020B0704020202020204" pitchFamily="34" charset="0"/>
              </a:rPr>
              <a:t>the interval [0,1].  An element can be a partial member of a set in fuzzy set theory.</a:t>
            </a:r>
            <a:endParaRPr lang="en-US" b="0" dirty="0">
              <a:effectLst/>
            </a:endParaRPr>
          </a:p>
          <a:p>
            <a:br>
              <a:rPr lang="en-US" dirty="0"/>
            </a:br>
            <a:endParaRPr lang="en-US" b="0" dirty="0">
              <a:effectLst/>
            </a:endParaRPr>
          </a:p>
          <a:p>
            <a:br>
              <a:rPr lang="en-US" dirty="0"/>
            </a:br>
            <a:endParaRPr dirty="0"/>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704020202020204" pitchFamily="34" charset="0"/>
              </a:rPr>
              <a:t>So let us assume that you went to a restaurant and you want to decide how much tip you have to give to that restaurant. So we can do that using the fuzzy system. Let us consider that the tip generated will depend on two factors </a:t>
            </a:r>
            <a:r>
              <a:rPr lang="en-US" sz="1800" b="0" i="0" u="none" strike="noStrike" dirty="0" err="1">
                <a:solidFill>
                  <a:srgbClr val="000000"/>
                </a:solidFill>
                <a:effectLst/>
                <a:latin typeface="Arial" panose="020B0704020202020204" pitchFamily="34" charset="0"/>
              </a:rPr>
              <a:t>i.e</a:t>
            </a:r>
            <a:r>
              <a:rPr lang="en-US" sz="1800" b="0" i="0" u="none" strike="noStrike" dirty="0">
                <a:solidFill>
                  <a:srgbClr val="000000"/>
                </a:solidFill>
                <a:effectLst/>
                <a:latin typeface="Arial" panose="020B0704020202020204" pitchFamily="34" charset="0"/>
              </a:rPr>
              <a:t> quality of food and service provided by the restaurant. Explain figure. </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will be giving a rating out of 10 for quality and service. So as you can see in the graph the x axis is nothing but the scale range which goes from 0 to 10. And the y axis is the fuzzy range value from 0 to 1.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get the fuzzified value, we need to have an intersection point. The lines present in the graph are called membership functions and respective y values are membership values. The region under the line is called as fuzzy region. Here we consider triangular membership functions. For example, trapezoidal function, L function, Gaussian function are used to create an intersection for given inputs. Here we are using triangular membership functions. </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to understand the triangular membership function. It is specified mathematically by 3 values a, b, c, where a and c are the extremities of the triangle and b, is the midpoint or the point corresponding to the peak of the triangle. So we can change the values of a, b and c to control the shape of the triangle. So this represents that x is less than a then its going to be zero. If the value of x is between a &amp; b then the slope is going to be x-a/b-a. Similarly, if the value of x lies between b &amp; c then the slope is going to be c-x/c-b. And if value of x is greater than c then its out of the bounds of this triangular function. </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have 3 fuzzy regions we can write a fuzzy set with 3 values. For example for quality, the fuzzy set is ={poor, average, good}, similarly, for service, the fuzzy set is ={poor, average, good} and for the tip, we have a fuzzy set = {low, medium, high}. So we are taking 3 fuzzy membership functions and from that, we are getting 3 fuzzy regions. Now we need to get our fuzzified values. Let us assume we give 6.5 for quality and 9.8 for service. We extend these points until they intersect with the lines. So for quality, we see that it intersects with average and good. So to get the fuzzified values we extend the intersection points to the y axis. Therefore for the quality, we get 2 fuzzified values that are 0.6 and 0.4 for average and good respectively. Similarly, after extending the points for service we get 2 values that are 0.2 and 0.8 for average and good respectively. Therefore we get 4 fuzzified values. </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the fuzzification process, the next is our fuzzy inference engine. For this, we need 3 things – fuzzy set as input, rule base as well as the fuzzified values which we got in the fuzzification process. Now what is exactly the rule base, so whenever you are tackling a problem related to fuzzy you need to have your own rule base. We have mentioned 3 rule bases in our project, first rule is if the quality is poor and the service is poor then the tip is low. The second rule is if the quality is average and service is average then the tip is medium. The third rule is if the quality is good and the service is good then the tip is high. We have already mentioned our fuzzy sets for quality, service and tip along with the 4 intersected fuzzified values. All these 3 things will be given to the fuzzy inference engine. The inference system will map our rule base with the fuzzified values. Before moving forward, the lines on which the points intersect are called as firing strength. For example, in quality, we have firing strength for average and good region but we do not have it for poor region since there is no intersection. Therefore we discard rule 1. For rule 2, since quality is average and service is average, we get 2 values like 0.6 and 0.2. For rule 3, since quality is good and service is good,  we get 2 values like 0.4 and 0.8. Now since there is an “and” operator, we choose the minimum value of the two values, </a:t>
            </a:r>
            <a:r>
              <a:rPr lang="en-US" dirty="0" err="1"/>
              <a:t>i.e</a:t>
            </a:r>
            <a:r>
              <a:rPr lang="en-US" dirty="0"/>
              <a:t> for rule 2 we take 0.2 and for rule 3 we take 0.4 </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map the values 0.2 for medium tip and 0.4 for high tip. So we have got the intersection points now we have to map them to its respective tip x value. But now we need to give a single percentage value to give the tip. So this value is computed through the method of defuzzification. We have various methods of defuzzification like lambda cut, weighted average etc. Here we will be using weighted average for defuzzification. The formula for weighted average is as shown on the right side, which represents that the sum of the membership values multiplied by its corresponding point divided by the sum of the membership values . Therefore applying the formula we get (read the equation). So we get 18%, it can be one percent up or down but the range will be same since we have mapped it with our hand. But when we code it we get the </a:t>
            </a:r>
            <a:r>
              <a:rPr lang="en-US"/>
              <a:t>accurate percentage.</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5"/>
            <a:ext cx="103632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8" name="Google Shape;18;p2"/>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9" name="Google Shape;19;p2"/>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20" name="Google Shape;20;p2"/>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963084" y="4406900"/>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4" name="Google Shape;74;p11"/>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75" name="Google Shape;75;p11"/>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6" name="Google Shape;76;p11"/>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7" name="Google Shape;77;p11"/>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0" name="Google Shape;80;p1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1" name="Google Shape;81;p12"/>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2" name="Google Shape;82;p12"/>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3" name="Google Shape;83;p12"/>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7285050" y="1828788"/>
            <a:ext cx="5851500" cy="2743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 name="Google Shape;27;p4"/>
          <p:cNvSpPr txBox="1">
            <a:spLocks noGrp="1"/>
          </p:cNvSpPr>
          <p:nvPr>
            <p:ph type="body" idx="1"/>
          </p:nvPr>
        </p:nvSpPr>
        <p:spPr>
          <a:xfrm rot="5400000">
            <a:off x="1697050" y="-812812"/>
            <a:ext cx="5851500" cy="8026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8" name="Google Shape;28;p4"/>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 name="Google Shape;33;p5"/>
          <p:cNvSpPr txBox="1">
            <a:spLocks noGrp="1"/>
          </p:cNvSpPr>
          <p:nvPr>
            <p:ph type="body" idx="1"/>
          </p:nvPr>
        </p:nvSpPr>
        <p:spPr>
          <a:xfrm rot="5400000">
            <a:off x="3832950" y="-1623150"/>
            <a:ext cx="4526100" cy="1097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34" name="Google Shape;34;p5"/>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5" name="Google Shape;35;p5"/>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6" name="Google Shape;36;p5"/>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9" name="Google Shape;39;p6"/>
          <p:cNvSpPr>
            <a:spLocks noGrp="1"/>
          </p:cNvSpPr>
          <p:nvPr>
            <p:ph type="pic" idx="2"/>
          </p:nvPr>
        </p:nvSpPr>
        <p:spPr>
          <a:xfrm>
            <a:off x="2389717" y="612775"/>
            <a:ext cx="7315200" cy="4114800"/>
          </a:xfrm>
          <a:prstGeom prst="rect">
            <a:avLst/>
          </a:prstGeom>
          <a:noFill/>
          <a:ln>
            <a:noFill/>
          </a:ln>
        </p:spPr>
      </p:sp>
      <p:sp>
        <p:nvSpPr>
          <p:cNvPr id="40" name="Google Shape;40;p6"/>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41" name="Google Shape;41;p6"/>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2" name="Google Shape;42;p6"/>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3" name="Google Shape;43;p6"/>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3050"/>
            <a:ext cx="40112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6" name="Google Shape;46;p7"/>
          <p:cNvSpPr txBox="1">
            <a:spLocks noGrp="1"/>
          </p:cNvSpPr>
          <p:nvPr>
            <p:ph type="body" idx="1"/>
          </p:nvPr>
        </p:nvSpPr>
        <p:spPr>
          <a:xfrm>
            <a:off x="4766733" y="273050"/>
            <a:ext cx="68156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47" name="Google Shape;47;p7"/>
          <p:cNvSpPr txBox="1">
            <a:spLocks noGrp="1"/>
          </p:cNvSpPr>
          <p:nvPr>
            <p:ph type="body" idx="2"/>
          </p:nvPr>
        </p:nvSpPr>
        <p:spPr>
          <a:xfrm>
            <a:off x="609600" y="1435100"/>
            <a:ext cx="40112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48" name="Google Shape;48;p7"/>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9" name="Google Shape;49;p7"/>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0" name="Google Shape;50;p7"/>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3" name="Google Shape;53;p8"/>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4" name="Google Shape;54;p8"/>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5" name="Google Shape;55;p8"/>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58" name="Google Shape;58;p9"/>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59" name="Google Shape;59;p9"/>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60" name="Google Shape;60;p9"/>
          <p:cNvSpPr txBox="1">
            <a:spLocks noGrp="1"/>
          </p:cNvSpPr>
          <p:nvPr>
            <p:ph type="body" idx="3"/>
          </p:nvPr>
        </p:nvSpPr>
        <p:spPr>
          <a:xfrm>
            <a:off x="6193367" y="1535113"/>
            <a:ext cx="53892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61" name="Google Shape;61;p9"/>
          <p:cNvSpPr txBox="1">
            <a:spLocks noGrp="1"/>
          </p:cNvSpPr>
          <p:nvPr>
            <p:ph type="body" idx="4"/>
          </p:nvPr>
        </p:nvSpPr>
        <p:spPr>
          <a:xfrm>
            <a:off x="6193367" y="2174875"/>
            <a:ext cx="53892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62" name="Google Shape;62;p9"/>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3" name="Google Shape;63;p9"/>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4" name="Google Shape;64;p9"/>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67" name="Google Shape;67;p10"/>
          <p:cNvSpPr txBox="1">
            <a:spLocks noGrp="1"/>
          </p:cNvSpPr>
          <p:nvPr>
            <p:ph type="body" idx="1"/>
          </p:nvPr>
        </p:nvSpPr>
        <p:spPr>
          <a:xfrm>
            <a:off x="609600" y="1600200"/>
            <a:ext cx="53848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68" name="Google Shape;68;p10"/>
          <p:cNvSpPr txBox="1">
            <a:spLocks noGrp="1"/>
          </p:cNvSpPr>
          <p:nvPr>
            <p:ph type="body" idx="2"/>
          </p:nvPr>
        </p:nvSpPr>
        <p:spPr>
          <a:xfrm>
            <a:off x="6197600" y="1600200"/>
            <a:ext cx="53848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69" name="Google Shape;69;p10"/>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0" name="Google Shape;70;p10"/>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1" name="Google Shape;71;p10"/>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p:txBody>
      </p:sp>
      <p:sp>
        <p:nvSpPr>
          <p:cNvPr id="11" name="Google Shape;11;p1"/>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70402020202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9pPr>
          </a:lstStyle>
          <a:p/>
        </p:txBody>
      </p:sp>
      <p:sp>
        <p:nvSpPr>
          <p:cNvPr id="12" name="Google Shape;12;p1"/>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9pPr>
          </a:lstStyle>
          <a:p/>
        </p:txBody>
      </p:sp>
      <p:sp>
        <p:nvSpPr>
          <p:cNvPr id="13" name="Google Shape;13;p1"/>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704020202020204"/>
                <a:ea typeface="Arial" panose="020B0704020202020204"/>
                <a:cs typeface="Arial" panose="020B0704020202020204"/>
                <a:sym typeface="Arial" panose="020B0704020202020204"/>
              </a:defRPr>
            </a:lvl9pPr>
          </a:lstStyle>
          <a:p/>
        </p:txBody>
      </p:sp>
      <p:sp>
        <p:nvSpPr>
          <p:cNvPr id="14" name="Google Shape;14;p1"/>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fld>
            <a:endParaRPr lang="en-US" sz="1400">
              <a:solidFill>
                <a:srgbClr val="000000"/>
              </a:solidFill>
              <a:latin typeface="Arial" panose="020B0704020202020204"/>
              <a:ea typeface="Arial" panose="020B0704020202020204"/>
              <a:cs typeface="Arial" panose="020B0704020202020204"/>
              <a:sym typeface="Arial" panose="020B07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1"/>
          <a:srcRect l="24827" r="33929"/>
          <a:stretch>
            <a:fillRect/>
          </a:stretch>
        </p:blipFill>
        <p:spPr>
          <a:xfrm>
            <a:off x="980440" y="785107"/>
            <a:ext cx="970280" cy="1271272"/>
          </a:xfrm>
          <a:prstGeom prst="rect">
            <a:avLst/>
          </a:prstGeom>
          <a:noFill/>
          <a:ln>
            <a:noFill/>
          </a:ln>
        </p:spPr>
      </p:pic>
      <p:sp>
        <p:nvSpPr>
          <p:cNvPr id="90" name="Google Shape;90;p13"/>
          <p:cNvSpPr/>
          <p:nvPr/>
        </p:nvSpPr>
        <p:spPr>
          <a:xfrm>
            <a:off x="2130580" y="3577973"/>
            <a:ext cx="9268304" cy="1181103"/>
          </a:xfrm>
          <a:prstGeom prst="rect">
            <a:avLst/>
          </a:prstGeom>
          <a:noFill/>
          <a:ln>
            <a:noFill/>
          </a:ln>
        </p:spPr>
        <p:txBody>
          <a:bodyPr spcFirstLastPara="1" wrap="square" lIns="91425" tIns="45700" rIns="91425" bIns="45700" anchor="t" anchorCtr="0">
            <a:noAutofit/>
          </a:bodyPr>
          <a:lstStyle/>
          <a:p>
            <a:pPr algn="ctr">
              <a:lnSpc>
                <a:spcPct val="150000"/>
              </a:lnSpc>
              <a:buClr>
                <a:srgbClr val="0000FF"/>
              </a:buClr>
              <a:buSzPts val="4000"/>
            </a:pPr>
            <a:r>
              <a:rPr lang="en-US" sz="3700" b="1" dirty="0">
                <a:solidFill>
                  <a:srgbClr val="0070C0"/>
                </a:solidFill>
                <a:effectLst>
                  <a:reflection blurRad="12700" stA="28000" endPos="45000" dist="1000" dir="5400000" sy="-100000" algn="bl" rotWithShape="0"/>
                </a:effectLst>
                <a:latin typeface="Calibri"/>
                <a:ea typeface="Calibri"/>
                <a:cs typeface="Calibri"/>
                <a:sym typeface="Calibri"/>
              </a:rPr>
              <a:t>Tip Generator using fuzzy logic </a:t>
            </a:r>
            <a:endParaRPr sz="3700" b="1" dirty="0">
              <a:solidFill>
                <a:srgbClr val="0070C0"/>
              </a:solidFill>
              <a:effectLst>
                <a:reflection blurRad="12700" stA="28000" endPos="45000" dist="1000" dir="5400000" sy="-100000" algn="bl" rotWithShape="0"/>
              </a:effectLs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195" y="775010"/>
            <a:ext cx="10972800" cy="5146288"/>
          </a:xfrm>
        </p:spPr>
        <p:style>
          <a:lnRef idx="0">
            <a:schemeClr val="accent1"/>
          </a:lnRef>
          <a:fillRef idx="3">
            <a:schemeClr val="accent1"/>
          </a:fillRef>
          <a:effectRef idx="3">
            <a:schemeClr val="accent1"/>
          </a:effectRef>
          <a:fontRef idx="minor">
            <a:schemeClr val="lt1"/>
          </a:fontRef>
        </p:style>
        <p:txBody>
          <a:bodyPr numCol="1" anchor="ctr"/>
          <a:lstStyle/>
          <a:p>
            <a:pPr marL="114300" indent="0" algn="ctr">
              <a:buNone/>
            </a:pPr>
            <a:r>
              <a:rPr lang="en-US" sz="4000" b="1" dirty="0">
                <a:ln w="0"/>
                <a:solidFill>
                  <a:schemeClr val="bg2"/>
                </a:solidFill>
                <a:effectLst>
                  <a:outerShdw blurRad="38100" dist="25400" dir="5400000" algn="ctr" rotWithShape="0">
                    <a:srgbClr val="6E747A">
                      <a:alpha val="43000"/>
                    </a:srgbClr>
                  </a:outerShdw>
                </a:effectLst>
              </a:rPr>
              <a:t>CODE DEMONSTRATION</a:t>
            </a:r>
            <a:endParaRPr lang="en-IN" sz="4000" b="1" dirty="0">
              <a:ln w="0"/>
              <a:solidFill>
                <a:schemeClr val="bg2"/>
              </a:solidFill>
              <a:effectLst>
                <a:outerShdw blurRad="38100" dist="25400" dir="5400000" algn="ctr" rotWithShape="0">
                  <a:srgbClr val="6E747A">
                    <a:alpha val="43000"/>
                  </a:srgbClr>
                </a:outerShdw>
              </a:effectLst>
            </a:endParaRPr>
          </a:p>
        </p:txBody>
      </p:sp>
      <p:sp>
        <p:nvSpPr>
          <p:cNvPr id="5" name="Slide Number Placeholder 4"/>
          <p:cNvSpPr>
            <a:spLocks noGrp="1"/>
          </p:cNvSpPr>
          <p:nvPr>
            <p:ph type="sldNum" idx="12"/>
          </p:nvPr>
        </p:nvSpPr>
        <p:spPr/>
        <p:txBody>
          <a:bodyPr/>
          <a:lstStyle/>
          <a:p>
            <a:fld id="{00000000-1234-1234-1234-123412341234}"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16" descr="thankyounew.jpg"/>
          <p:cNvPicPr preferRelativeResize="0"/>
          <p:nvPr/>
        </p:nvPicPr>
        <p:blipFill rotWithShape="1">
          <a:blip r:embed="rId1"/>
          <a:srcRect/>
          <a:stretch>
            <a:fillRect/>
          </a:stretch>
        </p:blipFill>
        <p:spPr>
          <a:xfrm>
            <a:off x="2362200" y="914402"/>
            <a:ext cx="8115299" cy="5410201"/>
          </a:xfrm>
          <a:prstGeom prst="rect">
            <a:avLst/>
          </a:prstGeom>
          <a:noFill/>
          <a:ln>
            <a:noFill/>
          </a:ln>
          <a:effectLst>
            <a:softEdge rad="112500"/>
          </a:effectLst>
        </p:spPr>
      </p:pic>
      <p:sp>
        <p:nvSpPr>
          <p:cNvPr id="3" name="Slide Number Placeholder 2"/>
          <p:cNvSpPr>
            <a:spLocks noGrp="1"/>
          </p:cNvSpPr>
          <p:nvPr>
            <p:ph type="sldNum" idx="12"/>
          </p:nvPr>
        </p:nvSpPr>
        <p:spPr/>
        <p:txBody>
          <a:bodyPr/>
          <a:lstStyle/>
          <a:p>
            <a:fld id="{00000000-1234-1234-1234-12341234123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4"/>
          <p:cNvSpPr txBox="1"/>
          <p:nvPr/>
        </p:nvSpPr>
        <p:spPr>
          <a:xfrm>
            <a:off x="2124075" y="68263"/>
            <a:ext cx="8382000" cy="461624"/>
          </a:xfrm>
          <a:prstGeom prst="rect">
            <a:avLst/>
          </a:prstGeom>
          <a:noFill/>
          <a:ln>
            <a:noFill/>
          </a:ln>
        </p:spPr>
        <p:txBody>
          <a:bodyPr spcFirstLastPara="1" wrap="square" lIns="91425" tIns="45700" rIns="91425" bIns="45700" anchor="t" anchorCtr="0">
            <a:spAutoFit/>
          </a:bodyPr>
          <a:lstStyle/>
          <a:p>
            <a:pPr algn="ctr">
              <a:buClr>
                <a:srgbClr val="C00000"/>
              </a:buClr>
              <a:buSzPts val="2400"/>
            </a:pPr>
            <a:r>
              <a:rPr lang="en-US" sz="2400" b="1" dirty="0">
                <a:solidFill>
                  <a:srgbClr val="C00000"/>
                </a:solidFill>
                <a:latin typeface="Verdana" panose="020B0604030504040204"/>
                <a:ea typeface="Verdana" panose="020B0604030504040204"/>
                <a:cs typeface="Verdana" panose="020B0604030504040204"/>
                <a:sym typeface="Verdana" panose="020B0604030504040204"/>
              </a:rPr>
              <a:t>Content</a:t>
            </a:r>
            <a:endParaRPr dirty="0"/>
          </a:p>
        </p:txBody>
      </p:sp>
      <p:sp>
        <p:nvSpPr>
          <p:cNvPr id="2" name="TextBox 1"/>
          <p:cNvSpPr txBox="1"/>
          <p:nvPr/>
        </p:nvSpPr>
        <p:spPr>
          <a:xfrm>
            <a:off x="1376344" y="1335360"/>
            <a:ext cx="8216965" cy="5386090"/>
          </a:xfrm>
          <a:prstGeom prst="rect">
            <a:avLst/>
          </a:prstGeom>
          <a:noFill/>
        </p:spPr>
        <p:txBody>
          <a:bodyPr wrap="square" rtlCol="0">
            <a:spAutoFit/>
          </a:bodyPr>
          <a:lstStyle/>
          <a:p>
            <a:pPr marL="342900" indent="-342900">
              <a:buFont typeface="+mj-lt"/>
              <a:buAutoNum type="arabicPeriod"/>
            </a:pPr>
            <a:r>
              <a:rPr lang="en-US" sz="2400" dirty="0">
                <a:latin typeface="Calibri" panose="020F0502020204030204" pitchFamily="34" charset="0"/>
                <a:ea typeface="Verdana" panose="020B0604030504040204" pitchFamily="34" charset="0"/>
                <a:cs typeface="Calibri" panose="020F0502020204030204" pitchFamily="34" charset="0"/>
              </a:rPr>
              <a:t>Aim</a:t>
            </a:r>
            <a:endParaRPr lang="en-US"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endParaRPr lang="en-US"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r>
              <a:rPr lang="en-US" sz="2400" dirty="0">
                <a:latin typeface="Calibri" panose="020F0502020204030204" pitchFamily="34" charset="0"/>
                <a:ea typeface="Verdana" panose="020B0604030504040204" pitchFamily="34" charset="0"/>
                <a:cs typeface="Calibri" panose="020F0502020204030204" pitchFamily="34" charset="0"/>
              </a:rPr>
              <a:t>Introduction to Fuzzy sets</a:t>
            </a:r>
            <a:endParaRPr lang="en-US"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endParaRPr lang="en-US"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r>
              <a:rPr lang="en-US" sz="2400" dirty="0">
                <a:latin typeface="Calibri" panose="020F0502020204030204" pitchFamily="34" charset="0"/>
                <a:ea typeface="Verdana" panose="020B0604030504040204" pitchFamily="34" charset="0"/>
                <a:cs typeface="Calibri" panose="020F0502020204030204" pitchFamily="34" charset="0"/>
              </a:rPr>
              <a:t>Architecture</a:t>
            </a:r>
            <a:endParaRPr lang="en-US"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endParaRPr lang="en-US"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r>
              <a:rPr lang="en-IN" sz="2400" dirty="0">
                <a:latin typeface="Calibri" panose="020F0502020204030204" pitchFamily="34" charset="0"/>
                <a:ea typeface="Verdana" panose="020B0604030504040204" pitchFamily="34" charset="0"/>
                <a:cs typeface="Calibri" panose="020F0502020204030204" pitchFamily="34" charset="0"/>
              </a:rPr>
              <a:t>Fuzzification</a:t>
            </a:r>
            <a:endParaRPr lang="en-IN"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endParaRPr lang="en-IN"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r>
              <a:rPr lang="en-IN" sz="2400" dirty="0">
                <a:latin typeface="Calibri" panose="020F0502020204030204" pitchFamily="34" charset="0"/>
                <a:ea typeface="Verdana" panose="020B0604030504040204" pitchFamily="34" charset="0"/>
                <a:cs typeface="Calibri" panose="020F0502020204030204" pitchFamily="34" charset="0"/>
              </a:rPr>
              <a:t>Defuzzification</a:t>
            </a:r>
            <a:endParaRPr lang="en-IN"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endParaRPr lang="en-IN" sz="2400" dirty="0">
              <a:latin typeface="Calibri" panose="020F0502020204030204" pitchFamily="34" charset="0"/>
              <a:ea typeface="Verdana" panose="020B0604030504040204" pitchFamily="34" charset="0"/>
              <a:cs typeface="Calibri" panose="020F0502020204030204" pitchFamily="34" charset="0"/>
            </a:endParaRPr>
          </a:p>
          <a:p>
            <a:pPr marL="342900" indent="-342900">
              <a:buFont typeface="+mj-lt"/>
              <a:buAutoNum type="arabicPeriod"/>
            </a:pPr>
            <a:r>
              <a:rPr lang="en-IN" sz="2400" dirty="0">
                <a:latin typeface="Calibri" panose="020F0502020204030204" pitchFamily="34" charset="0"/>
                <a:ea typeface="Verdana" panose="020B0604030504040204" pitchFamily="34" charset="0"/>
                <a:cs typeface="Calibri" panose="020F0502020204030204" pitchFamily="34" charset="0"/>
              </a:rPr>
              <a:t>Code demo </a:t>
            </a:r>
            <a:endParaRPr lang="en-IN" sz="2400" dirty="0">
              <a:latin typeface="Calibri" panose="020F0502020204030204" pitchFamily="34" charset="0"/>
              <a:ea typeface="Verdana" panose="020B0604030504040204" pitchFamily="34" charset="0"/>
              <a:cs typeface="Calibri" panose="020F0502020204030204" pitchFamily="34" charset="0"/>
            </a:endParaRPr>
          </a:p>
          <a:p>
            <a:pPr lvl="6"/>
            <a:endParaRPr lang="en-IN" sz="2000" dirty="0">
              <a:latin typeface="Verdana" panose="020B0604030504040204" pitchFamily="34" charset="0"/>
              <a:ea typeface="Verdana" panose="020B0604030504040204" pitchFamily="34" charset="0"/>
            </a:endParaRPr>
          </a:p>
          <a:p>
            <a:pPr lvl="6"/>
            <a:endParaRPr lang="en-IN" sz="2000" dirty="0"/>
          </a:p>
          <a:p>
            <a:pPr marL="342900" lvl="6" indent="-342900">
              <a:buAutoNum type="arabicPeriod" startAt="3"/>
            </a:pPr>
            <a:endParaRPr lang="en-IN" sz="2000" dirty="0"/>
          </a:p>
          <a:p>
            <a:pPr lvl="6"/>
            <a:r>
              <a:rPr lang="en-IN" sz="2000" dirty="0"/>
              <a:t>              </a:t>
            </a:r>
            <a:endParaRPr lang="en-IN" sz="2000" dirty="0"/>
          </a:p>
        </p:txBody>
      </p:sp>
      <p:sp>
        <p:nvSpPr>
          <p:cNvPr id="4" name="Slide Number Placeholder 3"/>
          <p:cNvSpPr>
            <a:spLocks noGrp="1"/>
          </p:cNvSpPr>
          <p:nvPr>
            <p:ph type="sldNum" idx="12"/>
          </p:nvPr>
        </p:nvSpPr>
        <p:spPr/>
        <p:txBody>
          <a:bodyPr/>
          <a:lstStyle/>
          <a:p>
            <a:fld id="{00000000-1234-1234-1234-123412341234}" type="slidenum">
              <a:rPr lang="en-US" smtClean="0"/>
            </a:fld>
            <a:endParaRPr lang="en-US"/>
          </a:p>
        </p:txBody>
      </p:sp>
      <p:pic>
        <p:nvPicPr>
          <p:cNvPr id="8" name="Picture 2" descr="Difference Between Fuzzy Set and Crisp Set (with Comparison Chart) - Tech  Differen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4363" y="2316480"/>
            <a:ext cx="4917432" cy="19123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112000" y="4367918"/>
            <a:ext cx="6096000" cy="261610"/>
          </a:xfrm>
          <a:prstGeom prst="rect">
            <a:avLst/>
          </a:prstGeom>
          <a:noFill/>
        </p:spPr>
        <p:txBody>
          <a:bodyPr wrap="square">
            <a:spAutoFit/>
          </a:bodyPr>
          <a:lstStyle/>
          <a:p>
            <a:r>
              <a:rPr lang="en-US" sz="1100" dirty="0">
                <a:solidFill>
                  <a:schemeClr val="tx1">
                    <a:lumMod val="65000"/>
                    <a:lumOff val="35000"/>
                  </a:schemeClr>
                </a:solidFill>
                <a:latin typeface="Verdana" panose="020B0604030504040204" pitchFamily="34" charset="0"/>
                <a:ea typeface="Verdana" panose="020B0604030504040204" pitchFamily="34" charset="0"/>
              </a:rPr>
              <a:t>Image source: https://images.app.goo.gl/YxFP2guB5Ez2iPnD7</a:t>
            </a:r>
            <a:endParaRPr lang="en-IN" sz="1100" dirty="0">
              <a:solidFill>
                <a:schemeClr val="tx1">
                  <a:lumMod val="65000"/>
                  <a:lumOff val="35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p:nvPr/>
        </p:nvSpPr>
        <p:spPr>
          <a:xfrm>
            <a:off x="2124075" y="40642"/>
            <a:ext cx="8382000" cy="461624"/>
          </a:xfrm>
          <a:prstGeom prst="rect">
            <a:avLst/>
          </a:prstGeom>
          <a:noFill/>
          <a:ln>
            <a:noFill/>
          </a:ln>
        </p:spPr>
        <p:txBody>
          <a:bodyPr spcFirstLastPara="1" wrap="square" lIns="91425" tIns="45700" rIns="91425" bIns="45700" anchor="t" anchorCtr="0">
            <a:spAutoFit/>
          </a:bodyPr>
          <a:lstStyle/>
          <a:p>
            <a:pPr algn="ctr">
              <a:buClr>
                <a:srgbClr val="C00000"/>
              </a:buClr>
              <a:buSzPts val="2400"/>
            </a:pPr>
            <a:r>
              <a:rPr lang="en-US" sz="2400" b="1" dirty="0">
                <a:solidFill>
                  <a:srgbClr val="C00000"/>
                </a:solidFill>
                <a:latin typeface="Verdana" panose="020B0604030504040204"/>
                <a:ea typeface="Verdana" panose="020B0604030504040204"/>
                <a:cs typeface="Verdana" panose="020B0604030504040204"/>
                <a:sym typeface="Verdana" panose="020B0604030504040204"/>
              </a:rPr>
              <a:t>Introduction to Fuzzy Sets</a:t>
            </a:r>
            <a:endParaRPr dirty="0"/>
          </a:p>
        </p:txBody>
      </p:sp>
      <p:sp>
        <p:nvSpPr>
          <p:cNvPr id="3" name="Text Placeholder 2"/>
          <p:cNvSpPr>
            <a:spLocks noGrp="1"/>
          </p:cNvSpPr>
          <p:nvPr>
            <p:ph type="body" idx="1"/>
          </p:nvPr>
        </p:nvSpPr>
        <p:spPr>
          <a:xfrm>
            <a:off x="1001395" y="691173"/>
            <a:ext cx="10972800" cy="4526100"/>
          </a:xfrm>
        </p:spPr>
        <p:txBody>
          <a:bodyPr/>
          <a:lstStyle/>
          <a:p>
            <a:r>
              <a:rPr lang="en-US" sz="2400" dirty="0">
                <a:solidFill>
                  <a:srgbClr val="000000"/>
                </a:solidFill>
                <a:latin typeface="Calibri" panose="020F0502020204030204" pitchFamily="34" charset="0"/>
                <a:cs typeface="Calibri" panose="020F0502020204030204" pitchFamily="34" charset="0"/>
              </a:rPr>
              <a:t>Aim: To build a tip generator system based on fuzzy logic.</a:t>
            </a:r>
            <a:endParaRPr lang="en-US" sz="2400" dirty="0">
              <a:solidFill>
                <a:srgbClr val="000000"/>
              </a:solidFill>
              <a:latin typeface="Calibri" panose="020F0502020204030204" pitchFamily="34" charset="0"/>
              <a:cs typeface="Calibri" panose="020F0502020204030204" pitchFamily="34" charset="0"/>
            </a:endParaRPr>
          </a:p>
          <a:p>
            <a:pPr marL="114300" indent="0">
              <a:buNone/>
            </a:pPr>
            <a:endParaRPr lang="en-US" sz="2400"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The membership function of the crisp set returns binary value </a:t>
            </a:r>
            <a:r>
              <a:rPr lang="en-US" sz="2400" dirty="0" err="1">
                <a:solidFill>
                  <a:srgbClr val="000000"/>
                </a:solidFill>
                <a:latin typeface="Calibri" panose="020F0502020204030204" pitchFamily="34" charset="0"/>
                <a:cs typeface="Calibri" panose="020F0502020204030204" pitchFamily="34" charset="0"/>
              </a:rPr>
              <a:t>i.e</a:t>
            </a:r>
            <a:r>
              <a:rPr lang="en-US" sz="2400" dirty="0">
                <a:solidFill>
                  <a:srgbClr val="000000"/>
                </a:solidFill>
                <a:latin typeface="Calibri" panose="020F0502020204030204" pitchFamily="34" charset="0"/>
                <a:cs typeface="Calibri" panose="020F0502020204030204" pitchFamily="34" charset="0"/>
              </a:rPr>
              <a:t> either 1 or 0. </a:t>
            </a:r>
            <a:endParaRPr lang="en-US" sz="2400" dirty="0">
              <a:solidFill>
                <a:srgbClr val="000000"/>
              </a:solidFill>
              <a:latin typeface="Calibri" panose="020F0502020204030204" pitchFamily="34" charset="0"/>
              <a:cs typeface="Calibri" panose="020F0502020204030204" pitchFamily="34" charset="0"/>
            </a:endParaRPr>
          </a:p>
          <a:p>
            <a:pPr marL="114300" indent="0">
              <a:buNone/>
            </a:pPr>
            <a:endParaRPr lang="en-US" sz="2400" dirty="0">
              <a:solidFill>
                <a:srgbClr val="000000"/>
              </a:solidFill>
              <a:latin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cs typeface="Calibri" panose="020F0502020204030204" pitchFamily="34" charset="0"/>
              </a:rPr>
              <a:t>The membership function of fuzzy set returns values in the interval [0,1].</a:t>
            </a:r>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endParaRPr lang="en-US" sz="1800" dirty="0">
              <a:solidFill>
                <a:srgbClr val="000000"/>
              </a:solidFill>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idx="12"/>
          </p:nvPr>
        </p:nvSpPr>
        <p:spPr/>
        <p:txBody>
          <a:bodyPr/>
          <a:lstStyle/>
          <a:p>
            <a:fld id="{00000000-1234-1234-1234-123412341234}" type="slidenum">
              <a:rPr lang="en-US" smtClean="0"/>
            </a:fld>
            <a:endParaRPr lang="en-US" dirty="0"/>
          </a:p>
        </p:txBody>
      </p:sp>
      <p:sp>
        <p:nvSpPr>
          <p:cNvPr id="11" name="TextBox 10"/>
          <p:cNvSpPr txBox="1"/>
          <p:nvPr/>
        </p:nvSpPr>
        <p:spPr>
          <a:xfrm>
            <a:off x="1001395" y="6475229"/>
            <a:ext cx="6096000" cy="246221"/>
          </a:xfrm>
          <a:prstGeom prst="rect">
            <a:avLst/>
          </a:prstGeom>
          <a:noFill/>
        </p:spPr>
        <p:txBody>
          <a:bodyPr wrap="square">
            <a:spAutoFit/>
          </a:bodyPr>
          <a:lstStyle/>
          <a:p>
            <a:r>
              <a:rPr lang="en-US" sz="1000" dirty="0">
                <a:solidFill>
                  <a:schemeClr val="bg1">
                    <a:lumMod val="50000"/>
                  </a:schemeClr>
                </a:solidFill>
                <a:latin typeface="Verdana" panose="020B0604030504040204" pitchFamily="34" charset="0"/>
                <a:ea typeface="Verdana" panose="020B0604030504040204" pitchFamily="34" charset="0"/>
              </a:rPr>
              <a:t>Image source: https://youtu.be/7f8OhirnRvo</a:t>
            </a:r>
            <a:endParaRPr lang="en-IN" sz="1000" dirty="0">
              <a:solidFill>
                <a:schemeClr val="bg1">
                  <a:lumMod val="50000"/>
                </a:schemeClr>
              </a:solidFill>
              <a:latin typeface="Verdana" panose="020B0604030504040204" pitchFamily="34" charset="0"/>
              <a:ea typeface="Verdana" panose="020B0604030504040204" pitchFamily="34" charset="0"/>
            </a:endParaRPr>
          </a:p>
        </p:txBody>
      </p:sp>
      <p:sp>
        <p:nvSpPr>
          <p:cNvPr id="8" name="TextBox 7"/>
          <p:cNvSpPr txBox="1"/>
          <p:nvPr/>
        </p:nvSpPr>
        <p:spPr>
          <a:xfrm>
            <a:off x="2124075" y="5406180"/>
            <a:ext cx="4339598"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3.1. Crisp set</a:t>
            </a:r>
            <a:endParaRPr lang="en-IN" sz="1600" u="sng" dirty="0"/>
          </a:p>
        </p:txBody>
      </p:sp>
      <p:pic>
        <p:nvPicPr>
          <p:cNvPr id="4" name="Picture 3"/>
          <p:cNvPicPr>
            <a:picLocks noChangeAspect="1"/>
          </p:cNvPicPr>
          <p:nvPr/>
        </p:nvPicPr>
        <p:blipFill>
          <a:blip r:embed="rId1"/>
          <a:stretch>
            <a:fillRect/>
          </a:stretch>
        </p:blipFill>
        <p:spPr>
          <a:xfrm>
            <a:off x="1524000" y="3429000"/>
            <a:ext cx="2868291" cy="1824708"/>
          </a:xfrm>
          <a:prstGeom prst="rect">
            <a:avLst/>
          </a:prstGeom>
        </p:spPr>
      </p:pic>
      <p:pic>
        <p:nvPicPr>
          <p:cNvPr id="9" name="Picture 8"/>
          <p:cNvPicPr>
            <a:picLocks noChangeAspect="1"/>
          </p:cNvPicPr>
          <p:nvPr/>
        </p:nvPicPr>
        <p:blipFill>
          <a:blip r:embed="rId2"/>
          <a:stretch>
            <a:fillRect/>
          </a:stretch>
        </p:blipFill>
        <p:spPr>
          <a:xfrm>
            <a:off x="6096000" y="3348514"/>
            <a:ext cx="4885093" cy="1824708"/>
          </a:xfrm>
          <a:prstGeom prst="rect">
            <a:avLst/>
          </a:prstGeom>
        </p:spPr>
      </p:pic>
      <p:sp>
        <p:nvSpPr>
          <p:cNvPr id="16" name="TextBox 15"/>
          <p:cNvSpPr txBox="1"/>
          <p:nvPr/>
        </p:nvSpPr>
        <p:spPr>
          <a:xfrm>
            <a:off x="7762240" y="5406180"/>
            <a:ext cx="2868291"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3.2. Fuzzy set</a:t>
            </a:r>
            <a:endParaRPr lang="en-IN" sz="16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fld>
            <a:endParaRPr lang="en-US"/>
          </a:p>
        </p:txBody>
      </p:sp>
      <p:sp>
        <p:nvSpPr>
          <p:cNvPr id="8" name="TextBox 7"/>
          <p:cNvSpPr txBox="1"/>
          <p:nvPr/>
        </p:nvSpPr>
        <p:spPr>
          <a:xfrm>
            <a:off x="5317468" y="6187073"/>
            <a:ext cx="6096000"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4.1. Architecture</a:t>
            </a:r>
            <a:endParaRPr lang="en-IN" sz="1600" u="sng" dirty="0"/>
          </a:p>
        </p:txBody>
      </p:sp>
      <p:sp>
        <p:nvSpPr>
          <p:cNvPr id="2" name="Text Box 1"/>
          <p:cNvSpPr txBox="1"/>
          <p:nvPr/>
        </p:nvSpPr>
        <p:spPr>
          <a:xfrm>
            <a:off x="5118538" y="42002"/>
            <a:ext cx="5461832" cy="461665"/>
          </a:xfrm>
          <a:prstGeom prst="rect">
            <a:avLst/>
          </a:prstGeom>
          <a:noFill/>
        </p:spPr>
        <p:txBody>
          <a:bodyPr wrap="square" rtlCol="0">
            <a:spAutoFit/>
          </a:bodyPr>
          <a:lstStyle/>
          <a:p>
            <a:r>
              <a:rPr lang="en-US" sz="2400" b="1" dirty="0">
                <a:solidFill>
                  <a:srgbClr val="C00000"/>
                </a:solidFill>
                <a:latin typeface="Verdana Bold" panose="020B0604030504040204" charset="0"/>
                <a:cs typeface="Verdana Bold" panose="020B0604030504040204" charset="0"/>
              </a:rPr>
              <a:t>Architecture </a:t>
            </a:r>
            <a:endParaRPr lang="en-US" sz="2400" b="1" dirty="0">
              <a:solidFill>
                <a:srgbClr val="C00000"/>
              </a:solidFill>
              <a:latin typeface="Verdana Bold" panose="020B0604030504040204" charset="0"/>
              <a:cs typeface="Verdana Bold" panose="020B0604030504040204" charset="0"/>
            </a:endParaRPr>
          </a:p>
        </p:txBody>
      </p:sp>
      <p:sp>
        <p:nvSpPr>
          <p:cNvPr id="6" name="Rectangle: Rounded Corners 5"/>
          <p:cNvSpPr/>
          <p:nvPr/>
        </p:nvSpPr>
        <p:spPr>
          <a:xfrm>
            <a:off x="1229710" y="1397876"/>
            <a:ext cx="2070538" cy="9249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INPUT</a:t>
            </a:r>
            <a:endParaRPr lang="en-IN" sz="2000" dirty="0">
              <a:latin typeface="Calibri" panose="020F0502020204030204" pitchFamily="34" charset="0"/>
              <a:cs typeface="Calibri" panose="020F0502020204030204" pitchFamily="34" charset="0"/>
            </a:endParaRPr>
          </a:p>
        </p:txBody>
      </p:sp>
      <p:sp>
        <p:nvSpPr>
          <p:cNvPr id="11" name="Rectangle: Rounded Corners 10"/>
          <p:cNvSpPr/>
          <p:nvPr/>
        </p:nvSpPr>
        <p:spPr>
          <a:xfrm>
            <a:off x="1229710" y="2972055"/>
            <a:ext cx="2417379" cy="9249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FUZZIFICATION</a:t>
            </a:r>
            <a:endParaRPr lang="en-IN" sz="2000" dirty="0">
              <a:latin typeface="Calibri" panose="020F0502020204030204" pitchFamily="34" charset="0"/>
              <a:cs typeface="Calibri" panose="020F0502020204030204" pitchFamily="34" charset="0"/>
            </a:endParaRPr>
          </a:p>
        </p:txBody>
      </p:sp>
      <p:sp>
        <p:nvSpPr>
          <p:cNvPr id="12" name="Rectangle: Rounded Corners 11"/>
          <p:cNvSpPr/>
          <p:nvPr/>
        </p:nvSpPr>
        <p:spPr>
          <a:xfrm>
            <a:off x="4742179" y="2976429"/>
            <a:ext cx="2919096" cy="9205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FUZZIFY INFERENCE SYSTEM</a:t>
            </a:r>
            <a:endParaRPr lang="en-IN" sz="2000" dirty="0">
              <a:latin typeface="Calibri" panose="020F0502020204030204" pitchFamily="34" charset="0"/>
              <a:cs typeface="Calibri" panose="020F0502020204030204" pitchFamily="34" charset="0"/>
            </a:endParaRPr>
          </a:p>
        </p:txBody>
      </p:sp>
      <p:sp>
        <p:nvSpPr>
          <p:cNvPr id="13" name="Rectangle: Rounded Corners 12"/>
          <p:cNvSpPr/>
          <p:nvPr/>
        </p:nvSpPr>
        <p:spPr>
          <a:xfrm>
            <a:off x="4993037" y="4672409"/>
            <a:ext cx="2417379" cy="9249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FUZZY SETS</a:t>
            </a:r>
            <a:endParaRPr lang="en-US" sz="2000" dirty="0">
              <a:latin typeface="Calibri" panose="020F0502020204030204" pitchFamily="34" charset="0"/>
              <a:cs typeface="Calibri" panose="020F0502020204030204" pitchFamily="34" charset="0"/>
            </a:endParaRPr>
          </a:p>
          <a:p>
            <a:pPr algn="ctr"/>
            <a:r>
              <a:rPr lang="en-US" sz="2000" dirty="0">
                <a:latin typeface="Calibri" panose="020F0502020204030204" pitchFamily="34" charset="0"/>
                <a:cs typeface="Calibri" panose="020F0502020204030204" pitchFamily="34" charset="0"/>
              </a:rPr>
              <a:t>RULE BASE</a:t>
            </a:r>
            <a:endParaRPr lang="en-IN" sz="2000" dirty="0">
              <a:latin typeface="Calibri" panose="020F0502020204030204" pitchFamily="34" charset="0"/>
              <a:cs typeface="Calibri" panose="020F0502020204030204" pitchFamily="34" charset="0"/>
            </a:endParaRPr>
          </a:p>
        </p:txBody>
      </p:sp>
      <p:sp>
        <p:nvSpPr>
          <p:cNvPr id="14" name="Rectangle: Rounded Corners 13"/>
          <p:cNvSpPr/>
          <p:nvPr/>
        </p:nvSpPr>
        <p:spPr>
          <a:xfrm>
            <a:off x="8996089" y="2974683"/>
            <a:ext cx="2417379" cy="9249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DEFUZZIFICATION</a:t>
            </a:r>
            <a:endParaRPr lang="en-IN" sz="2000" dirty="0">
              <a:latin typeface="Calibri" panose="020F0502020204030204" pitchFamily="34" charset="0"/>
              <a:cs typeface="Calibri" panose="020F0502020204030204" pitchFamily="34" charset="0"/>
            </a:endParaRPr>
          </a:p>
        </p:txBody>
      </p:sp>
      <p:sp>
        <p:nvSpPr>
          <p:cNvPr id="15" name="Rectangle: Rounded Corners 14"/>
          <p:cNvSpPr/>
          <p:nvPr/>
        </p:nvSpPr>
        <p:spPr>
          <a:xfrm>
            <a:off x="9169509" y="1407201"/>
            <a:ext cx="2070538" cy="9249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OUTPUT</a:t>
            </a:r>
            <a:endParaRPr lang="en-IN" sz="2000" dirty="0">
              <a:latin typeface="Calibri" panose="020F0502020204030204" pitchFamily="34" charset="0"/>
              <a:cs typeface="Calibri" panose="020F0502020204030204" pitchFamily="34" charset="0"/>
            </a:endParaRPr>
          </a:p>
        </p:txBody>
      </p:sp>
      <p:cxnSp>
        <p:nvCxnSpPr>
          <p:cNvPr id="17" name="Straight Arrow Connector 16"/>
          <p:cNvCxnSpPr>
            <a:stCxn id="6" idx="2"/>
          </p:cNvCxnSpPr>
          <p:nvPr/>
        </p:nvCxnSpPr>
        <p:spPr>
          <a:xfrm>
            <a:off x="2264979" y="2322785"/>
            <a:ext cx="0" cy="64927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1" idx="3"/>
            <a:endCxn id="12" idx="1"/>
          </p:cNvCxnSpPr>
          <p:nvPr/>
        </p:nvCxnSpPr>
        <p:spPr>
          <a:xfrm>
            <a:off x="3647089" y="3434510"/>
            <a:ext cx="1095090" cy="2187"/>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Connector: Elbow 24"/>
          <p:cNvCxnSpPr>
            <a:endCxn id="13" idx="1"/>
          </p:cNvCxnSpPr>
          <p:nvPr/>
        </p:nvCxnSpPr>
        <p:spPr>
          <a:xfrm>
            <a:off x="1954924" y="3894778"/>
            <a:ext cx="3038113" cy="1240086"/>
          </a:xfrm>
          <a:prstGeom prst="bentConnector3">
            <a:avLst>
              <a:gd name="adj1" fmla="val 952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3" idx="0"/>
            <a:endCxn id="12" idx="2"/>
          </p:cNvCxnSpPr>
          <p:nvPr/>
        </p:nvCxnSpPr>
        <p:spPr>
          <a:xfrm flipV="1">
            <a:off x="6201727" y="3896965"/>
            <a:ext cx="0" cy="775444"/>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2" idx="3"/>
            <a:endCxn id="14" idx="1"/>
          </p:cNvCxnSpPr>
          <p:nvPr/>
        </p:nvCxnSpPr>
        <p:spPr>
          <a:xfrm>
            <a:off x="7661275" y="3436697"/>
            <a:ext cx="1334814" cy="441"/>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4" idx="0"/>
            <a:endCxn id="15" idx="2"/>
          </p:cNvCxnSpPr>
          <p:nvPr/>
        </p:nvCxnSpPr>
        <p:spPr>
          <a:xfrm flipH="1" flipV="1">
            <a:off x="10204778" y="2332110"/>
            <a:ext cx="1" cy="642573"/>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US" smtClean="0"/>
            </a:fld>
            <a:endParaRPr lang="en-US"/>
          </a:p>
        </p:txBody>
      </p:sp>
      <p:sp>
        <p:nvSpPr>
          <p:cNvPr id="6" name="Google Shape;105;p15"/>
          <p:cNvSpPr txBox="1"/>
          <p:nvPr/>
        </p:nvSpPr>
        <p:spPr>
          <a:xfrm>
            <a:off x="2012315" y="121946"/>
            <a:ext cx="8382000" cy="461624"/>
          </a:xfrm>
          <a:prstGeom prst="rect">
            <a:avLst/>
          </a:prstGeom>
          <a:noFill/>
          <a:ln>
            <a:noFill/>
          </a:ln>
        </p:spPr>
        <p:txBody>
          <a:bodyPr spcFirstLastPara="1" wrap="square" lIns="91425" tIns="45700" rIns="91425" bIns="45700" anchor="t" anchorCtr="0">
            <a:spAutoFit/>
          </a:bodyPr>
          <a:lstStyle/>
          <a:p>
            <a:pPr algn="ctr">
              <a:buClr>
                <a:srgbClr val="C00000"/>
              </a:buClr>
              <a:buSzPts val="2400"/>
            </a:pPr>
            <a:r>
              <a:rPr lang="en-US" sz="2400" b="1" dirty="0">
                <a:solidFill>
                  <a:srgbClr val="C00000"/>
                </a:solidFill>
                <a:latin typeface="Verdana" panose="020B0604030504040204"/>
                <a:ea typeface="Verdana" panose="020B0604030504040204"/>
                <a:sym typeface="Verdana" panose="020B0604030504040204"/>
              </a:rPr>
              <a:t>Fuzzification</a:t>
            </a:r>
            <a:endParaRPr dirty="0"/>
          </a:p>
        </p:txBody>
      </p:sp>
      <p:sp>
        <p:nvSpPr>
          <p:cNvPr id="9" name="TextBox 8"/>
          <p:cNvSpPr txBox="1"/>
          <p:nvPr/>
        </p:nvSpPr>
        <p:spPr>
          <a:xfrm>
            <a:off x="1308345" y="4995041"/>
            <a:ext cx="4153501"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5.1. Membership function graph for quality </a:t>
            </a:r>
            <a:endParaRPr lang="en-IN" sz="1600" u="sng" dirty="0"/>
          </a:p>
        </p:txBody>
      </p:sp>
      <p:pic>
        <p:nvPicPr>
          <p:cNvPr id="3" name="Picture 2"/>
          <p:cNvPicPr>
            <a:picLocks noChangeAspect="1"/>
          </p:cNvPicPr>
          <p:nvPr/>
        </p:nvPicPr>
        <p:blipFill>
          <a:blip r:embed="rId1"/>
          <a:stretch>
            <a:fillRect/>
          </a:stretch>
        </p:blipFill>
        <p:spPr>
          <a:xfrm>
            <a:off x="949262" y="1936648"/>
            <a:ext cx="4871668" cy="2984704"/>
          </a:xfrm>
          <a:prstGeom prst="rect">
            <a:avLst/>
          </a:prstGeom>
        </p:spPr>
      </p:pic>
      <p:pic>
        <p:nvPicPr>
          <p:cNvPr id="11" name="Picture 10"/>
          <p:cNvPicPr>
            <a:picLocks noChangeAspect="1"/>
          </p:cNvPicPr>
          <p:nvPr/>
        </p:nvPicPr>
        <p:blipFill>
          <a:blip r:embed="rId2"/>
          <a:stretch>
            <a:fillRect/>
          </a:stretch>
        </p:blipFill>
        <p:spPr>
          <a:xfrm>
            <a:off x="6611339" y="1936648"/>
            <a:ext cx="4577086" cy="2931633"/>
          </a:xfrm>
          <a:prstGeom prst="rect">
            <a:avLst/>
          </a:prstGeom>
        </p:spPr>
      </p:pic>
      <p:sp>
        <p:nvSpPr>
          <p:cNvPr id="13" name="TextBox 12"/>
          <p:cNvSpPr txBox="1"/>
          <p:nvPr/>
        </p:nvSpPr>
        <p:spPr>
          <a:xfrm>
            <a:off x="7034925" y="5002950"/>
            <a:ext cx="4153500"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5.2. Membership function graph for service </a:t>
            </a:r>
            <a:endParaRPr lang="en-IN" sz="16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US" smtClean="0"/>
            </a:fld>
            <a:endParaRPr lang="en-US"/>
          </a:p>
        </p:txBody>
      </p:sp>
      <p:pic>
        <p:nvPicPr>
          <p:cNvPr id="6" name="Picture 5"/>
          <p:cNvPicPr>
            <a:picLocks noChangeAspect="1"/>
          </p:cNvPicPr>
          <p:nvPr/>
        </p:nvPicPr>
        <p:blipFill>
          <a:blip r:embed="rId1"/>
          <a:stretch>
            <a:fillRect/>
          </a:stretch>
        </p:blipFill>
        <p:spPr>
          <a:xfrm>
            <a:off x="1431466" y="3516691"/>
            <a:ext cx="3792175" cy="2760876"/>
          </a:xfrm>
          <a:prstGeom prst="rect">
            <a:avLst/>
          </a:prstGeom>
        </p:spPr>
      </p:pic>
      <p:sp>
        <p:nvSpPr>
          <p:cNvPr id="7" name="Google Shape;105;p15"/>
          <p:cNvSpPr txBox="1"/>
          <p:nvPr/>
        </p:nvSpPr>
        <p:spPr>
          <a:xfrm>
            <a:off x="2012315" y="121946"/>
            <a:ext cx="8382000" cy="461624"/>
          </a:xfrm>
          <a:prstGeom prst="rect">
            <a:avLst/>
          </a:prstGeom>
          <a:noFill/>
          <a:ln>
            <a:noFill/>
          </a:ln>
        </p:spPr>
        <p:txBody>
          <a:bodyPr spcFirstLastPara="1" wrap="square" lIns="91425" tIns="45700" rIns="91425" bIns="45700" anchor="t" anchorCtr="0">
            <a:spAutoFit/>
          </a:bodyPr>
          <a:lstStyle/>
          <a:p>
            <a:pPr algn="ctr">
              <a:buClr>
                <a:srgbClr val="C00000"/>
              </a:buClr>
              <a:buSzPts val="2400"/>
            </a:pPr>
            <a:r>
              <a:rPr lang="en-US" sz="2400" b="1" dirty="0">
                <a:solidFill>
                  <a:srgbClr val="C00000"/>
                </a:solidFill>
                <a:latin typeface="Verdana" panose="020B0604030504040204"/>
                <a:ea typeface="Verdana" panose="020B0604030504040204"/>
                <a:sym typeface="Verdana" panose="020B0604030504040204"/>
              </a:rPr>
              <a:t>Triangulation membership function</a:t>
            </a:r>
            <a:endParaRPr dirty="0"/>
          </a:p>
        </p:txBody>
      </p:sp>
      <p:sp>
        <p:nvSpPr>
          <p:cNvPr id="9" name="TextBox 8"/>
          <p:cNvSpPr txBox="1"/>
          <p:nvPr/>
        </p:nvSpPr>
        <p:spPr>
          <a:xfrm>
            <a:off x="1171902" y="827651"/>
            <a:ext cx="9848195" cy="1785104"/>
          </a:xfrm>
          <a:prstGeom prst="rect">
            <a:avLst/>
          </a:prstGeom>
          <a:noFill/>
        </p:spPr>
        <p:txBody>
          <a:bodyPr wrap="square">
            <a:spAutoFit/>
          </a:bodyPr>
          <a:lstStyle/>
          <a:p>
            <a:pPr marL="342900" indent="-342900">
              <a:buFont typeface="Arial" panose="020B0704020202020204" pitchFamily="34" charset="0"/>
              <a:buChar char="•"/>
            </a:pPr>
            <a:r>
              <a:rPr lang="en-US" sz="2200" dirty="0">
                <a:solidFill>
                  <a:srgbClr val="000000"/>
                </a:solidFill>
                <a:latin typeface="Calibri" panose="020F0502020204030204" pitchFamily="34" charset="0"/>
                <a:cs typeface="Calibri" panose="020F0502020204030204" pitchFamily="34" charset="0"/>
              </a:rPr>
              <a:t>Triangular membership function</a:t>
            </a:r>
            <a:endParaRPr lang="en-US" sz="2200" dirty="0">
              <a:solidFill>
                <a:srgbClr val="000000"/>
              </a:solidFill>
              <a:latin typeface="Calibri" panose="020F0502020204030204" pitchFamily="34" charset="0"/>
              <a:cs typeface="Calibri" panose="020F0502020204030204" pitchFamily="34" charset="0"/>
            </a:endParaRPr>
          </a:p>
          <a:p>
            <a:pPr marL="342900" indent="-342900">
              <a:buFont typeface="Arial" panose="020B0704020202020204" pitchFamily="34" charset="0"/>
              <a:buChar char="•"/>
            </a:pPr>
            <a:endParaRPr lang="en-US" sz="22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a:p>
            <a:pPr marL="342900" indent="-342900">
              <a:buFont typeface="Arial" panose="020B0704020202020204" pitchFamily="34" charset="0"/>
              <a:buChar char="•"/>
            </a:pPr>
            <a:endParaRPr lang="en-US" sz="2200" dirty="0">
              <a:latin typeface="Calibri" panose="020F0502020204030204" pitchFamily="34" charset="0"/>
              <a:cs typeface="Calibri" panose="020F0502020204030204" pitchFamily="34" charset="0"/>
            </a:endParaRPr>
          </a:p>
          <a:p>
            <a:pPr marL="342900" indent="-342900">
              <a:buFont typeface="Arial" panose="020B0704020202020204" pitchFamily="34" charset="0"/>
              <a:buChar char="•"/>
            </a:pPr>
            <a:r>
              <a:rPr lang="en-US" sz="2200" dirty="0">
                <a:latin typeface="Calibri" panose="020F0502020204030204" pitchFamily="34" charset="0"/>
                <a:cs typeface="Calibri" panose="020F0502020204030204" pitchFamily="34" charset="0"/>
              </a:rPr>
              <a:t>triangle(x: a, b, c) = </a:t>
            </a:r>
            <a:endParaRPr lang="en-IN" sz="2200" dirty="0"/>
          </a:p>
        </p:txBody>
      </p:sp>
      <p:sp>
        <p:nvSpPr>
          <p:cNvPr id="10" name="Left Brace 9"/>
          <p:cNvSpPr/>
          <p:nvPr/>
        </p:nvSpPr>
        <p:spPr>
          <a:xfrm>
            <a:off x="3909116" y="1596794"/>
            <a:ext cx="704194" cy="15833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2" name="TextBox 11"/>
          <p:cNvSpPr txBox="1"/>
          <p:nvPr/>
        </p:nvSpPr>
        <p:spPr>
          <a:xfrm>
            <a:off x="4644425" y="1665200"/>
            <a:ext cx="6096000" cy="1446550"/>
          </a:xfrm>
          <a:prstGeom prst="rect">
            <a:avLst/>
          </a:prstGeom>
          <a:noFill/>
        </p:spPr>
        <p:txBody>
          <a:bodyPr wrap="square">
            <a:spAutoFit/>
          </a:bodyPr>
          <a:lstStyle/>
          <a:p>
            <a:r>
              <a:rPr lang="en-US" sz="2200" dirty="0">
                <a:latin typeface="Calibri" panose="020F0502020204030204" pitchFamily="34" charset="0"/>
                <a:cs typeface="Calibri" panose="020F0502020204030204" pitchFamily="34" charset="0"/>
              </a:rPr>
              <a:t> 0                      x&lt;a</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(x-a)/(b-a)      a&lt;=x&lt;=b</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(c-x)/(c-b)       b&lt;=x&lt;=c</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0                       x&gt;c </a:t>
            </a:r>
            <a:r>
              <a:rPr lang="en-US" sz="2200" dirty="0"/>
              <a:t>          </a:t>
            </a:r>
            <a:endParaRPr lang="en-IN" sz="2200" dirty="0"/>
          </a:p>
        </p:txBody>
      </p:sp>
      <p:sp>
        <p:nvSpPr>
          <p:cNvPr id="13" name="TextBox 12"/>
          <p:cNvSpPr txBox="1"/>
          <p:nvPr/>
        </p:nvSpPr>
        <p:spPr>
          <a:xfrm>
            <a:off x="5223641" y="5319922"/>
            <a:ext cx="4153501" cy="584775"/>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6.1. Graphical representation of triangular membership function</a:t>
            </a:r>
            <a:endParaRPr lang="en-IN" sz="1600" u="sng" dirty="0"/>
          </a:p>
        </p:txBody>
      </p:sp>
      <p:sp>
        <p:nvSpPr>
          <p:cNvPr id="14" name="TextBox 13"/>
          <p:cNvSpPr txBox="1"/>
          <p:nvPr/>
        </p:nvSpPr>
        <p:spPr>
          <a:xfrm>
            <a:off x="5223641" y="5904697"/>
            <a:ext cx="6096000" cy="276999"/>
          </a:xfrm>
          <a:prstGeom prst="rect">
            <a:avLst/>
          </a:prstGeom>
          <a:noFill/>
        </p:spPr>
        <p:txBody>
          <a:bodyPr wrap="square">
            <a:spAutoFit/>
          </a:bodyPr>
          <a:lstStyle/>
          <a:p>
            <a:r>
              <a:rPr lang="en-US" sz="1200" dirty="0">
                <a:solidFill>
                  <a:schemeClr val="bg1">
                    <a:lumMod val="50000"/>
                  </a:schemeClr>
                </a:solidFill>
                <a:latin typeface="Verdana" panose="020B0604030504040204" pitchFamily="34" charset="0"/>
                <a:ea typeface="Verdana" panose="020B0604030504040204" pitchFamily="34" charset="0"/>
              </a:rPr>
              <a:t>Image source: https://youtu.be/d5Hpktx6NLA</a:t>
            </a:r>
            <a:endParaRPr lang="en-IN" sz="1200" dirty="0">
              <a:solidFill>
                <a:schemeClr val="bg1">
                  <a:lumMod val="50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US" smtClean="0"/>
            </a:fld>
            <a:endParaRPr lang="en-US"/>
          </a:p>
        </p:txBody>
      </p:sp>
      <p:sp>
        <p:nvSpPr>
          <p:cNvPr id="6" name="Google Shape;105;p15"/>
          <p:cNvSpPr txBox="1"/>
          <p:nvPr/>
        </p:nvSpPr>
        <p:spPr>
          <a:xfrm>
            <a:off x="2012315" y="121946"/>
            <a:ext cx="8382000" cy="461624"/>
          </a:xfrm>
          <a:prstGeom prst="rect">
            <a:avLst/>
          </a:prstGeom>
          <a:noFill/>
          <a:ln>
            <a:noFill/>
          </a:ln>
        </p:spPr>
        <p:txBody>
          <a:bodyPr spcFirstLastPara="1" wrap="square" lIns="91425" tIns="45700" rIns="91425" bIns="45700" anchor="t" anchorCtr="0">
            <a:spAutoFit/>
          </a:bodyPr>
          <a:lstStyle/>
          <a:p>
            <a:pPr algn="ctr">
              <a:buClr>
                <a:srgbClr val="C00000"/>
              </a:buClr>
              <a:buSzPts val="2400"/>
            </a:pPr>
            <a:r>
              <a:rPr lang="en-US" sz="2400" b="1" dirty="0">
                <a:solidFill>
                  <a:srgbClr val="C00000"/>
                </a:solidFill>
                <a:latin typeface="Verdana" panose="020B0604030504040204"/>
                <a:ea typeface="Verdana" panose="020B0604030504040204"/>
                <a:sym typeface="Verdana" panose="020B0604030504040204"/>
              </a:rPr>
              <a:t>Fuzzification</a:t>
            </a:r>
            <a:endParaRPr dirty="0"/>
          </a:p>
        </p:txBody>
      </p:sp>
      <p:sp>
        <p:nvSpPr>
          <p:cNvPr id="9" name="TextBox 8"/>
          <p:cNvSpPr txBox="1"/>
          <p:nvPr/>
        </p:nvSpPr>
        <p:spPr>
          <a:xfrm>
            <a:off x="1308345" y="4995041"/>
            <a:ext cx="4153501"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7.1. Membership function graph for quality </a:t>
            </a:r>
            <a:endParaRPr lang="en-IN" sz="1600" u="sng" dirty="0"/>
          </a:p>
        </p:txBody>
      </p:sp>
      <p:pic>
        <p:nvPicPr>
          <p:cNvPr id="3" name="Picture 2"/>
          <p:cNvPicPr>
            <a:picLocks noChangeAspect="1"/>
          </p:cNvPicPr>
          <p:nvPr/>
        </p:nvPicPr>
        <p:blipFill>
          <a:blip r:embed="rId1"/>
          <a:stretch>
            <a:fillRect/>
          </a:stretch>
        </p:blipFill>
        <p:spPr>
          <a:xfrm>
            <a:off x="1003575" y="1936648"/>
            <a:ext cx="4871668" cy="2984704"/>
          </a:xfrm>
          <a:prstGeom prst="rect">
            <a:avLst/>
          </a:prstGeom>
        </p:spPr>
      </p:pic>
      <p:pic>
        <p:nvPicPr>
          <p:cNvPr id="11" name="Picture 10"/>
          <p:cNvPicPr>
            <a:picLocks noChangeAspect="1"/>
          </p:cNvPicPr>
          <p:nvPr/>
        </p:nvPicPr>
        <p:blipFill>
          <a:blip r:embed="rId2"/>
          <a:stretch>
            <a:fillRect/>
          </a:stretch>
        </p:blipFill>
        <p:spPr>
          <a:xfrm>
            <a:off x="6611339" y="1936648"/>
            <a:ext cx="4577086" cy="2931633"/>
          </a:xfrm>
          <a:prstGeom prst="rect">
            <a:avLst/>
          </a:prstGeom>
        </p:spPr>
      </p:pic>
      <p:sp>
        <p:nvSpPr>
          <p:cNvPr id="13" name="TextBox 12"/>
          <p:cNvSpPr txBox="1"/>
          <p:nvPr/>
        </p:nvSpPr>
        <p:spPr>
          <a:xfrm>
            <a:off x="7034925" y="4995041"/>
            <a:ext cx="4153500"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7.2. Membership function graph for service </a:t>
            </a:r>
            <a:endParaRPr lang="en-IN" sz="1600" u="sng" dirty="0"/>
          </a:p>
        </p:txBody>
      </p:sp>
      <p:cxnSp>
        <p:nvCxnSpPr>
          <p:cNvPr id="8" name="Straight Connector 7"/>
          <p:cNvCxnSpPr/>
          <p:nvPr/>
        </p:nvCxnSpPr>
        <p:spPr>
          <a:xfrm flipV="1">
            <a:off x="4141076" y="3005960"/>
            <a:ext cx="1" cy="1460937"/>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H="1">
            <a:off x="1692166" y="3005960"/>
            <a:ext cx="244891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1692166" y="3584028"/>
            <a:ext cx="244891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10541876" y="2469931"/>
            <a:ext cx="0" cy="1996966"/>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H="1">
            <a:off x="7220608" y="2543503"/>
            <a:ext cx="3321268"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220607" y="3983421"/>
            <a:ext cx="3321269" cy="468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US" smtClean="0"/>
            </a:fld>
            <a:endParaRPr lang="en-US"/>
          </a:p>
        </p:txBody>
      </p:sp>
      <p:sp>
        <p:nvSpPr>
          <p:cNvPr id="6" name="Text Placeholder 2"/>
          <p:cNvSpPr>
            <a:spLocks noGrp="1"/>
          </p:cNvSpPr>
          <p:nvPr>
            <p:ph type="body" idx="1"/>
          </p:nvPr>
        </p:nvSpPr>
        <p:spPr>
          <a:xfrm>
            <a:off x="1016000" y="792481"/>
            <a:ext cx="11176000" cy="5485656"/>
          </a:xfrm>
        </p:spPr>
        <p:txBody>
          <a:bodyPr>
            <a:normAutofit/>
          </a:bodyPr>
          <a:lstStyle/>
          <a:p>
            <a:pPr marL="114300" indent="0" algn="just">
              <a:buNone/>
            </a:pPr>
            <a:r>
              <a:rPr lang="en-US" sz="2200" dirty="0">
                <a:solidFill>
                  <a:srgbClr val="292929"/>
                </a:solidFill>
                <a:latin typeface="Calibri" panose="020F0502020204030204" pitchFamily="34" charset="0"/>
                <a:cs typeface="Calibri" panose="020F0502020204030204" pitchFamily="34" charset="0"/>
              </a:rPr>
              <a:t>Rule Base </a:t>
            </a:r>
            <a:endParaRPr lang="en-US" sz="2200" dirty="0">
              <a:solidFill>
                <a:srgbClr val="292929"/>
              </a:solidFill>
              <a:latin typeface="Calibri" panose="020F0502020204030204" pitchFamily="34" charset="0"/>
              <a:cs typeface="Calibri" panose="020F0502020204030204" pitchFamily="34" charset="0"/>
            </a:endParaRPr>
          </a:p>
          <a:p>
            <a:pPr marL="457200" indent="-342900" algn="just"/>
            <a:r>
              <a:rPr lang="en-US" sz="2200" dirty="0">
                <a:solidFill>
                  <a:srgbClr val="292929"/>
                </a:solidFill>
                <a:latin typeface="Calibri" panose="020F0502020204030204" pitchFamily="34" charset="0"/>
                <a:cs typeface="Calibri" panose="020F0502020204030204" pitchFamily="34" charset="0"/>
              </a:rPr>
              <a:t>Rule 1 – If Quality = poor &amp; Service = poor  then Tip = poor.</a:t>
            </a:r>
            <a:endParaRPr lang="en-US" sz="2200" dirty="0">
              <a:solidFill>
                <a:srgbClr val="292929"/>
              </a:solidFill>
              <a:latin typeface="Calibri" panose="020F0502020204030204" pitchFamily="34" charset="0"/>
              <a:cs typeface="Calibri" panose="020F0502020204030204" pitchFamily="34" charset="0"/>
            </a:endParaRPr>
          </a:p>
          <a:p>
            <a:pPr marL="457200" indent="-342900" algn="just"/>
            <a:r>
              <a:rPr lang="en-US" sz="2200" dirty="0">
                <a:solidFill>
                  <a:srgbClr val="292929"/>
                </a:solidFill>
                <a:latin typeface="Calibri" panose="020F0502020204030204" pitchFamily="34" charset="0"/>
                <a:cs typeface="Calibri" panose="020F0502020204030204" pitchFamily="34" charset="0"/>
              </a:rPr>
              <a:t>Rule 2 – If Quality = average &amp; Service = average  then Tip = medium.</a:t>
            </a:r>
            <a:endParaRPr lang="en-US" sz="2200" dirty="0">
              <a:solidFill>
                <a:srgbClr val="292929"/>
              </a:solidFill>
              <a:latin typeface="Calibri" panose="020F0502020204030204" pitchFamily="34" charset="0"/>
              <a:cs typeface="Calibri" panose="020F0502020204030204" pitchFamily="34" charset="0"/>
            </a:endParaRPr>
          </a:p>
          <a:p>
            <a:pPr marL="457200" indent="-342900" algn="just"/>
            <a:r>
              <a:rPr lang="en-US" sz="2200" dirty="0">
                <a:solidFill>
                  <a:srgbClr val="292929"/>
                </a:solidFill>
                <a:latin typeface="Calibri" panose="020F0502020204030204" pitchFamily="34" charset="0"/>
                <a:cs typeface="Calibri" panose="020F0502020204030204" pitchFamily="34" charset="0"/>
              </a:rPr>
              <a:t>Rule 2 – If Quality = good &amp; Service = good  then Tip = high.</a:t>
            </a:r>
            <a:endParaRPr lang="en-US" sz="2200" dirty="0">
              <a:solidFill>
                <a:srgbClr val="292929"/>
              </a:solidFill>
              <a:latin typeface="Calibri" panose="020F0502020204030204" pitchFamily="34" charset="0"/>
              <a:cs typeface="Calibri" panose="020F0502020204030204" pitchFamily="34" charset="0"/>
            </a:endParaRPr>
          </a:p>
          <a:p>
            <a:pPr marL="457200" indent="-342900" algn="just"/>
            <a:endParaRPr lang="en-US" sz="2200" dirty="0">
              <a:solidFill>
                <a:srgbClr val="292929"/>
              </a:solidFill>
              <a:latin typeface="Calibri" panose="020F0502020204030204" pitchFamily="34" charset="0"/>
              <a:cs typeface="Calibri" panose="020F0502020204030204" pitchFamily="34" charset="0"/>
            </a:endParaRPr>
          </a:p>
        </p:txBody>
      </p:sp>
      <p:sp>
        <p:nvSpPr>
          <p:cNvPr id="9" name="Text Box 1"/>
          <p:cNvSpPr txBox="1"/>
          <p:nvPr/>
        </p:nvSpPr>
        <p:spPr>
          <a:xfrm>
            <a:off x="3948262" y="102891"/>
            <a:ext cx="5138756" cy="461665"/>
          </a:xfrm>
          <a:prstGeom prst="rect">
            <a:avLst/>
          </a:prstGeom>
          <a:noFill/>
        </p:spPr>
        <p:txBody>
          <a:bodyPr wrap="square" rtlCol="0">
            <a:spAutoFit/>
          </a:bodyPr>
          <a:lstStyle/>
          <a:p>
            <a:r>
              <a:rPr lang="en-US" sz="2400" b="1" dirty="0">
                <a:solidFill>
                  <a:srgbClr val="C00000"/>
                </a:solidFill>
                <a:latin typeface="Verdana Bold" panose="020B0604030504040204" charset="0"/>
                <a:cs typeface="Verdana Bold" panose="020B0604030504040204" charset="0"/>
                <a:sym typeface="+mn-ea"/>
              </a:rPr>
              <a:t>Fuzzy Inference Engine</a:t>
            </a:r>
            <a:endParaRPr lang="en-US" sz="2400" b="1" dirty="0">
              <a:solidFill>
                <a:srgbClr val="C00000"/>
              </a:solidFill>
              <a:latin typeface="Verdana Bold" panose="020B0604030504040204" charset="0"/>
              <a:cs typeface="Verdana Bold" panose="020B0604030504040204" charset="0"/>
              <a:sym typeface="+mn-ea"/>
            </a:endParaRPr>
          </a:p>
        </p:txBody>
      </p:sp>
      <p:pic>
        <p:nvPicPr>
          <p:cNvPr id="17" name="Picture 16"/>
          <p:cNvPicPr>
            <a:picLocks noChangeAspect="1"/>
          </p:cNvPicPr>
          <p:nvPr/>
        </p:nvPicPr>
        <p:blipFill>
          <a:blip r:embed="rId1"/>
          <a:stretch>
            <a:fillRect/>
          </a:stretch>
        </p:blipFill>
        <p:spPr>
          <a:xfrm>
            <a:off x="1416171" y="2917956"/>
            <a:ext cx="4871668" cy="2984704"/>
          </a:xfrm>
          <a:prstGeom prst="rect">
            <a:avLst/>
          </a:prstGeom>
        </p:spPr>
      </p:pic>
      <p:cxnSp>
        <p:nvCxnSpPr>
          <p:cNvPr id="18" name="Straight Connector 17"/>
          <p:cNvCxnSpPr/>
          <p:nvPr/>
        </p:nvCxnSpPr>
        <p:spPr>
          <a:xfrm flipV="1">
            <a:off x="4579947" y="3998419"/>
            <a:ext cx="1" cy="1460937"/>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H="1">
            <a:off x="2104761" y="3998419"/>
            <a:ext cx="244891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2104761" y="4576487"/>
            <a:ext cx="2448910"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775254" y="5902660"/>
            <a:ext cx="4153501"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8.1. Membership function graph for quality </a:t>
            </a:r>
            <a:endParaRPr lang="en-IN" sz="1600" u="sng" dirty="0"/>
          </a:p>
        </p:txBody>
      </p:sp>
      <p:pic>
        <p:nvPicPr>
          <p:cNvPr id="28" name="Picture 27"/>
          <p:cNvPicPr>
            <a:picLocks noChangeAspect="1"/>
          </p:cNvPicPr>
          <p:nvPr/>
        </p:nvPicPr>
        <p:blipFill>
          <a:blip r:embed="rId2"/>
          <a:stretch>
            <a:fillRect/>
          </a:stretch>
        </p:blipFill>
        <p:spPr>
          <a:xfrm>
            <a:off x="6951376" y="2844267"/>
            <a:ext cx="4577086" cy="2931633"/>
          </a:xfrm>
          <a:prstGeom prst="rect">
            <a:avLst/>
          </a:prstGeom>
        </p:spPr>
      </p:pic>
      <p:sp>
        <p:nvSpPr>
          <p:cNvPr id="29" name="TextBox 28"/>
          <p:cNvSpPr txBox="1"/>
          <p:nvPr/>
        </p:nvSpPr>
        <p:spPr>
          <a:xfrm>
            <a:off x="7374962" y="5902660"/>
            <a:ext cx="4153500"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7.2. Membership function graph for service </a:t>
            </a:r>
            <a:endParaRPr lang="en-IN" sz="1600" u="sng" dirty="0"/>
          </a:p>
        </p:txBody>
      </p:sp>
      <p:cxnSp>
        <p:nvCxnSpPr>
          <p:cNvPr id="30" name="Straight Connector 29"/>
          <p:cNvCxnSpPr/>
          <p:nvPr/>
        </p:nvCxnSpPr>
        <p:spPr>
          <a:xfrm flipV="1">
            <a:off x="10881913" y="3377550"/>
            <a:ext cx="0" cy="1996966"/>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flipH="1">
            <a:off x="7560645" y="3451122"/>
            <a:ext cx="3321268"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7560644" y="4891040"/>
            <a:ext cx="3321269" cy="468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US" smtClean="0"/>
            </a:fld>
            <a:endParaRPr lang="en-US"/>
          </a:p>
        </p:txBody>
      </p:sp>
      <p:sp>
        <p:nvSpPr>
          <p:cNvPr id="9" name="Text Box 1"/>
          <p:cNvSpPr txBox="1"/>
          <p:nvPr/>
        </p:nvSpPr>
        <p:spPr>
          <a:xfrm>
            <a:off x="4570097" y="116000"/>
            <a:ext cx="4838065" cy="461665"/>
          </a:xfrm>
          <a:prstGeom prst="rect">
            <a:avLst/>
          </a:prstGeom>
          <a:noFill/>
        </p:spPr>
        <p:txBody>
          <a:bodyPr wrap="square" rtlCol="0">
            <a:spAutoFit/>
          </a:bodyPr>
          <a:lstStyle/>
          <a:p>
            <a:r>
              <a:rPr lang="en-US" sz="2400" b="1" dirty="0">
                <a:solidFill>
                  <a:srgbClr val="C00000"/>
                </a:solidFill>
                <a:latin typeface="Verdana Bold" panose="020B0604030504040204" charset="0"/>
                <a:cs typeface="Verdana Bold" panose="020B0604030504040204" charset="0"/>
                <a:sym typeface="+mn-ea"/>
              </a:rPr>
              <a:t>Defuzzification</a:t>
            </a:r>
            <a:endParaRPr lang="en-US" sz="2400" b="1" dirty="0">
              <a:solidFill>
                <a:srgbClr val="C00000"/>
              </a:solidFill>
              <a:latin typeface="Verdana Bold" panose="020B0604030504040204" charset="0"/>
              <a:cs typeface="Verdana Bold" panose="020B0604030504040204" charset="0"/>
              <a:sym typeface="+mn-ea"/>
            </a:endParaRPr>
          </a:p>
        </p:txBody>
      </p:sp>
      <p:sp>
        <p:nvSpPr>
          <p:cNvPr id="10" name="TextBox 9"/>
          <p:cNvSpPr txBox="1"/>
          <p:nvPr/>
        </p:nvSpPr>
        <p:spPr>
          <a:xfrm>
            <a:off x="1661532" y="5188696"/>
            <a:ext cx="6096000"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9.1 Graphical representation for the tip</a:t>
            </a:r>
            <a:endParaRPr lang="en-IN" sz="1600" u="sng" dirty="0"/>
          </a:p>
        </p:txBody>
      </p:sp>
      <p:pic>
        <p:nvPicPr>
          <p:cNvPr id="19" name="Picture 18"/>
          <p:cNvPicPr>
            <a:picLocks noChangeAspect="1"/>
          </p:cNvPicPr>
          <p:nvPr/>
        </p:nvPicPr>
        <p:blipFill>
          <a:blip r:embed="rId1"/>
          <a:stretch>
            <a:fillRect/>
          </a:stretch>
        </p:blipFill>
        <p:spPr>
          <a:xfrm>
            <a:off x="7219710" y="889004"/>
            <a:ext cx="3743261" cy="1653175"/>
          </a:xfrm>
          <a:prstGeom prst="rect">
            <a:avLst/>
          </a:prstGeom>
        </p:spPr>
      </p:pic>
      <p:sp>
        <p:nvSpPr>
          <p:cNvPr id="20" name="TextBox 19"/>
          <p:cNvSpPr txBox="1"/>
          <p:nvPr/>
        </p:nvSpPr>
        <p:spPr>
          <a:xfrm>
            <a:off x="7112000" y="2630673"/>
            <a:ext cx="6096000" cy="338554"/>
          </a:xfrm>
          <a:prstGeom prst="rect">
            <a:avLst/>
          </a:prstGeom>
          <a:noFill/>
        </p:spPr>
        <p:txBody>
          <a:bodyPr wrap="square">
            <a:spAutoFit/>
          </a:bodyPr>
          <a:lstStyle/>
          <a:p>
            <a:r>
              <a:rPr lang="en-US" sz="1600" u="sng" dirty="0">
                <a:solidFill>
                  <a:srgbClr val="1D1D1F"/>
                </a:solidFill>
                <a:latin typeface="Calibri" panose="020F0502020204030204" pitchFamily="34" charset="0"/>
                <a:cs typeface="Calibri" panose="020F0502020204030204" pitchFamily="34" charset="0"/>
              </a:rPr>
              <a:t>Fig 9.1 Formula for weighted average function</a:t>
            </a:r>
            <a:endParaRPr lang="en-IN" sz="1600" u="sng" dirty="0"/>
          </a:p>
        </p:txBody>
      </p:sp>
      <p:pic>
        <p:nvPicPr>
          <p:cNvPr id="25" name="Picture 24"/>
          <p:cNvPicPr>
            <a:picLocks noChangeAspect="1"/>
          </p:cNvPicPr>
          <p:nvPr/>
        </p:nvPicPr>
        <p:blipFill>
          <a:blip r:embed="rId2"/>
          <a:stretch>
            <a:fillRect/>
          </a:stretch>
        </p:blipFill>
        <p:spPr>
          <a:xfrm>
            <a:off x="913058" y="1869634"/>
            <a:ext cx="5182942" cy="3350755"/>
          </a:xfrm>
          <a:prstGeom prst="rect">
            <a:avLst/>
          </a:prstGeom>
        </p:spPr>
      </p:pic>
      <p:cxnSp>
        <p:nvCxnSpPr>
          <p:cNvPr id="26" name="Straight Connector 25"/>
          <p:cNvCxnSpPr/>
          <p:nvPr/>
        </p:nvCxnSpPr>
        <p:spPr>
          <a:xfrm>
            <a:off x="1592095" y="3713795"/>
            <a:ext cx="2986624"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592095" y="4204448"/>
            <a:ext cx="382486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5316602" y="4204448"/>
            <a:ext cx="0" cy="59659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6096000" y="577665"/>
            <a:ext cx="0" cy="6280335"/>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219710" y="3006935"/>
            <a:ext cx="6096000" cy="276999"/>
          </a:xfrm>
          <a:prstGeom prst="rect">
            <a:avLst/>
          </a:prstGeom>
          <a:noFill/>
        </p:spPr>
        <p:txBody>
          <a:bodyPr wrap="square">
            <a:spAutoFit/>
          </a:bodyPr>
          <a:lstStyle/>
          <a:p>
            <a:r>
              <a:rPr lang="en-US" sz="1200" dirty="0">
                <a:solidFill>
                  <a:schemeClr val="bg1">
                    <a:lumMod val="50000"/>
                  </a:schemeClr>
                </a:solidFill>
                <a:latin typeface="Verdana" panose="020B0604030504040204" pitchFamily="34" charset="0"/>
                <a:ea typeface="Verdana" panose="020B0604030504040204" pitchFamily="34" charset="0"/>
              </a:rPr>
              <a:t>Image source: https://youtu.be/OPB9uZgHZ30</a:t>
            </a:r>
            <a:endParaRPr lang="en-IN" sz="1200" dirty="0">
              <a:solidFill>
                <a:schemeClr val="bg1">
                  <a:lumMod val="50000"/>
                </a:schemeClr>
              </a:solidFill>
              <a:latin typeface="Verdana" panose="020B0604030504040204" pitchFamily="34" charset="0"/>
              <a:ea typeface="Verdana" panose="020B0604030504040204" pitchFamily="34" charset="0"/>
            </a:endParaRPr>
          </a:p>
        </p:txBody>
      </p:sp>
      <p:sp>
        <p:nvSpPr>
          <p:cNvPr id="34" name="TextBox 33"/>
          <p:cNvSpPr txBox="1"/>
          <p:nvPr/>
        </p:nvSpPr>
        <p:spPr>
          <a:xfrm>
            <a:off x="6550722" y="3653385"/>
            <a:ext cx="6657278" cy="430887"/>
          </a:xfrm>
          <a:prstGeom prst="rect">
            <a:avLst/>
          </a:prstGeom>
          <a:noFill/>
        </p:spPr>
        <p:txBody>
          <a:bodyPr wrap="square">
            <a:spAutoFit/>
          </a:bodyPr>
          <a:lstStyle/>
          <a:p>
            <a:pPr marL="114300" indent="0" algn="just">
              <a:buNone/>
            </a:pPr>
            <a:r>
              <a:rPr lang="en-US" sz="2200" dirty="0">
                <a:solidFill>
                  <a:srgbClr val="292929"/>
                </a:solidFill>
                <a:latin typeface="Calibri" panose="020F0502020204030204" pitchFamily="34" charset="0"/>
                <a:cs typeface="Calibri" panose="020F0502020204030204" pitchFamily="34" charset="0"/>
              </a:rPr>
              <a:t>Applying the formula we get,</a:t>
            </a:r>
            <a:endParaRPr lang="en-US" sz="2200" dirty="0">
              <a:solidFill>
                <a:srgbClr val="292929"/>
              </a:solidFill>
              <a:latin typeface="Calibri" panose="020F0502020204030204" pitchFamily="34" charset="0"/>
              <a:cs typeface="Calibri" panose="020F0502020204030204" pitchFamily="34" charset="0"/>
            </a:endParaRPr>
          </a:p>
        </p:txBody>
      </p:sp>
      <p:sp>
        <p:nvSpPr>
          <p:cNvPr id="36" name="TextBox 35"/>
          <p:cNvSpPr txBox="1"/>
          <p:nvPr/>
        </p:nvSpPr>
        <p:spPr>
          <a:xfrm>
            <a:off x="7151694" y="4301190"/>
            <a:ext cx="4295784" cy="446276"/>
          </a:xfrm>
          <a:prstGeom prst="rect">
            <a:avLst/>
          </a:prstGeom>
          <a:noFill/>
        </p:spPr>
        <p:txBody>
          <a:bodyPr wrap="square">
            <a:spAutoFit/>
          </a:bodyPr>
          <a:lstStyle/>
          <a:p>
            <a:pPr marL="114300" indent="0" algn="just">
              <a:buNone/>
            </a:pPr>
            <a:r>
              <a:rPr lang="en-US" sz="2300" dirty="0">
                <a:solidFill>
                  <a:srgbClr val="292929"/>
                </a:solidFill>
                <a:latin typeface="Calibri" panose="020F0502020204030204" pitchFamily="34" charset="0"/>
                <a:cs typeface="Calibri" panose="020F0502020204030204" pitchFamily="34" charset="0"/>
              </a:rPr>
              <a:t>=      0.4 x 17 + 0.2 x 22</a:t>
            </a:r>
            <a:endParaRPr lang="en-US" sz="2300" dirty="0">
              <a:solidFill>
                <a:srgbClr val="292929"/>
              </a:solidFill>
              <a:latin typeface="Calibri" panose="020F0502020204030204" pitchFamily="34" charset="0"/>
              <a:cs typeface="Calibri" panose="020F0502020204030204" pitchFamily="34" charset="0"/>
            </a:endParaRPr>
          </a:p>
        </p:txBody>
      </p:sp>
      <p:cxnSp>
        <p:nvCxnSpPr>
          <p:cNvPr id="38" name="Straight Connector 37"/>
          <p:cNvCxnSpPr/>
          <p:nvPr/>
        </p:nvCxnSpPr>
        <p:spPr>
          <a:xfrm>
            <a:off x="7757532" y="4762447"/>
            <a:ext cx="2451409"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8253761" y="4772339"/>
            <a:ext cx="1466382" cy="443159"/>
          </a:xfrm>
          <a:prstGeom prst="rect">
            <a:avLst/>
          </a:prstGeom>
          <a:noFill/>
        </p:spPr>
        <p:txBody>
          <a:bodyPr wrap="square">
            <a:spAutoFit/>
          </a:bodyPr>
          <a:lstStyle/>
          <a:p>
            <a:pPr marL="114300" indent="0" algn="just">
              <a:buNone/>
            </a:pPr>
            <a:r>
              <a:rPr lang="en-US" sz="2300" dirty="0">
                <a:solidFill>
                  <a:srgbClr val="292929"/>
                </a:solidFill>
                <a:latin typeface="Calibri" panose="020F0502020204030204" pitchFamily="34" charset="0"/>
                <a:cs typeface="Calibri" panose="020F0502020204030204" pitchFamily="34" charset="0"/>
              </a:rPr>
              <a:t>0.4 + 0.2 </a:t>
            </a:r>
            <a:endParaRPr lang="en-US" sz="2300" dirty="0">
              <a:solidFill>
                <a:srgbClr val="292929"/>
              </a:solidFill>
              <a:latin typeface="Calibri" panose="020F0502020204030204" pitchFamily="34" charset="0"/>
              <a:cs typeface="Calibri" panose="020F0502020204030204" pitchFamily="34" charset="0"/>
            </a:endParaRPr>
          </a:p>
        </p:txBody>
      </p:sp>
      <p:sp>
        <p:nvSpPr>
          <p:cNvPr id="41" name="TextBox 40"/>
          <p:cNvSpPr txBox="1"/>
          <p:nvPr/>
        </p:nvSpPr>
        <p:spPr>
          <a:xfrm>
            <a:off x="7201829" y="5418608"/>
            <a:ext cx="6657278" cy="446276"/>
          </a:xfrm>
          <a:prstGeom prst="rect">
            <a:avLst/>
          </a:prstGeom>
          <a:noFill/>
        </p:spPr>
        <p:txBody>
          <a:bodyPr wrap="square">
            <a:spAutoFit/>
          </a:bodyPr>
          <a:lstStyle/>
          <a:p>
            <a:pPr marL="114300" indent="0" algn="just">
              <a:buNone/>
            </a:pPr>
            <a:r>
              <a:rPr lang="en-US" sz="2300" dirty="0">
                <a:solidFill>
                  <a:srgbClr val="292929"/>
                </a:solidFill>
                <a:latin typeface="Calibri" panose="020F0502020204030204" pitchFamily="34" charset="0"/>
                <a:cs typeface="Calibri" panose="020F0502020204030204" pitchFamily="34" charset="0"/>
              </a:rPr>
              <a:t>=    18.66666 %</a:t>
            </a:r>
            <a:endParaRPr lang="en-US" sz="2300" dirty="0">
              <a:solidFill>
                <a:srgbClr val="292929"/>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1716</Words>
  <Application>WPS Presentation</Application>
  <PresentationFormat>Widescreen</PresentationFormat>
  <Paragraphs>141</Paragraphs>
  <Slides>11</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Arial</vt:lpstr>
      <vt:lpstr>Calibri</vt:lpstr>
      <vt:lpstr>Helvetica Neue</vt:lpstr>
      <vt:lpstr>Verdana</vt:lpstr>
      <vt:lpstr>Verdana</vt:lpstr>
      <vt:lpstr>Calibri</vt:lpstr>
      <vt:lpstr>Verdana Bold</vt:lpstr>
      <vt:lpstr>Times New Roman</vt:lpstr>
      <vt:lpstr>微软雅黑</vt:lpstr>
      <vt:lpstr>汉仪旗黑</vt:lpstr>
      <vt:lpstr>Arial Unicode MS</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Prannay Khushalani</dc:creator>
  <cp:lastModifiedBy>khushijhanwar</cp:lastModifiedBy>
  <cp:revision>37</cp:revision>
  <dcterms:created xsi:type="dcterms:W3CDTF">2022-12-24T15:41:09Z</dcterms:created>
  <dcterms:modified xsi:type="dcterms:W3CDTF">2022-12-24T15:41:09Z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