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Lst>
  <p:sldIdLst>
    <p:sldId id="256" r:id="rId2"/>
    <p:sldId id="257" r:id="rId3"/>
    <p:sldId id="259"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9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US"/>
        </a:p>
      </dgm:t>
    </dgm:pt>
    <dgm:pt modelId="{2AF55740-9C44-4C68-8547-B1D958417AA7}">
      <dgm:prSet phldrT="[Text]"/>
      <dgm:spPr/>
      <dgm:t>
        <a:bodyPr/>
        <a:lstStyle/>
        <a:p>
          <a:r>
            <a:rPr lang="en-US"/>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dgm:spPr/>
      <dgm:t>
        <a:bodyPr/>
        <a:lstStyle/>
        <a:p>
          <a:r>
            <a:rPr lang="en-US"/>
            <a:t>Data Fetching</a:t>
          </a:r>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dgm:spPr/>
      <dgm:t>
        <a:bodyPr/>
        <a:lstStyle/>
        <a:p>
          <a:r>
            <a:rPr lang="en-US"/>
            <a:t>EDA</a:t>
          </a:r>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dgm:spPr/>
      <dgm:t>
        <a:bodyPr/>
        <a:lstStyle/>
        <a:p>
          <a:r>
            <a:rPr lang="en-US"/>
            <a:t>Data Cleaning</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a:t>Feature Engineering</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a:t>Model Building</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a:t>Model Testing</a:t>
          </a:r>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a:t>Flask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50E3DC67-9304-4BA6-B44C-CA31C25D572D}" type="pres">
      <dgm:prSet presAssocID="{AC60D69A-050F-4426-B940-F2DB5CF59C67}" presName="Name0" presStyleCnt="0">
        <dgm:presLayoutVars>
          <dgm:dir/>
          <dgm:resizeHandles/>
        </dgm:presLayoutVars>
      </dgm:prSet>
      <dgm:spPr/>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9">
        <dgm:presLayoutVars>
          <dgm:bulletEnabled val="1"/>
        </dgm:presLayoutVars>
      </dgm:prSet>
      <dgm:spPr/>
    </dgm:pt>
    <dgm:pt modelId="{10394AFC-1DCC-4472-B2B7-17992FCE007A}" type="pres">
      <dgm:prSet presAssocID="{B916D191-BE1A-4549-B4B9-66682C44AABC}" presName="sibTrans" presStyleLbl="bgSibTrans2D1" presStyleIdx="0" presStyleCnt="8"/>
      <dgm:spPr/>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9">
        <dgm:presLayoutVars>
          <dgm:bulletEnabled val="1"/>
        </dgm:presLayoutVars>
      </dgm:prSet>
      <dgm:spPr/>
    </dgm:pt>
    <dgm:pt modelId="{03077BA1-5101-4545-A2A3-4ED3BB3CF98C}" type="pres">
      <dgm:prSet presAssocID="{6942AA6F-5B44-4DBE-ABDF-56719CD44AD3}" presName="sibTrans" presStyleLbl="bgSibTrans2D1" presStyleIdx="1" presStyleCnt="8"/>
      <dgm:spPr/>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9">
        <dgm:presLayoutVars>
          <dgm:bulletEnabled val="1"/>
        </dgm:presLayoutVars>
      </dgm:prSet>
      <dgm:spPr/>
    </dgm:pt>
    <dgm:pt modelId="{81960D57-5E4C-4A6F-968D-00EFDC02F6BE}" type="pres">
      <dgm:prSet presAssocID="{76395EA4-C31D-4A22-9562-F42A260F1C64}" presName="sibTrans" presStyleLbl="bgSibTrans2D1" presStyleIdx="2" presStyleCnt="8"/>
      <dgm:spPr/>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9">
        <dgm:presLayoutVars>
          <dgm:bulletEnabled val="1"/>
        </dgm:presLayoutVars>
      </dgm:prSet>
      <dgm:spPr/>
    </dgm:pt>
    <dgm:pt modelId="{A69C57A8-2386-4F9A-A0F9-5707F0B1CA1B}" type="pres">
      <dgm:prSet presAssocID="{1217AA2C-A49A-4103-A06A-DE9085E82534}" presName="sibTrans" presStyleLbl="bgSibTrans2D1" presStyleIdx="3" presStyleCnt="8"/>
      <dgm:spPr/>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9">
        <dgm:presLayoutVars>
          <dgm:bulletEnabled val="1"/>
        </dgm:presLayoutVars>
      </dgm:prSet>
      <dgm:spPr/>
    </dgm:pt>
    <dgm:pt modelId="{2254A629-A638-40FD-BA57-6B73D89B11E3}" type="pres">
      <dgm:prSet presAssocID="{20D9C333-B804-4219-B5E6-6E75D023ED19}" presName="sibTrans" presStyleLbl="bgSibTrans2D1" presStyleIdx="4" presStyleCnt="8"/>
      <dgm:spPr/>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9">
        <dgm:presLayoutVars>
          <dgm:bulletEnabled val="1"/>
        </dgm:presLayoutVars>
      </dgm:prSet>
      <dgm:spPr/>
    </dgm:pt>
    <dgm:pt modelId="{7B4F1808-7F07-4822-94B3-35DD4C9A6FDA}" type="pres">
      <dgm:prSet presAssocID="{02312CAA-611D-490C-BC2C-39C4E94E969A}" presName="sibTrans" presStyleLbl="bgSibTrans2D1" presStyleIdx="5" presStyleCnt="8"/>
      <dgm:spPr/>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9">
        <dgm:presLayoutVars>
          <dgm:bulletEnabled val="1"/>
        </dgm:presLayoutVars>
      </dgm:prSet>
      <dgm:spPr/>
    </dgm:pt>
    <dgm:pt modelId="{F673BD07-6D81-4D4F-AF81-87C71F3ACF13}" type="pres">
      <dgm:prSet presAssocID="{517C0A8E-016D-4A81-B686-A26773558B92}" presName="sibTrans" presStyleLbl="bgSibTrans2D1" presStyleIdx="6" presStyleCnt="8"/>
      <dgm:spPr/>
    </dgm:pt>
    <dgm:pt modelId="{B06348C4-FD42-4D9B-8C56-72372E8DDCAF}" type="pres">
      <dgm:prSet presAssocID="{B3FC24E0-5FE9-4E94-AEDF-7B947FBBB903}" presName="compNode" presStyleCnt="0"/>
      <dgm:spPr/>
    </dgm:pt>
    <dgm:pt modelId="{1EA968C0-86F3-426E-84B8-B5937CD79FA9}" type="pres">
      <dgm:prSet presAssocID="{B3FC24E0-5FE9-4E94-AEDF-7B947FBBB903}" presName="dummyConnPt" presStyleCnt="0"/>
      <dgm:spPr/>
    </dgm:pt>
    <dgm:pt modelId="{7B72724A-DF2C-4A56-987F-9F12643D7EF3}" type="pres">
      <dgm:prSet presAssocID="{B3FC24E0-5FE9-4E94-AEDF-7B947FBBB903}" presName="node" presStyleLbl="node1" presStyleIdx="7" presStyleCnt="9">
        <dgm:presLayoutVars>
          <dgm:bulletEnabled val="1"/>
        </dgm:presLayoutVars>
      </dgm:prSet>
      <dgm:spPr/>
    </dgm:pt>
    <dgm:pt modelId="{B655CDFA-9F1C-4E55-A661-A589342A9657}" type="pres">
      <dgm:prSet presAssocID="{45252935-866F-4389-87BD-2A6A2F0C9E65}" presName="sibTrans" presStyleLbl="bgSibTrans2D1" presStyleIdx="7" presStyleCnt="8"/>
      <dgm:spPr/>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8" presStyleCnt="9">
        <dgm:presLayoutVars>
          <dgm:bulletEnabled val="1"/>
        </dgm:presLayoutVars>
      </dgm:prSet>
      <dgm:spPr/>
    </dgm:pt>
  </dgm:ptLst>
  <dgm:cxnLst>
    <dgm:cxn modelId="{EA89F106-A6AC-41ED-A1F4-DE19AAD90BEB}" type="presOf" srcId="{B916D191-BE1A-4549-B4B9-66682C44AABC}" destId="{10394AFC-1DCC-4472-B2B7-17992FCE007A}"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CF31F21B-8A22-45C1-A191-2A9C150DC645}" type="presOf" srcId="{AC60D69A-050F-4426-B940-F2DB5CF59C67}" destId="{50E3DC67-9304-4BA6-B44C-CA31C25D572D}"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3B373B29-6012-4C54-86E0-0E649913C195}" type="presOf" srcId="{02312CAA-611D-490C-BC2C-39C4E94E969A}" destId="{7B4F1808-7F07-4822-94B3-35DD4C9A6FDA}" srcOrd="0" destOrd="0" presId="urn:microsoft.com/office/officeart/2005/8/layout/bProcess4"/>
    <dgm:cxn modelId="{B4F88E2E-BB0F-4F36-A552-5E3E8C7C99D5}" type="presOf" srcId="{76395EA4-C31D-4A22-9562-F42A260F1C64}" destId="{81960D57-5E4C-4A6F-968D-00EFDC02F6BE}"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EF9F6C35-C89D-41C6-84CF-EDF810DC21B1}" type="presOf" srcId="{45252935-866F-4389-87BD-2A6A2F0C9E65}" destId="{B655CDFA-9F1C-4E55-A661-A589342A9657}" srcOrd="0" destOrd="0" presId="urn:microsoft.com/office/officeart/2005/8/layout/bProcess4"/>
    <dgm:cxn modelId="{12E6913F-A5A5-4F46-8955-3A8490C77D80}" srcId="{AC60D69A-050F-4426-B940-F2DB5CF59C67}" destId="{D89C87ED-2FAD-4F72-AE09-AEBE4A9DB8DF}" srcOrd="3" destOrd="0" parTransId="{9481E79B-19FB-4368-A09D-2769EEE5332C}" sibTransId="{1217AA2C-A49A-4103-A06A-DE9085E82534}"/>
    <dgm:cxn modelId="{9941AA60-6B58-4F74-9602-9FAA37E40019}" srcId="{AC60D69A-050F-4426-B940-F2DB5CF59C67}" destId="{B3FC24E0-5FE9-4E94-AEDF-7B947FBBB903}" srcOrd="7" destOrd="0" parTransId="{A4D37406-EBF2-4392-B607-1AD6CA83981F}" sibTransId="{45252935-866F-4389-87BD-2A6A2F0C9E65}"/>
    <dgm:cxn modelId="{19B57068-6647-4A9E-97E8-06A1A27BAE72}" type="presOf" srcId="{D89C87ED-2FAD-4F72-AE09-AEBE4A9DB8DF}" destId="{DEB782B1-3CC2-4962-AD05-A2A21736EB67}" srcOrd="0" destOrd="0" presId="urn:microsoft.com/office/officeart/2005/8/layout/bProcess4"/>
    <dgm:cxn modelId="{C855A94C-5F50-4E9E-8251-F59BC5095A2E}" type="presOf" srcId="{CEB1A578-F5B6-4DEE-8D96-C4AAC378B804}" destId="{308D3D64-A863-441E-8588-453742892D69}"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6EB7D28B-74EC-4047-A68B-192DA6BA9856}" type="presOf" srcId="{B3FC24E0-5FE9-4E94-AEDF-7B947FBBB903}" destId="{7B72724A-DF2C-4A56-987F-9F12643D7EF3}"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609186A3-8917-4A9C-92B2-9CE5CACA0C2E}" type="presOf" srcId="{32DF14FF-C4F3-482F-BFE4-C6525ECF8998}" destId="{4D4BFA98-FB30-4BF5-B124-3EA19C46C81A}"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F56CCCB-6C04-4C28-9347-0C446F900CAE}" type="presOf" srcId="{1217AA2C-A49A-4103-A06A-DE9085E82534}" destId="{A69C57A8-2386-4F9A-A0F9-5707F0B1CA1B}"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F08793D1-281C-43D4-9082-3B4EC3ECFFD1}" type="presOf" srcId="{517C0A8E-016D-4A81-B686-A26773558B92}" destId="{F673BD07-6D81-4D4F-AF81-87C71F3ACF13}" srcOrd="0" destOrd="0" presId="urn:microsoft.com/office/officeart/2005/8/layout/bProcess4"/>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8"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291065E5-6A67-4523-9512-FB599FE5BF59}" type="presParOf" srcId="{50E3DC67-9304-4BA6-B44C-CA31C25D572D}" destId="{B06348C4-FD42-4D9B-8C56-72372E8DDCAF}" srcOrd="14" destOrd="0" presId="urn:microsoft.com/office/officeart/2005/8/layout/bProcess4"/>
    <dgm:cxn modelId="{E3B7C8C2-2C75-488F-9B03-F896ECFFF867}" type="presParOf" srcId="{B06348C4-FD42-4D9B-8C56-72372E8DDCAF}" destId="{1EA968C0-86F3-426E-84B8-B5937CD79FA9}" srcOrd="0" destOrd="0" presId="urn:microsoft.com/office/officeart/2005/8/layout/bProcess4"/>
    <dgm:cxn modelId="{2093BDFE-B96D-4086-9E8C-FD3D3B9B2596}" type="presParOf" srcId="{B06348C4-FD42-4D9B-8C56-72372E8DDCAF}" destId="{7B72724A-DF2C-4A56-987F-9F12643D7EF3}" srcOrd="1" destOrd="0" presId="urn:microsoft.com/office/officeart/2005/8/layout/bProcess4"/>
    <dgm:cxn modelId="{B125DC75-8FA1-4DFB-A849-E7B5D24D1F29}" type="presParOf" srcId="{50E3DC67-9304-4BA6-B44C-CA31C25D572D}" destId="{B655CDFA-9F1C-4E55-A661-A589342A9657}" srcOrd="15" destOrd="0" presId="urn:microsoft.com/office/officeart/2005/8/layout/bProcess4"/>
    <dgm:cxn modelId="{367F3255-708F-4280-955C-28DA17A5B51E}" type="presParOf" srcId="{50E3DC67-9304-4BA6-B44C-CA31C25D572D}" destId="{E1E77D25-DC2B-4F53-AEA6-64B075D41FD4}" srcOrd="16"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4AFC-1DCC-4472-B2B7-17992FCE007A}">
      <dsp:nvSpPr>
        <dsp:cNvPr id="0" name=""/>
        <dsp:cNvSpPr/>
      </dsp:nvSpPr>
      <dsp:spPr>
        <a:xfrm rot="5400000">
          <a:off x="714011" y="859519"/>
          <a:ext cx="1340352" cy="161743"/>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64CE11-D5C9-448E-A93B-8CCBCF959AB9}">
      <dsp:nvSpPr>
        <dsp:cNvPr id="0" name=""/>
        <dsp:cNvSpPr/>
      </dsp:nvSpPr>
      <dsp:spPr>
        <a:xfrm>
          <a:off x="1021005" y="2122"/>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Start</a:t>
          </a:r>
        </a:p>
      </dsp:txBody>
      <dsp:txXfrm>
        <a:off x="1052587" y="33704"/>
        <a:ext cx="1733980" cy="1015122"/>
      </dsp:txXfrm>
    </dsp:sp>
    <dsp:sp modelId="{03077BA1-5101-4545-A2A3-4ED3BB3CF98C}">
      <dsp:nvSpPr>
        <dsp:cNvPr id="0" name=""/>
        <dsp:cNvSpPr/>
      </dsp:nvSpPr>
      <dsp:spPr>
        <a:xfrm rot="5400000">
          <a:off x="714011" y="2207378"/>
          <a:ext cx="1340352" cy="161743"/>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4BFA98-FB30-4BF5-B124-3EA19C46C81A}">
      <dsp:nvSpPr>
        <dsp:cNvPr id="0" name=""/>
        <dsp:cNvSpPr/>
      </dsp:nvSpPr>
      <dsp:spPr>
        <a:xfrm>
          <a:off x="1021005" y="1349981"/>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Data Fetching</a:t>
          </a:r>
        </a:p>
      </dsp:txBody>
      <dsp:txXfrm>
        <a:off x="1052587" y="1381563"/>
        <a:ext cx="1733980" cy="1015122"/>
      </dsp:txXfrm>
    </dsp:sp>
    <dsp:sp modelId="{81960D57-5E4C-4A6F-968D-00EFDC02F6BE}">
      <dsp:nvSpPr>
        <dsp:cNvPr id="0" name=""/>
        <dsp:cNvSpPr/>
      </dsp:nvSpPr>
      <dsp:spPr>
        <a:xfrm>
          <a:off x="1387940" y="2881307"/>
          <a:ext cx="2382696" cy="161743"/>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DF5C46-C69A-492E-87E5-3CAC61116A3D}">
      <dsp:nvSpPr>
        <dsp:cNvPr id="0" name=""/>
        <dsp:cNvSpPr/>
      </dsp:nvSpPr>
      <dsp:spPr>
        <a:xfrm>
          <a:off x="1021005" y="2697840"/>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EDA</a:t>
          </a:r>
        </a:p>
      </dsp:txBody>
      <dsp:txXfrm>
        <a:off x="1052587" y="2729422"/>
        <a:ext cx="1733980" cy="1015122"/>
      </dsp:txXfrm>
    </dsp:sp>
    <dsp:sp modelId="{A69C57A8-2386-4F9A-A0F9-5707F0B1CA1B}">
      <dsp:nvSpPr>
        <dsp:cNvPr id="0" name=""/>
        <dsp:cNvSpPr/>
      </dsp:nvSpPr>
      <dsp:spPr>
        <a:xfrm rot="16200000">
          <a:off x="3104213" y="2207378"/>
          <a:ext cx="1340352" cy="161743"/>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B782B1-3CC2-4962-AD05-A2A21736EB67}">
      <dsp:nvSpPr>
        <dsp:cNvPr id="0" name=""/>
        <dsp:cNvSpPr/>
      </dsp:nvSpPr>
      <dsp:spPr>
        <a:xfrm>
          <a:off x="3411208" y="2697840"/>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Data Cleaning</a:t>
          </a:r>
        </a:p>
      </dsp:txBody>
      <dsp:txXfrm>
        <a:off x="3442790" y="2729422"/>
        <a:ext cx="1733980" cy="1015122"/>
      </dsp:txXfrm>
    </dsp:sp>
    <dsp:sp modelId="{2254A629-A638-40FD-BA57-6B73D89B11E3}">
      <dsp:nvSpPr>
        <dsp:cNvPr id="0" name=""/>
        <dsp:cNvSpPr/>
      </dsp:nvSpPr>
      <dsp:spPr>
        <a:xfrm rot="16200000">
          <a:off x="3104213" y="859519"/>
          <a:ext cx="1340352" cy="161743"/>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8D3D64-A863-441E-8588-453742892D69}">
      <dsp:nvSpPr>
        <dsp:cNvPr id="0" name=""/>
        <dsp:cNvSpPr/>
      </dsp:nvSpPr>
      <dsp:spPr>
        <a:xfrm>
          <a:off x="3411208" y="1349981"/>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Feature Engineering</a:t>
          </a:r>
        </a:p>
      </dsp:txBody>
      <dsp:txXfrm>
        <a:off x="3442790" y="1381563"/>
        <a:ext cx="1733980" cy="1015122"/>
      </dsp:txXfrm>
    </dsp:sp>
    <dsp:sp modelId="{7B4F1808-7F07-4822-94B3-35DD4C9A6FDA}">
      <dsp:nvSpPr>
        <dsp:cNvPr id="0" name=""/>
        <dsp:cNvSpPr/>
      </dsp:nvSpPr>
      <dsp:spPr>
        <a:xfrm>
          <a:off x="3778142" y="185590"/>
          <a:ext cx="2382696" cy="161743"/>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70926A-922C-42B9-B9FA-309A74DD6578}">
      <dsp:nvSpPr>
        <dsp:cNvPr id="0" name=""/>
        <dsp:cNvSpPr/>
      </dsp:nvSpPr>
      <dsp:spPr>
        <a:xfrm>
          <a:off x="3411208" y="2122"/>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Model Building</a:t>
          </a:r>
        </a:p>
      </dsp:txBody>
      <dsp:txXfrm>
        <a:off x="3442790" y="33704"/>
        <a:ext cx="1733980" cy="1015122"/>
      </dsp:txXfrm>
    </dsp:sp>
    <dsp:sp modelId="{F673BD07-6D81-4D4F-AF81-87C71F3ACF13}">
      <dsp:nvSpPr>
        <dsp:cNvPr id="0" name=""/>
        <dsp:cNvSpPr/>
      </dsp:nvSpPr>
      <dsp:spPr>
        <a:xfrm rot="5400000">
          <a:off x="5494416" y="859519"/>
          <a:ext cx="1340352" cy="161743"/>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25D1CD-8366-4827-A0D2-227A6FC3AAB4}">
      <dsp:nvSpPr>
        <dsp:cNvPr id="0" name=""/>
        <dsp:cNvSpPr/>
      </dsp:nvSpPr>
      <dsp:spPr>
        <a:xfrm>
          <a:off x="5801410" y="2122"/>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Model Testing</a:t>
          </a:r>
        </a:p>
      </dsp:txBody>
      <dsp:txXfrm>
        <a:off x="5832992" y="33704"/>
        <a:ext cx="1733980" cy="1015122"/>
      </dsp:txXfrm>
    </dsp:sp>
    <dsp:sp modelId="{B655CDFA-9F1C-4E55-A661-A589342A9657}">
      <dsp:nvSpPr>
        <dsp:cNvPr id="0" name=""/>
        <dsp:cNvSpPr/>
      </dsp:nvSpPr>
      <dsp:spPr>
        <a:xfrm rot="5400000">
          <a:off x="5494416" y="2207378"/>
          <a:ext cx="1340352" cy="161743"/>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72724A-DF2C-4A56-987F-9F12643D7EF3}">
      <dsp:nvSpPr>
        <dsp:cNvPr id="0" name=""/>
        <dsp:cNvSpPr/>
      </dsp:nvSpPr>
      <dsp:spPr>
        <a:xfrm>
          <a:off x="5801410" y="1349981"/>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Flask Setup</a:t>
          </a:r>
        </a:p>
      </dsp:txBody>
      <dsp:txXfrm>
        <a:off x="5832992" y="1381563"/>
        <a:ext cx="1733980" cy="1015122"/>
      </dsp:txXfrm>
    </dsp:sp>
    <dsp:sp modelId="{5D4347D8-214F-44BB-AF64-234709F52F44}">
      <dsp:nvSpPr>
        <dsp:cNvPr id="0" name=""/>
        <dsp:cNvSpPr/>
      </dsp:nvSpPr>
      <dsp:spPr>
        <a:xfrm>
          <a:off x="5801410" y="2697840"/>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Deployment</a:t>
          </a:r>
        </a:p>
      </dsp:txBody>
      <dsp:txXfrm>
        <a:off x="5832992" y="2729422"/>
        <a:ext cx="1733980" cy="101512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72506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53625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6258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806076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749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981934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822275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45068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39261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19461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AA095-1816-4B42-AE78-B6AA0620B6E7}"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8848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AA095-1816-4B42-AE78-B6AA0620B6E7}" type="datetimeFigureOut">
              <a:rPr lang="en-US" smtClean="0"/>
              <a:t>9/16/2022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85358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8AA095-1816-4B42-AE78-B6AA0620B6E7}" type="datetimeFigureOut">
              <a:rPr lang="en-US" smtClean="0"/>
              <a:t>9/16/2022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78926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AA095-1816-4B42-AE78-B6AA0620B6E7}" type="datetimeFigureOut">
              <a:rPr lang="en-US" smtClean="0"/>
              <a:t>9/16/2022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0680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736546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99870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88AA095-1816-4B42-AE78-B6AA0620B6E7}" type="datetimeFigureOut">
              <a:rPr lang="en-US" smtClean="0"/>
              <a:t>9/16/2022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1068314061"/>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73FB-04D8-42C2-AE62-C8E126F7A8C0}"/>
              </a:ext>
            </a:extLst>
          </p:cNvPr>
          <p:cNvSpPr>
            <a:spLocks noGrp="1"/>
          </p:cNvSpPr>
          <p:nvPr>
            <p:ph type="ctrTitle"/>
          </p:nvPr>
        </p:nvSpPr>
        <p:spPr>
          <a:xfrm>
            <a:off x="2589213" y="1808018"/>
            <a:ext cx="8915399" cy="2969363"/>
          </a:xfrm>
        </p:spPr>
        <p:txBody>
          <a:bodyPr>
            <a:normAutofit/>
          </a:bodyPr>
          <a:lstStyle/>
          <a:p>
            <a:pPr algn="ctr"/>
            <a:r>
              <a:rPr lang="en-US" dirty="0"/>
              <a:t>Store Sales Prediction</a:t>
            </a:r>
            <a:br>
              <a:rPr lang="en-US" dirty="0"/>
            </a:br>
            <a:r>
              <a:rPr lang="en-US" dirty="0"/>
              <a:t> </a:t>
            </a:r>
            <a:r>
              <a:rPr lang="en-US" sz="2800" dirty="0"/>
              <a:t>- </a:t>
            </a:r>
            <a:r>
              <a:rPr lang="en-US" sz="3200" dirty="0"/>
              <a:t>Khushi Kathuria</a:t>
            </a:r>
            <a:endParaRPr lang="en-US" dirty="0"/>
          </a:p>
        </p:txBody>
      </p:sp>
    </p:spTree>
    <p:extLst>
      <p:ext uri="{BB962C8B-B14F-4D97-AF65-F5344CB8AC3E}">
        <p14:creationId xmlns:p14="http://schemas.microsoft.com/office/powerpoint/2010/main" val="304096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lnSpcReduction="10000"/>
          </a:bodyPr>
          <a:lstStyle/>
          <a:p>
            <a:pPr marL="0" indent="0">
              <a:buNone/>
            </a:pPr>
            <a:r>
              <a:rPr lang="en-US" sz="1800" b="1" dirty="0"/>
              <a:t>Q6) How prediction was done?</a:t>
            </a:r>
          </a:p>
          <a:p>
            <a:pPr marL="0" indent="0">
              <a:buNone/>
            </a:pPr>
            <a:r>
              <a:rPr lang="en-US" sz="1800" dirty="0"/>
              <a:t>On the basis of trained model, the prediction was performed. We also created API interface for forecasting sales on the basis of Big Mart outlet information.</a:t>
            </a:r>
            <a:endParaRPr lang="en-US" b="1" dirty="0"/>
          </a:p>
          <a:p>
            <a:pPr marL="0" indent="0">
              <a:buNone/>
            </a:pPr>
            <a:r>
              <a:rPr lang="en-US" b="1" dirty="0"/>
              <a:t>Q7) What are the different stages of deployment?</a:t>
            </a:r>
          </a:p>
          <a:p>
            <a:r>
              <a:rPr lang="en-US" dirty="0"/>
              <a:t>When the model is ready we deploy it in Heroku platform.</a:t>
            </a:r>
          </a:p>
          <a:p>
            <a:pPr marL="0" indent="0">
              <a:buNone/>
            </a:pPr>
            <a:r>
              <a:rPr lang="en-US" b="1" dirty="0"/>
              <a:t>Q8) Which tools you are used for implementation of this model?</a:t>
            </a:r>
          </a:p>
          <a:p>
            <a:r>
              <a:rPr lang="en-US" dirty="0"/>
              <a:t> IDE : </a:t>
            </a:r>
            <a:r>
              <a:rPr lang="en-US" dirty="0" err="1"/>
              <a:t>VSCode</a:t>
            </a:r>
            <a:endParaRPr lang="en-US" dirty="0"/>
          </a:p>
          <a:p>
            <a:r>
              <a:rPr lang="en-US" dirty="0"/>
              <a:t>Deployment : Heroku</a:t>
            </a:r>
          </a:p>
          <a:p>
            <a:pPr marL="0" indent="0">
              <a:buNone/>
            </a:pPr>
            <a:r>
              <a:rPr lang="en-US" b="1" dirty="0"/>
              <a:t>Q9) What kind of challenges you have faced during the project ?</a:t>
            </a:r>
          </a:p>
          <a:p>
            <a:r>
              <a:rPr lang="en-US" dirty="0"/>
              <a:t>Since</a:t>
            </a:r>
            <a:r>
              <a:rPr lang="en-US" b="1" dirty="0"/>
              <a:t> </a:t>
            </a:r>
            <a:r>
              <a:rPr lang="en-US" dirty="0"/>
              <a:t>I was working alone in this project I faced many challenges. But slowly I came to know that those were really silly small problems. The most challenging part of this project was on the backend development of this web application.</a:t>
            </a:r>
            <a:endParaRPr lang="en-US" sz="2200" b="1" dirty="0"/>
          </a:p>
        </p:txBody>
      </p:sp>
    </p:spTree>
    <p:extLst>
      <p:ext uri="{BB962C8B-B14F-4D97-AF65-F5344CB8AC3E}">
        <p14:creationId xmlns:p14="http://schemas.microsoft.com/office/powerpoint/2010/main" val="38872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C1363-8B73-4849-8318-D36DA906B854}"/>
              </a:ext>
            </a:extLst>
          </p:cNvPr>
          <p:cNvSpPr>
            <a:spLocks noGrp="1"/>
          </p:cNvSpPr>
          <p:nvPr>
            <p:ph idx="1"/>
          </p:nvPr>
        </p:nvSpPr>
        <p:spPr>
          <a:xfrm>
            <a:off x="2346615" y="1073020"/>
            <a:ext cx="8915400" cy="5057191"/>
          </a:xfrm>
        </p:spPr>
        <p:txBody>
          <a:bodyPr/>
          <a:lstStyle/>
          <a:p>
            <a:pPr marL="0" indent="0">
              <a:buNone/>
            </a:pPr>
            <a:r>
              <a:rPr lang="en-US" sz="2400" b="1" dirty="0"/>
              <a:t>Objective</a:t>
            </a:r>
            <a:r>
              <a:rPr lang="en-US" sz="3200" b="1" dirty="0"/>
              <a:t> :</a:t>
            </a:r>
          </a:p>
          <a:p>
            <a:pPr marL="0" indent="0">
              <a:buNone/>
            </a:pPr>
            <a:r>
              <a:rPr lang="en-US" sz="2000" dirty="0"/>
              <a:t>                 </a:t>
            </a:r>
          </a:p>
          <a:p>
            <a:pPr marL="0" indent="0">
              <a:buNone/>
            </a:pPr>
            <a:r>
              <a:rPr lang="en-US" dirty="0"/>
              <a:t>                          Development of an efficient model to predict the sales of different stores of Big Mart and to find out what role of certain properties of an item and how they affect their sales by understanding Big Mart outlet sales.</a:t>
            </a:r>
          </a:p>
          <a:p>
            <a:pPr marL="0" indent="0">
              <a:buNone/>
            </a:pPr>
            <a:endParaRPr lang="en-US" sz="2400" b="1" dirty="0"/>
          </a:p>
          <a:p>
            <a:pPr marL="0" indent="0">
              <a:buNone/>
            </a:pPr>
            <a:r>
              <a:rPr lang="en-US" sz="2400" b="1" dirty="0"/>
              <a:t>Benefits :</a:t>
            </a:r>
          </a:p>
          <a:p>
            <a:pPr>
              <a:buFont typeface="Wingdings" panose="05000000000000000000" pitchFamily="2" charset="2"/>
              <a:buChar char="§"/>
            </a:pPr>
            <a:r>
              <a:rPr lang="en-US" dirty="0"/>
              <a:t>Prediction of sales forecasting.</a:t>
            </a:r>
          </a:p>
          <a:p>
            <a:pPr>
              <a:buFont typeface="Wingdings" panose="05000000000000000000" pitchFamily="2" charset="2"/>
              <a:buChar char="§"/>
            </a:pPr>
            <a:r>
              <a:rPr lang="en-US" dirty="0"/>
              <a:t>Gives better insights of the customer base.</a:t>
            </a:r>
          </a:p>
          <a:p>
            <a:pPr>
              <a:buFont typeface="Wingdings" panose="05000000000000000000" pitchFamily="2" charset="2"/>
              <a:buChar char="§"/>
            </a:pPr>
            <a:r>
              <a:rPr lang="en-US" dirty="0"/>
              <a:t>Helps in managing inventory of the items.</a:t>
            </a:r>
          </a:p>
          <a:p>
            <a:pPr marL="0" indent="0">
              <a:buNone/>
            </a:pPr>
            <a:endParaRPr lang="en-US" b="1" dirty="0"/>
          </a:p>
        </p:txBody>
      </p:sp>
    </p:spTree>
    <p:extLst>
      <p:ext uri="{BB962C8B-B14F-4D97-AF65-F5344CB8AC3E}">
        <p14:creationId xmlns:p14="http://schemas.microsoft.com/office/powerpoint/2010/main" val="18716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1882-BA8A-452E-8482-6FB65EB3B8D9}"/>
              </a:ext>
            </a:extLst>
          </p:cNvPr>
          <p:cNvSpPr>
            <a:spLocks noGrp="1"/>
          </p:cNvSpPr>
          <p:nvPr>
            <p:ph type="title"/>
          </p:nvPr>
        </p:nvSpPr>
        <p:spPr/>
        <p:txBody>
          <a:bodyPr>
            <a:normAutofit/>
          </a:bodyPr>
          <a:lstStyle/>
          <a:p>
            <a:r>
              <a:rPr lang="en-US" sz="3200" b="1" dirty="0">
                <a:solidFill>
                  <a:schemeClr val="tx1"/>
                </a:solidFill>
              </a:rPr>
              <a:t>Architecture</a:t>
            </a:r>
          </a:p>
        </p:txBody>
      </p:sp>
      <p:graphicFrame>
        <p:nvGraphicFramePr>
          <p:cNvPr id="4" name="Content Placeholder 3">
            <a:extLst>
              <a:ext uri="{FF2B5EF4-FFF2-40B4-BE49-F238E27FC236}">
                <a16:creationId xmlns:a16="http://schemas.microsoft.com/office/drawing/2014/main" id="{273C8EBD-FED3-4421-AA74-538527941E2E}"/>
              </a:ext>
            </a:extLst>
          </p:cNvPr>
          <p:cNvGraphicFramePr>
            <a:graphicFrameLocks noGrp="1"/>
          </p:cNvGraphicFramePr>
          <p:nvPr>
            <p:ph idx="1"/>
            <p:extLst>
              <p:ext uri="{D42A27DB-BD31-4B8C-83A1-F6EECF244321}">
                <p14:modId xmlns:p14="http://schemas.microsoft.com/office/powerpoint/2010/main" val="4080102626"/>
              </p:ext>
            </p:extLst>
          </p:nvPr>
        </p:nvGraphicFramePr>
        <p:xfrm>
          <a:off x="2589213" y="2152261"/>
          <a:ext cx="8619561"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81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Data Collection and validation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p:txBody>
          <a:bodyPr/>
          <a:lstStyle/>
          <a:p>
            <a:pPr>
              <a:buFont typeface="Wingdings" panose="05000000000000000000" pitchFamily="2" charset="2"/>
              <a:buChar char="§"/>
            </a:pPr>
            <a:r>
              <a:rPr lang="en-US" dirty="0"/>
              <a:t>The dataset was taken from the Kaggle competition page.</a:t>
            </a:r>
          </a:p>
          <a:p>
            <a:pPr>
              <a:buFont typeface="Wingdings" panose="05000000000000000000" pitchFamily="2" charset="2"/>
              <a:buChar char="§"/>
            </a:pPr>
            <a:r>
              <a:rPr lang="en-US" dirty="0"/>
              <a:t>After downloading the data, concatenated the train and test data for further data pre-processing.</a:t>
            </a:r>
          </a:p>
          <a:p>
            <a:pPr>
              <a:buFont typeface="Wingdings" panose="05000000000000000000" pitchFamily="2" charset="2"/>
              <a:buChar char="§"/>
            </a:pPr>
            <a:r>
              <a:rPr lang="en-US" dirty="0"/>
              <a:t>Data type of columns – Validating the data type of the columns.</a:t>
            </a:r>
          </a:p>
        </p:txBody>
      </p:sp>
    </p:spTree>
    <p:extLst>
      <p:ext uri="{BB962C8B-B14F-4D97-AF65-F5344CB8AC3E}">
        <p14:creationId xmlns:p14="http://schemas.microsoft.com/office/powerpoint/2010/main" val="329538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3200" b="1" dirty="0">
                <a:solidFill>
                  <a:schemeClr val="tx1"/>
                </a:solidFill>
              </a:rPr>
            </a:br>
            <a:r>
              <a:rPr lang="en-US" sz="3200" b="1" dirty="0">
                <a:solidFill>
                  <a:schemeClr val="tx1"/>
                </a:solidFill>
              </a:rPr>
              <a:t>Model Training</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a:buFont typeface="Wingdings" panose="05000000000000000000" pitchFamily="2" charset="2"/>
              <a:buChar char="Ø"/>
            </a:pPr>
            <a:r>
              <a:rPr lang="en-US" sz="2400" b="1" dirty="0"/>
              <a:t>Data Pre-processing:  </a:t>
            </a:r>
          </a:p>
          <a:p>
            <a:pPr>
              <a:buFont typeface="Wingdings" panose="05000000000000000000" pitchFamily="2" charset="2"/>
              <a:buChar char="§"/>
            </a:pPr>
            <a:r>
              <a:rPr lang="en-US" dirty="0"/>
              <a:t>Performing EDA to get insights of the data like identifying distribution, outliers etc.</a:t>
            </a:r>
          </a:p>
          <a:p>
            <a:pPr>
              <a:buFont typeface="Wingdings" panose="05000000000000000000" pitchFamily="2" charset="2"/>
              <a:buChar char="§"/>
            </a:pPr>
            <a:r>
              <a:rPr lang="en-US" dirty="0"/>
              <a:t>Check any null values present in the dataset. If present then impute those null values.</a:t>
            </a:r>
          </a:p>
          <a:p>
            <a:pPr>
              <a:buFont typeface="Wingdings" panose="05000000000000000000" pitchFamily="2" charset="2"/>
              <a:buChar char="§"/>
            </a:pPr>
            <a:r>
              <a:rPr lang="en-US" dirty="0"/>
              <a:t>Encode the categorical features/columns.</a:t>
            </a:r>
          </a:p>
          <a:p>
            <a:pPr>
              <a:buFont typeface="Wingdings" panose="05000000000000000000" pitchFamily="2" charset="2"/>
              <a:buChar char="§"/>
            </a:pPr>
            <a:r>
              <a:rPr lang="en-US" dirty="0"/>
              <a:t>Perform Standard Scalar to scale down values.</a:t>
            </a:r>
          </a:p>
          <a:p>
            <a:pPr marL="0" indent="0">
              <a:buNone/>
            </a:pPr>
            <a:endParaRPr lang="en-US" sz="2200" dirty="0"/>
          </a:p>
          <a:p>
            <a:pPr marL="0" indent="0">
              <a:buNone/>
            </a:pPr>
            <a:endParaRPr lang="en-US" sz="2400" dirty="0"/>
          </a:p>
        </p:txBody>
      </p:sp>
    </p:spTree>
    <p:extLst>
      <p:ext uri="{BB962C8B-B14F-4D97-AF65-F5344CB8AC3E}">
        <p14:creationId xmlns:p14="http://schemas.microsoft.com/office/powerpoint/2010/main" val="181840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fontScale="90000"/>
          </a:bodyPr>
          <a:lstStyle/>
          <a:p>
            <a:br>
              <a:rPr lang="en-US" sz="2400" b="1" dirty="0">
                <a:solidFill>
                  <a:schemeClr val="tx1"/>
                </a:solidFill>
              </a:rPr>
            </a:br>
            <a:br>
              <a:rPr lang="en-US" sz="2400" b="1" dirty="0">
                <a:solidFill>
                  <a:schemeClr val="tx1"/>
                </a:solidFill>
              </a:rPr>
            </a:br>
            <a:r>
              <a:rPr lang="en-US" sz="2400" b="1" dirty="0">
                <a:solidFill>
                  <a:schemeClr val="tx1"/>
                </a:solidFill>
              </a:rPr>
              <a:t>Model Selection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endParaRPr lang="en-US" dirty="0"/>
          </a:p>
          <a:p>
            <a:pPr marL="0" indent="0">
              <a:buNone/>
            </a:pPr>
            <a:endParaRPr lang="en-US" dirty="0"/>
          </a:p>
          <a:p>
            <a:pPr marL="0" indent="0">
              <a:buNone/>
            </a:pPr>
            <a:r>
              <a:rPr lang="en-US" dirty="0"/>
              <a:t>After pre-processing and model training, we find the best model for premium prediction. The model is trained on multiple regression algorithms like Linear Regression, Decision Trees, Random Forest, Gradient Boosting, Ada Boosting, Extreme Gradient Boosting and Support Vector Machine. After prediction we will find accuracy of those predictions using evaluation metrics like RMSE (Root mean squared error) and r2_score.  </a:t>
            </a:r>
            <a:r>
              <a:rPr lang="en-US" sz="2200" b="1" dirty="0"/>
              <a:t>       </a:t>
            </a:r>
            <a:endParaRPr lang="en-US" sz="2200" dirty="0"/>
          </a:p>
          <a:p>
            <a:pPr marL="0" indent="0">
              <a:buNone/>
            </a:pPr>
            <a:endParaRPr lang="en-US" sz="2400" dirty="0"/>
          </a:p>
        </p:txBody>
      </p:sp>
    </p:spTree>
    <p:extLst>
      <p:ext uri="{BB962C8B-B14F-4D97-AF65-F5344CB8AC3E}">
        <p14:creationId xmlns:p14="http://schemas.microsoft.com/office/powerpoint/2010/main" val="31345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3200" b="1" dirty="0"/>
            </a:br>
            <a:r>
              <a:rPr lang="en-US" sz="2400" b="1" dirty="0">
                <a:solidFill>
                  <a:schemeClr val="tx1"/>
                </a:solidFill>
              </a:rPr>
              <a:t>Predictions</a:t>
            </a:r>
            <a:endParaRPr lang="en-US" sz="3200" b="1" dirty="0">
              <a:solidFill>
                <a:schemeClr val="tx1"/>
              </a:solidFill>
            </a:endParaRP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2200" b="1" dirty="0"/>
              <a:t>           </a:t>
            </a:r>
            <a:endParaRPr lang="en-US" sz="2200" dirty="0"/>
          </a:p>
          <a:p>
            <a:r>
              <a:rPr lang="en-US" dirty="0"/>
              <a:t>All the trained models were used for validating test data.</a:t>
            </a:r>
          </a:p>
          <a:p>
            <a:r>
              <a:rPr lang="en-US" dirty="0"/>
              <a:t>We</a:t>
            </a:r>
            <a:r>
              <a:rPr lang="en-US" sz="2400" dirty="0"/>
              <a:t> </a:t>
            </a:r>
            <a:r>
              <a:rPr lang="en-US" dirty="0"/>
              <a:t>perform pre-processing techniques on it using pipeline.</a:t>
            </a:r>
          </a:p>
          <a:p>
            <a:r>
              <a:rPr lang="en-US" dirty="0"/>
              <a:t>Based on the trained models, the test data is predicted.</a:t>
            </a:r>
          </a:p>
          <a:p>
            <a:r>
              <a:rPr lang="en-US" dirty="0"/>
              <a:t>The best RMSE and r2 score model were saved for developing API for prediction of premium.</a:t>
            </a:r>
          </a:p>
          <a:p>
            <a:endParaRPr lang="en-US" sz="2400" dirty="0"/>
          </a:p>
        </p:txBody>
      </p:sp>
    </p:spTree>
    <p:extLst>
      <p:ext uri="{BB962C8B-B14F-4D97-AF65-F5344CB8AC3E}">
        <p14:creationId xmlns:p14="http://schemas.microsoft.com/office/powerpoint/2010/main" val="390698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pPr algn="ctr"/>
            <a:r>
              <a:rPr lang="en-US" sz="2400" b="1" dirty="0">
                <a:solidFill>
                  <a:schemeClr val="tx1"/>
                </a:solidFill>
              </a:rPr>
              <a:t>Q &amp; A</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r>
              <a:rPr lang="en-US" sz="7200" b="1" dirty="0"/>
              <a:t>Q1) What is the source data?</a:t>
            </a:r>
          </a:p>
          <a:p>
            <a:pPr marL="0" indent="0">
              <a:buNone/>
            </a:pPr>
            <a:r>
              <a:rPr lang="en-US" sz="7200" dirty="0"/>
              <a:t>The source of the data is Kaggle. The data is in the form of training set and testing set.</a:t>
            </a:r>
          </a:p>
          <a:p>
            <a:pPr marL="0" indent="0">
              <a:buNone/>
            </a:pPr>
            <a:r>
              <a:rPr lang="en-US" sz="7200" b="1" dirty="0"/>
              <a:t>Q2) What was the type of the data?</a:t>
            </a:r>
          </a:p>
          <a:p>
            <a:pPr marL="0" indent="0">
              <a:buNone/>
            </a:pPr>
            <a:r>
              <a:rPr lang="en-US" sz="7200" dirty="0"/>
              <a:t>The data was combination of categorical and numerical values.</a:t>
            </a:r>
          </a:p>
          <a:p>
            <a:pPr marL="0" indent="0">
              <a:buNone/>
            </a:pPr>
            <a:r>
              <a:rPr lang="en-US" sz="7200" b="1" dirty="0"/>
              <a:t>Q3) What’s the complete flow you followed in this project?</a:t>
            </a:r>
          </a:p>
          <a:p>
            <a:pPr marL="0" indent="0">
              <a:buNone/>
            </a:pPr>
            <a:r>
              <a:rPr lang="en-US" sz="7200" dirty="0"/>
              <a:t>Refer the 3</a:t>
            </a:r>
            <a:r>
              <a:rPr lang="en-US" sz="7200" baseline="30000" dirty="0"/>
              <a:t>rd</a:t>
            </a:r>
            <a:r>
              <a:rPr lang="en-US" sz="7200" dirty="0"/>
              <a:t> slide for better understanding</a:t>
            </a:r>
            <a:endParaRPr lang="en-US" sz="5500" b="1" dirty="0"/>
          </a:p>
          <a:p>
            <a:pPr marL="0" indent="0">
              <a:buNone/>
            </a:pPr>
            <a:r>
              <a:rPr lang="en-US" sz="7200" b="1" dirty="0"/>
              <a:t>Q4) What techniques were you using for data pre-processing?</a:t>
            </a:r>
          </a:p>
          <a:p>
            <a:r>
              <a:rPr lang="en-US" sz="7200" dirty="0"/>
              <a:t>Removing unwanted attributes. </a:t>
            </a:r>
          </a:p>
          <a:p>
            <a:r>
              <a:rPr lang="en-US" sz="7200" dirty="0"/>
              <a:t>Visualizing relation of independent variables with each other and dependent variable. </a:t>
            </a:r>
          </a:p>
          <a:p>
            <a:r>
              <a:rPr lang="en-US" sz="7200" dirty="0"/>
              <a:t>Checking distribution of Continuous variables.</a:t>
            </a:r>
          </a:p>
          <a:p>
            <a:r>
              <a:rPr lang="en-US" sz="7200" dirty="0"/>
              <a:t>Removing outliers if present.</a:t>
            </a:r>
          </a:p>
          <a:p>
            <a:pPr marL="0" indent="0">
              <a:buNone/>
            </a:pPr>
            <a:endParaRPr lang="en-US" sz="2400" b="1" dirty="0"/>
          </a:p>
          <a:p>
            <a:pPr marL="0" indent="0">
              <a:buNone/>
            </a:pPr>
            <a:endParaRPr lang="en-US" sz="2400" b="1" dirty="0"/>
          </a:p>
          <a:p>
            <a:pPr marL="0" indent="0">
              <a:buNone/>
            </a:pPr>
            <a:br>
              <a:rPr lang="en-US" sz="2400" dirty="0"/>
            </a:br>
            <a:endParaRPr lang="en-US" sz="2200" b="1" dirty="0"/>
          </a:p>
        </p:txBody>
      </p:sp>
    </p:spTree>
    <p:extLst>
      <p:ext uri="{BB962C8B-B14F-4D97-AF65-F5344CB8AC3E}">
        <p14:creationId xmlns:p14="http://schemas.microsoft.com/office/powerpoint/2010/main" val="12641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endParaRPr lang="en-US" sz="7200" b="1" dirty="0"/>
          </a:p>
          <a:p>
            <a:r>
              <a:rPr lang="en-US" sz="7200" dirty="0"/>
              <a:t>Converting categorical data into numeric values.</a:t>
            </a:r>
          </a:p>
          <a:p>
            <a:r>
              <a:rPr lang="en-US" sz="7200" dirty="0"/>
              <a:t>Scaling the data.</a:t>
            </a:r>
            <a:endParaRPr lang="en-US" sz="7200" b="1" dirty="0"/>
          </a:p>
          <a:p>
            <a:pPr marL="0" indent="0">
              <a:buNone/>
            </a:pPr>
            <a:r>
              <a:rPr lang="en-US" sz="7200" b="1" dirty="0"/>
              <a:t>Q5) How training was done or what models were used?</a:t>
            </a:r>
          </a:p>
          <a:p>
            <a:r>
              <a:rPr lang="en-US" sz="7200" dirty="0"/>
              <a:t>Before training the model the dataset is divided into training set and testing/validation set.</a:t>
            </a:r>
          </a:p>
          <a:p>
            <a:r>
              <a:rPr lang="en-US" sz="7200" dirty="0"/>
              <a:t>The scaling was performed of training and validation set.</a:t>
            </a:r>
          </a:p>
          <a:p>
            <a:r>
              <a:rPr lang="en-US" sz="7200" dirty="0"/>
              <a:t>The categorical columns were converted into numeric values.</a:t>
            </a:r>
          </a:p>
          <a:p>
            <a:r>
              <a:rPr lang="en-US" sz="7200" dirty="0"/>
              <a:t>Algorithms like Linear Regression, Decision Trees, Random Forest, Gradient Boosting, Ada Boosting, Extreme Gradient Boosting and Support Vector Machine were used for model training and based on RMSE &amp; r2_score the Random Forest model is saved for Validation.</a:t>
            </a:r>
          </a:p>
        </p:txBody>
      </p:sp>
    </p:spTree>
    <p:extLst>
      <p:ext uri="{BB962C8B-B14F-4D97-AF65-F5344CB8AC3E}">
        <p14:creationId xmlns:p14="http://schemas.microsoft.com/office/powerpoint/2010/main" val="39948191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Parallax</Template>
  <TotalTime>769</TotalTime>
  <Words>667</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Wisp</vt:lpstr>
      <vt:lpstr>Store Sales Prediction  - Khushi Kathuria</vt:lpstr>
      <vt:lpstr>PowerPoint Presentation</vt:lpstr>
      <vt:lpstr>Architecture</vt:lpstr>
      <vt:lpstr>  Data Collection and validation</vt:lpstr>
      <vt:lpstr> Model Training</vt:lpstr>
      <vt:lpstr>  Model Selection</vt:lpstr>
      <vt:lpstr> Predictions</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Nikhil Patil</dc:creator>
  <cp:lastModifiedBy>khushi kathuria</cp:lastModifiedBy>
  <cp:revision>14</cp:revision>
  <dcterms:created xsi:type="dcterms:W3CDTF">2021-08-31T07:31:57Z</dcterms:created>
  <dcterms:modified xsi:type="dcterms:W3CDTF">2022-09-16T05:52:38Z</dcterms:modified>
</cp:coreProperties>
</file>