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Alegreya" pitchFamily="2" charset="0"/>
      <p:regular r:id="rId3"/>
    </p:embeddedFont>
    <p:embeddedFont>
      <p:font typeface="Alegreya Bold" pitchFamily="2" charset="0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Trocchi" pitchFamily="2" charset="77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3" autoAdjust="0"/>
  </p:normalViewPr>
  <p:slideViewPr>
    <p:cSldViewPr>
      <p:cViewPr varScale="1">
        <p:scale>
          <a:sx n="70" d="100"/>
          <a:sy n="70" d="100"/>
        </p:scale>
        <p:origin x="8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915432" y="18675"/>
            <a:ext cx="20118863" cy="2077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58"/>
              </a:lnSpc>
            </a:pPr>
            <a:r>
              <a:rPr lang="en-US" sz="5970">
                <a:solidFill>
                  <a:srgbClr val="1C5585"/>
                </a:solidFill>
                <a:latin typeface="Alegreya Bold"/>
              </a:rPr>
              <a:t>Predictive Analysis Competition (PAC)  </a:t>
            </a:r>
          </a:p>
          <a:p>
            <a:pPr algn="ctr">
              <a:lnSpc>
                <a:spcPts val="8358"/>
              </a:lnSpc>
            </a:pPr>
            <a:endParaRPr lang="en-US" sz="5970">
              <a:solidFill>
                <a:srgbClr val="1C5585"/>
              </a:solidFill>
              <a:latin typeface="Alegreya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6646862" y="0"/>
            <a:ext cx="1641138" cy="1641138"/>
          </a:xfrm>
          <a:custGeom>
            <a:avLst/>
            <a:gdLst/>
            <a:ahLst/>
            <a:cxnLst/>
            <a:rect l="l" t="t" r="r" b="b"/>
            <a:pathLst>
              <a:path w="1641138" h="1641138">
                <a:moveTo>
                  <a:pt x="0" y="0"/>
                </a:moveTo>
                <a:lnTo>
                  <a:pt x="1641138" y="0"/>
                </a:lnTo>
                <a:lnTo>
                  <a:pt x="1641138" y="1641138"/>
                </a:lnTo>
                <a:lnTo>
                  <a:pt x="0" y="1641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637961" y="9160681"/>
            <a:ext cx="15011390" cy="976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38"/>
              </a:lnSpc>
            </a:pPr>
            <a:endParaRPr/>
          </a:p>
          <a:p>
            <a:pPr algn="ctr">
              <a:lnSpc>
                <a:spcPts val="3938"/>
              </a:lnSpc>
            </a:pPr>
            <a:r>
              <a:rPr lang="en-US" sz="2813">
                <a:solidFill>
                  <a:srgbClr val="1C5585"/>
                </a:solidFill>
                <a:latin typeface="Trocchi"/>
              </a:rPr>
              <a:t>~ KHUSHI MANDAVIA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97329" y="1246786"/>
            <a:ext cx="16163434" cy="8793533"/>
            <a:chOff x="0" y="0"/>
            <a:chExt cx="21551246" cy="11724711"/>
          </a:xfrm>
        </p:grpSpPr>
        <p:sp>
          <p:nvSpPr>
            <p:cNvPr id="6" name="TextBox 6"/>
            <p:cNvSpPr txBox="1"/>
            <p:nvPr/>
          </p:nvSpPr>
          <p:spPr>
            <a:xfrm>
              <a:off x="1197429" y="-66675"/>
              <a:ext cx="7053996" cy="7626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28"/>
                </a:lnSpc>
              </a:pPr>
              <a:r>
                <a:rPr lang="en-US" sz="3448">
                  <a:solidFill>
                    <a:srgbClr val="0D2C78"/>
                  </a:solidFill>
                  <a:latin typeface="Alegreya Bold"/>
                </a:rPr>
                <a:t>WHAT WAS DONE RIGHT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97429" y="739451"/>
              <a:ext cx="20353817" cy="45854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2274" lvl="1" indent="-301137">
                <a:lnSpc>
                  <a:spcPts val="3905"/>
                </a:lnSpc>
                <a:buFont typeface="Arial"/>
                <a:buChar char="•"/>
              </a:pPr>
              <a:r>
                <a:rPr lang="en-US" sz="2789">
                  <a:solidFill>
                    <a:srgbClr val="0D2C78"/>
                  </a:solidFill>
                  <a:latin typeface="Alegreya"/>
                </a:rPr>
                <a:t>Data Preprocessing: Using imputation and "Unknown" as a suitable replacement for missing values in  both numerical and categorical variables.</a:t>
              </a:r>
            </a:p>
            <a:p>
              <a:pPr marL="602274" lvl="1" indent="-301137">
                <a:lnSpc>
                  <a:spcPts val="3905"/>
                </a:lnSpc>
                <a:buFont typeface="Arial"/>
                <a:buChar char="•"/>
              </a:pPr>
              <a:r>
                <a:rPr lang="en-US" sz="2789">
                  <a:solidFill>
                    <a:srgbClr val="0D2C78"/>
                  </a:solidFill>
                  <a:latin typeface="Alegreya"/>
                </a:rPr>
                <a:t>Converted categorical values into factors for modelling</a:t>
              </a:r>
            </a:p>
            <a:p>
              <a:pPr marL="602274" lvl="1" indent="-301137">
                <a:lnSpc>
                  <a:spcPts val="3905"/>
                </a:lnSpc>
                <a:buFont typeface="Arial"/>
                <a:buChar char="•"/>
              </a:pPr>
              <a:r>
                <a:rPr lang="en-US" sz="2789">
                  <a:solidFill>
                    <a:srgbClr val="0D2C78"/>
                  </a:solidFill>
                  <a:latin typeface="Alegreya"/>
                </a:rPr>
                <a:t>Proper utilisation of the ranger package to train a random forest model using 1500 trees and a maximum tree depth of 5. </a:t>
              </a:r>
            </a:p>
            <a:p>
              <a:pPr>
                <a:lnSpc>
                  <a:spcPts val="3905"/>
                </a:lnSpc>
              </a:pPr>
              <a:endParaRPr lang="en-US" sz="2789">
                <a:solidFill>
                  <a:srgbClr val="0D2C78"/>
                </a:solidFill>
                <a:latin typeface="Alegreya"/>
              </a:endParaRPr>
            </a:p>
            <a:p>
              <a:pPr algn="ctr">
                <a:lnSpc>
                  <a:spcPts val="3905"/>
                </a:lnSpc>
              </a:pPr>
              <a:endParaRPr lang="en-US" sz="2789">
                <a:solidFill>
                  <a:srgbClr val="0D2C78"/>
                </a:solidFill>
                <a:latin typeface="Alegrey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255137"/>
              <a:ext cx="8251425" cy="7626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28"/>
                </a:lnSpc>
              </a:pPr>
              <a:r>
                <a:rPr lang="en-US" sz="3448">
                  <a:solidFill>
                    <a:srgbClr val="0D2C78"/>
                  </a:solidFill>
                  <a:latin typeface="Alegreya Bold"/>
                </a:rPr>
                <a:t>WHAT WENT WRONG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286705" y="5267777"/>
              <a:ext cx="19428161" cy="19438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2361" lvl="1" indent="-301180">
                <a:lnSpc>
                  <a:spcPts val="3906"/>
                </a:lnSpc>
                <a:buFont typeface="Arial"/>
                <a:buChar char="•"/>
              </a:pPr>
              <a:r>
                <a:rPr lang="en-US" sz="2790">
                  <a:solidFill>
                    <a:srgbClr val="0D2C78"/>
                  </a:solidFill>
                  <a:latin typeface="Alegreya"/>
                </a:rPr>
                <a:t>Explored linear modelling but encountered a challenge. The Root Mean Squared Error (RMSE) for the linear model was high, suggesting that it had difficulty capturing the complex relationships and patterns seen in the data.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86705" y="7449764"/>
              <a:ext cx="7795972" cy="762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29"/>
                </a:lnSpc>
              </a:pPr>
              <a:r>
                <a:rPr lang="en-US" sz="3449">
                  <a:solidFill>
                    <a:srgbClr val="0D2C78"/>
                  </a:solidFill>
                  <a:latin typeface="Alegreya Bold"/>
                </a:rPr>
                <a:t>AREAS FOR IMPROVEMENT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93192" y="8460049"/>
              <a:ext cx="19428161" cy="32646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2361" lvl="1" indent="-301180">
                <a:lnSpc>
                  <a:spcPts val="3906"/>
                </a:lnSpc>
                <a:buFont typeface="Arial"/>
                <a:buChar char="•"/>
              </a:pPr>
              <a:r>
                <a:rPr lang="en-US" sz="2790">
                  <a:solidFill>
                    <a:srgbClr val="0D2C78"/>
                  </a:solidFill>
                  <a:latin typeface="Alegreya"/>
                </a:rPr>
                <a:t>Taking into account different modelling approaches other than random forest that better fit the complex nature of the data, like exploring non-linear models or advanced machine learning methods.</a:t>
              </a:r>
            </a:p>
            <a:p>
              <a:pPr marL="602361" lvl="1" indent="-301180">
                <a:lnSpc>
                  <a:spcPts val="3906"/>
                </a:lnSpc>
                <a:buFont typeface="Arial"/>
                <a:buChar char="•"/>
              </a:pPr>
              <a:r>
                <a:rPr lang="en-US" sz="2790">
                  <a:solidFill>
                    <a:srgbClr val="0D2C78"/>
                  </a:solidFill>
                  <a:latin typeface="Alegreya"/>
                </a:rPr>
                <a:t>Cross-validation techniques or a structured split of the data into training and testing sets would have been beneficial.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160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Alegreya Bold</vt:lpstr>
      <vt:lpstr>Arial</vt:lpstr>
      <vt:lpstr>Trocchi</vt:lpstr>
      <vt:lpstr>Calibri</vt:lpstr>
      <vt:lpstr>Alegreya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heading</dc:title>
  <cp:lastModifiedBy>khushi mandavia</cp:lastModifiedBy>
  <cp:revision>1</cp:revision>
  <dcterms:created xsi:type="dcterms:W3CDTF">2006-08-16T00:00:00Z</dcterms:created>
  <dcterms:modified xsi:type="dcterms:W3CDTF">2023-11-27T19:23:38Z</dcterms:modified>
  <dc:identifier>DAF1UOaHch0</dc:identifier>
</cp:coreProperties>
</file>