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2" r:id="rId5"/>
    <p:sldId id="273" r:id="rId6"/>
    <p:sldId id="258" r:id="rId7"/>
    <p:sldId id="261" r:id="rId8"/>
    <p:sldId id="264" r:id="rId9"/>
    <p:sldId id="263" r:id="rId10"/>
    <p:sldId id="262" r:id="rId11"/>
    <p:sldId id="277" r:id="rId12"/>
    <p:sldId id="278" r:id="rId13"/>
    <p:sldId id="268" r:id="rId14"/>
    <p:sldId id="279" r:id="rId15"/>
    <p:sldId id="269" r:id="rId16"/>
    <p:sldId id="270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11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8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17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0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4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9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5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B20A61-2B16-4834-92D2-7DA145C3429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415972F-560E-400D-AD7C-0F1D0C0D2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5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25581-stock-market-graph-up-transparent-imag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FBA8A-63A9-4AA8-8105-22485B5BC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188787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Creditworthiness Using Machine Learning</a:t>
            </a:r>
            <a:endParaRPr lang="en-IN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9F8170-813C-4BA1-BAB0-7FE0C160F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871" y="4017906"/>
            <a:ext cx="8336873" cy="123989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 Data-Driven Approach to Informed Lending Decisions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8706E-90B9-41FF-B217-F804E5D23E80}"/>
              </a:ext>
            </a:extLst>
          </p:cNvPr>
          <p:cNvSpPr/>
          <p:nvPr/>
        </p:nvSpPr>
        <p:spPr>
          <a:xfrm>
            <a:off x="8014392" y="5073134"/>
            <a:ext cx="3424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Presented by: </a:t>
            </a:r>
            <a:r>
              <a:rPr lang="en-US" b="0" i="0" dirty="0">
                <a:solidFill>
                  <a:schemeClr val="bg1"/>
                </a:solidFill>
                <a:effectLst/>
              </a:rPr>
              <a:t>	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Jatin</a:t>
            </a:r>
            <a:r>
              <a:rPr lang="en-US" b="0" i="0" dirty="0">
                <a:solidFill>
                  <a:schemeClr val="bg1"/>
                </a:solidFill>
                <a:effectLst/>
              </a:rPr>
              <a:t> Joshi</a:t>
            </a:r>
          </a:p>
          <a:p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0" i="0" dirty="0">
                <a:solidFill>
                  <a:schemeClr val="bg1"/>
                </a:solidFill>
                <a:effectLst/>
              </a:rPr>
              <a:t>Khushi Modi</a:t>
            </a:r>
          </a:p>
          <a:p>
            <a:r>
              <a:rPr lang="en-US" dirty="0">
                <a:solidFill>
                  <a:schemeClr val="bg1"/>
                </a:solidFill>
              </a:rPr>
              <a:t>				Arya Jain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				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Toshak</a:t>
            </a:r>
            <a:r>
              <a:rPr lang="en-US" b="0" i="0" dirty="0">
                <a:solidFill>
                  <a:schemeClr val="bg1"/>
                </a:solidFill>
                <a:effectLst/>
              </a:rPr>
              <a:t> Sharma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08249-EF7F-42EF-BAC0-53A156D2F3FF}"/>
              </a:ext>
            </a:extLst>
          </p:cNvPr>
          <p:cNvSpPr/>
          <p:nvPr/>
        </p:nvSpPr>
        <p:spPr>
          <a:xfrm>
            <a:off x="3816272" y="812642"/>
            <a:ext cx="4559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__Inter_d65c78"/>
              </a:rPr>
              <a:t>Team Name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__Inter_d65c78"/>
              </a:rPr>
              <a:t>: Debug Divas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F4F1E-65ED-416B-AD61-520EC32971FD}"/>
              </a:ext>
            </a:extLst>
          </p:cNvPr>
          <p:cNvSpPr/>
          <p:nvPr/>
        </p:nvSpPr>
        <p:spPr>
          <a:xfrm>
            <a:off x="621928" y="5073134"/>
            <a:ext cx="232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__Inter_d65c78"/>
              </a:rPr>
              <a:t>Date</a:t>
            </a:r>
            <a:r>
              <a:rPr lang="en-IN" b="0" i="0" dirty="0">
                <a:solidFill>
                  <a:schemeClr val="bg1"/>
                </a:solidFill>
                <a:effectLst/>
                <a:latin typeface="__Inter_d65c78"/>
              </a:rPr>
              <a:t>: 18 October 2024</a:t>
            </a:r>
          </a:p>
        </p:txBody>
      </p:sp>
    </p:spTree>
    <p:extLst>
      <p:ext uri="{BB962C8B-B14F-4D97-AF65-F5344CB8AC3E}">
        <p14:creationId xmlns:p14="http://schemas.microsoft.com/office/powerpoint/2010/main" val="323452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820-77FC-46E9-AD95-C3EC944A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0088"/>
            <a:ext cx="7729728" cy="1188720"/>
          </a:xfrm>
        </p:spPr>
        <p:txBody>
          <a:bodyPr/>
          <a:lstStyle/>
          <a:p>
            <a:r>
              <a:rPr lang="en-IN" b="1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162F-943D-48D2-ABF4-D89AE234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46" y="2326495"/>
            <a:ext cx="10582508" cy="37814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1. Accuracy</a:t>
            </a:r>
          </a:p>
          <a:p>
            <a:pPr lvl="1"/>
            <a:r>
              <a:rPr lang="en-IN" b="1" dirty="0"/>
              <a:t>Definition</a:t>
            </a:r>
            <a:r>
              <a:rPr lang="en-IN" dirty="0"/>
              <a:t>: Accuracy measures the proportion of correct predictions (both true positives and true negatives) out of the total predictions made.</a:t>
            </a:r>
          </a:p>
          <a:p>
            <a:pPr marL="0" indent="0">
              <a:buNone/>
            </a:pPr>
            <a:r>
              <a:rPr lang="en-US" b="1" dirty="0"/>
              <a:t>2. Precision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Precision measures the proportion of true positive predictions out of all positive predictions made by the model. 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3. Recall (Sensitivity)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Recall measures the proportion of true positive predictions out of all actual positive cases. It indicates how well the model identifies positive cases.</a:t>
            </a:r>
          </a:p>
          <a:p>
            <a:pPr marL="0" indent="0">
              <a:buNone/>
            </a:pPr>
            <a:r>
              <a:rPr lang="en-IN" b="1" dirty="0"/>
              <a:t>4. F1 Score</a:t>
            </a:r>
          </a:p>
          <a:p>
            <a:pPr lvl="1"/>
            <a:r>
              <a:rPr lang="en-IN" b="1" dirty="0"/>
              <a:t>Definition</a:t>
            </a:r>
            <a:r>
              <a:rPr lang="en-IN" dirty="0"/>
              <a:t>: The F1 Score is the harmonic mean of precision and recall. It provides a balance between the two metrics, especially when dealing with imbalanced datasets.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2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1D89-9569-4384-9203-D0B2EADF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5980"/>
            <a:ext cx="7729728" cy="1188720"/>
          </a:xfrm>
        </p:spPr>
        <p:txBody>
          <a:bodyPr/>
          <a:lstStyle/>
          <a:p>
            <a:r>
              <a:rPr lang="en-US" b="1" dirty="0"/>
              <a:t>CASE STUDIES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902A-3A6D-42B0-9FD9-497D6B3CF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227" y="1818261"/>
            <a:ext cx="9124523" cy="2641614"/>
          </a:xfrm>
        </p:spPr>
        <p:txBody>
          <a:bodyPr>
            <a:normAutofit/>
          </a:bodyPr>
          <a:lstStyle/>
          <a:p>
            <a:r>
              <a:rPr lang="en-US" sz="2400" b="1" dirty="0"/>
              <a:t>Vodafone:</a:t>
            </a:r>
            <a:r>
              <a:rPr lang="en-US" sz="2400" dirty="0"/>
              <a:t> </a:t>
            </a:r>
          </a:p>
          <a:p>
            <a:pPr lvl="1"/>
            <a:r>
              <a:rPr lang="en-US" sz="1800" dirty="0"/>
              <a:t>Vodafone has implemented machine learning-based churn prediction models to identify customers at risk of switching to a different service provider. </a:t>
            </a:r>
          </a:p>
          <a:p>
            <a:pPr lvl="1"/>
            <a:r>
              <a:rPr lang="en-US" sz="1800" dirty="0"/>
              <a:t>By analyzing customer behavior, such as call patterns, data usage, and billing information, Vodafone can proactively target these customers with personalized offers and promotions to retain their loyalty.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E206E-602E-4798-A533-263CAF08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50" y="3967899"/>
            <a:ext cx="9610413" cy="27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2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327B81-613A-46F1-B719-AD1F12667AC1}"/>
              </a:ext>
            </a:extLst>
          </p:cNvPr>
          <p:cNvSpPr/>
          <p:nvPr/>
        </p:nvSpPr>
        <p:spPr>
          <a:xfrm>
            <a:off x="204440" y="797510"/>
            <a:ext cx="46909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__Inter_d65c78"/>
              </a:rPr>
              <a:t>Netflix: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__Inter_d65c7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__Inter_d65c78"/>
              </a:rPr>
              <a:t> Netflix uses predictive analytics to keep subscribers engaged and reduce churn.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__Inter_d65c7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__Inter_d65c78"/>
              </a:rPr>
              <a:t>By analyzing user behavior, such as viewing history and search queries, Netflix can recommend personalized content to each user, increasing the likelihood that they will continue their subscription.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7221E-486A-4548-897E-1EF9BF58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87" y="2142450"/>
            <a:ext cx="7069873" cy="47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7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9B1E-B4C9-4D9A-A37F-32C81354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6381"/>
            <a:ext cx="7729728" cy="1188720"/>
          </a:xfrm>
        </p:spPr>
        <p:txBody>
          <a:bodyPr/>
          <a:lstStyle/>
          <a:p>
            <a:r>
              <a:rPr lang="en-US" b="1" dirty="0"/>
              <a:t>Random Forest Methodology for Predicting Churn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9F62-58AD-42BB-B33D-BFF44FE9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58" y="2709746"/>
            <a:ext cx="9514815" cy="3757961"/>
          </a:xfrm>
        </p:spPr>
        <p:txBody>
          <a:bodyPr>
            <a:normAutofit/>
          </a:bodyPr>
          <a:lstStyle/>
          <a:p>
            <a:r>
              <a:rPr lang="en-IN" sz="2000" b="1" dirty="0"/>
              <a:t>Data collection: </a:t>
            </a:r>
          </a:p>
          <a:p>
            <a:pPr lvl="1"/>
            <a:r>
              <a:rPr lang="en-IN" sz="1800" dirty="0"/>
              <a:t>demographics, usage patterns, billing and payment history, customer support interactions, product/service usage metrics</a:t>
            </a:r>
          </a:p>
          <a:p>
            <a:r>
              <a:rPr lang="en-IN" sz="2000" b="1" dirty="0"/>
              <a:t>Model training and validation: </a:t>
            </a:r>
          </a:p>
          <a:p>
            <a:pPr lvl="1"/>
            <a:r>
              <a:rPr lang="en-IN" sz="1800" dirty="0"/>
              <a:t>split data, train random forest classifier, tune hyperparameters, evaluate performance</a:t>
            </a:r>
          </a:p>
          <a:p>
            <a:r>
              <a:rPr lang="en-IN" sz="2000" b="1" dirty="0"/>
              <a:t>Key features influencing churn: </a:t>
            </a:r>
          </a:p>
          <a:p>
            <a:pPr lvl="1"/>
            <a:r>
              <a:rPr lang="en-IN" sz="1800" dirty="0"/>
              <a:t>usage frequency and duration, billing and payment history, customer support interactions, product/service usage metrics, demographic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10358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7099D-60DC-463D-8130-311B705BA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06684"/>
            <a:ext cx="113538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3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F9A3EB-2FC9-4047-AFB9-5D766A532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55963" y="1458693"/>
            <a:ext cx="6263835" cy="520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B9E625-8D54-413C-B9CC-4553C27B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Current Trends in Customer Churn and 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9182-C324-4A05-9F78-A0C22C4D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552" y="2044195"/>
            <a:ext cx="9598895" cy="3397602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Focus on Customer Experience:</a:t>
            </a:r>
            <a:r>
              <a:rPr lang="en-US" sz="2000" dirty="0"/>
              <a:t> Shift towards customer-centric strategies to enhance satisfaction and loyalty.</a:t>
            </a:r>
          </a:p>
          <a:p>
            <a:pPr lvl="1"/>
            <a:r>
              <a:rPr lang="en-US" sz="2000" b="1" dirty="0"/>
              <a:t>Personalization Demand:</a:t>
            </a:r>
            <a:r>
              <a:rPr lang="en-US" sz="2000" dirty="0"/>
              <a:t> Rising need for tailored experiences based on individual customer data.</a:t>
            </a:r>
            <a:r>
              <a:rPr lang="en-US" sz="2000" b="1" dirty="0"/>
              <a:t> </a:t>
            </a:r>
          </a:p>
          <a:p>
            <a:pPr lvl="1"/>
            <a:r>
              <a:rPr lang="en-US" sz="2000" b="1" dirty="0"/>
              <a:t>Investment in Customer Experience Tools:</a:t>
            </a:r>
            <a:r>
              <a:rPr lang="en-US" sz="2000" dirty="0"/>
              <a:t> Expected to reach </a:t>
            </a:r>
            <a:r>
              <a:rPr lang="en-US" sz="2000" b="1" dirty="0"/>
              <a:t>$14 billion by 2025</a:t>
            </a:r>
            <a:r>
              <a:rPr lang="en-US" sz="2000" dirty="0"/>
              <a:t>, reflecting a strong commitment to enhancing customer engagement.</a:t>
            </a:r>
          </a:p>
          <a:p>
            <a:pPr lvl="1"/>
            <a:r>
              <a:rPr lang="en-US" sz="2000" b="1" dirty="0"/>
              <a:t>Cloud-Based Solutions:</a:t>
            </a:r>
            <a:r>
              <a:rPr lang="en-US" sz="2000" dirty="0"/>
              <a:t> Increased use of cloud technologies for scalable and cost-effective predictive analytics.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22AB8-C026-4645-853E-CB942120B090}"/>
              </a:ext>
            </a:extLst>
          </p:cNvPr>
          <p:cNvSpPr/>
          <p:nvPr/>
        </p:nvSpPr>
        <p:spPr>
          <a:xfrm>
            <a:off x="289932" y="5602587"/>
            <a:ext cx="8452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Statistics:</a:t>
            </a:r>
          </a:p>
          <a:p>
            <a:r>
              <a:rPr lang="en-US" b="1" dirty="0"/>
              <a:t>80% of Companies</a:t>
            </a:r>
            <a:r>
              <a:rPr lang="en-US" dirty="0"/>
              <a:t>: View customer experience as a key differentiator.</a:t>
            </a:r>
          </a:p>
          <a:p>
            <a:r>
              <a:rPr lang="en-US" b="1" dirty="0"/>
              <a:t>Projected Investment</a:t>
            </a:r>
            <a:r>
              <a:rPr lang="en-US" dirty="0"/>
              <a:t>: $14 billion in customer experience tools by 2025.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0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1BEF-A835-4FD7-985C-29908719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0FE7-A81C-482B-8543-1D2EC89D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993" y="2994882"/>
            <a:ext cx="9498014" cy="3101983"/>
          </a:xfrm>
        </p:spPr>
        <p:txBody>
          <a:bodyPr>
            <a:normAutofit/>
          </a:bodyPr>
          <a:lstStyle/>
          <a:p>
            <a:r>
              <a:rPr lang="en-US" sz="2400" dirty="0"/>
              <a:t>This project addresses a critical need in the banking industry for accurate creditworthiness assessment.</a:t>
            </a:r>
          </a:p>
          <a:p>
            <a:r>
              <a:rPr lang="en-US" sz="2400" dirty="0"/>
              <a:t>We invite collaboration and feedback to enhance our approach and implementation.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39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10A77F-B265-4671-9E68-EDF5591E65E9}"/>
              </a:ext>
            </a:extLst>
          </p:cNvPr>
          <p:cNvSpPr txBox="1"/>
          <p:nvPr/>
        </p:nvSpPr>
        <p:spPr>
          <a:xfrm>
            <a:off x="1505415" y="2644170"/>
            <a:ext cx="10493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rial Rounded MT Bold" panose="020F0704030504030204" pitchFamily="34" charset="0"/>
              </a:rPr>
              <a:t>THANK YOU!!!</a:t>
            </a:r>
            <a:endParaRPr lang="en-IN" sz="9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635451-F036-4E52-86E0-174097910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471" b="10898"/>
          <a:stretch/>
        </p:blipFill>
        <p:spPr>
          <a:xfrm>
            <a:off x="-1" y="0"/>
            <a:ext cx="12192001" cy="6858001"/>
          </a:xfrm>
          <a:prstGeom prst="rect">
            <a:avLst/>
          </a:prstGeom>
          <a:blipFill dpi="0" rotWithShape="1">
            <a:blip r:embed="rId4">
              <a:alphaModFix amt="32000"/>
            </a:blip>
            <a:srcRect/>
            <a:stretch>
              <a:fillRect/>
            </a:stretch>
          </a:blipFill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8CB3A4-36F9-4B62-81EC-01445F2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51194"/>
            <a:ext cx="7729728" cy="1188720"/>
          </a:xfrm>
        </p:spPr>
        <p:txBody>
          <a:bodyPr/>
          <a:lstStyle/>
          <a:p>
            <a:r>
              <a:rPr lang="en-IN" b="1" dirty="0"/>
              <a:t>Creditworthiness Assessment in Banking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95CDA-A5E9-42ED-BBAA-E38EF8D7E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39" y="2609387"/>
            <a:ext cx="11062010" cy="361299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banking industry faces significant risks when lending loans to customers.</a:t>
            </a:r>
          </a:p>
          <a:p>
            <a:r>
              <a:rPr lang="en-US" b="1" dirty="0">
                <a:solidFill>
                  <a:schemeClr val="bg1"/>
                </a:solidFill>
              </a:rPr>
              <a:t>Accurate assessment of creditworthiness is crucial for minimizing defaults.</a:t>
            </a:r>
          </a:p>
          <a:p>
            <a:r>
              <a:rPr lang="en-US" b="1" dirty="0">
                <a:solidFill>
                  <a:schemeClr val="bg1"/>
                </a:solidFill>
              </a:rPr>
              <a:t>This leads to customer churn.</a:t>
            </a:r>
          </a:p>
          <a:p>
            <a:r>
              <a:rPr lang="en-US" b="1" dirty="0">
                <a:solidFill>
                  <a:schemeClr val="bg1"/>
                </a:solidFill>
              </a:rPr>
              <a:t>Customer churn refers to the phenomenon of customers stopping doing business with a company over a certain period of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Impact on businesses: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Loss of Revenue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Increased Customer Acquisition Costs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Reduced Customer Lifetime Value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Damage to Brand Reputation</a:t>
            </a:r>
          </a:p>
          <a:p>
            <a:pPr lvl="1"/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AutoShape 4" descr="Redefining the ways we assess our creditworthiness - Finclude">
            <a:extLst>
              <a:ext uri="{FF2B5EF4-FFF2-40B4-BE49-F238E27FC236}">
                <a16:creationId xmlns:a16="http://schemas.microsoft.com/office/drawing/2014/main" id="{7759CF54-5F59-4744-A18A-99B79F5C9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3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AD8524-1212-4486-88E2-C195901F6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9" y="387738"/>
            <a:ext cx="3891777" cy="6082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2CE4B-459A-4746-86A7-DFBF23A62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35" y="387737"/>
            <a:ext cx="4084349" cy="6082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489345-2A95-4576-9E91-B7D7A5398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01" y="387736"/>
            <a:ext cx="3404178" cy="60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9A79-A46E-4F3E-9613-1F9979E9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81"/>
            <a:ext cx="7729728" cy="1188720"/>
          </a:xfrm>
        </p:spPr>
        <p:txBody>
          <a:bodyPr/>
          <a:lstStyle/>
          <a:p>
            <a:r>
              <a:rPr lang="en-US" b="1" dirty="0"/>
              <a:t>Why Customer churn Matters?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749F-8DD1-4A23-8A5E-403BFD19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60028"/>
            <a:ext cx="7729728" cy="3101983"/>
          </a:xfrm>
        </p:spPr>
        <p:txBody>
          <a:bodyPr/>
          <a:lstStyle/>
          <a:p>
            <a:r>
              <a:rPr lang="en-US" dirty="0"/>
              <a:t>Customer churn matters because it can have a significant impact on a company's bottom line. </a:t>
            </a:r>
          </a:p>
          <a:p>
            <a:r>
              <a:rPr lang="en-US" dirty="0"/>
              <a:t>By understanding the reasons behind customer churn, businesses can develop strategies to reduce it and improve customer retention. </a:t>
            </a:r>
          </a:p>
          <a:p>
            <a:r>
              <a:rPr lang="en-US" dirty="0"/>
              <a:t>This can lead to increased revenue, improved customer satisfaction, and a stronger brand reputation.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CC319-0628-4279-BB12-EA55EB8F7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4" y="4387794"/>
            <a:ext cx="3769112" cy="220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9B2EF-5D2A-4F18-B8CE-12244628E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10" y="4387794"/>
            <a:ext cx="4237696" cy="23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2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D8E2-DFE9-473F-A2EA-C8317A23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6341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Importance of Predicting Churn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269C-6200-4930-B4E6-78EB0B0C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14" y="2329085"/>
            <a:ext cx="10036097" cy="4400564"/>
          </a:xfrm>
        </p:spPr>
        <p:txBody>
          <a:bodyPr>
            <a:normAutofit/>
          </a:bodyPr>
          <a:lstStyle/>
          <a:p>
            <a:r>
              <a:rPr lang="en-US" sz="2000" b="1" dirty="0"/>
              <a:t>Profit Increase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Retaining existing customers can boost profits by </a:t>
            </a:r>
            <a:r>
              <a:rPr lang="en-US" sz="1800" b="1" dirty="0"/>
              <a:t>25% to 95%</a:t>
            </a:r>
            <a:r>
              <a:rPr lang="en-US" sz="1800" dirty="0"/>
              <a:t>.</a:t>
            </a:r>
          </a:p>
          <a:p>
            <a:r>
              <a:rPr lang="en-US" sz="2000" b="1" dirty="0"/>
              <a:t>Customer Experience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Companies excelling at customer experience enjoy a </a:t>
            </a:r>
            <a:r>
              <a:rPr lang="en-US" sz="1800" b="1" dirty="0"/>
              <a:t>1.5x lower churn rate</a:t>
            </a:r>
            <a:r>
              <a:rPr lang="en-US" sz="1800" dirty="0"/>
              <a:t> compared to competitors.</a:t>
            </a:r>
          </a:p>
          <a:p>
            <a:r>
              <a:rPr lang="en-US" sz="2000" b="1" dirty="0"/>
              <a:t>Strategic Advantage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Proactive churn prediction allows businesses to implement targeted retention strategies, enhancing overall competitiveness.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4182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5A6FFE-F1C4-4F62-B3F8-91C32C3EC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EA79D-D3B1-47A6-806B-1AF87C6B81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0033" y="6029142"/>
            <a:ext cx="8931934" cy="4341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Key Question:</a:t>
            </a:r>
            <a:r>
              <a:rPr lang="en-US" dirty="0"/>
              <a:t> How can we develop a machine learning model that accurately predicts the creditworthiness of bank customers?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00276-4A77-4BD0-B49D-96B9027BE938}"/>
              </a:ext>
            </a:extLst>
          </p:cNvPr>
          <p:cNvSpPr/>
          <p:nvPr/>
        </p:nvSpPr>
        <p:spPr>
          <a:xfrm>
            <a:off x="228677" y="490001"/>
            <a:ext cx="11734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Problem Statement: </a:t>
            </a:r>
            <a:r>
              <a:rPr lang="en-US" sz="2800" dirty="0"/>
              <a:t>Predicting Customer Churns using Machine Learning</a:t>
            </a:r>
            <a:endParaRPr lang="en-IN" sz="2800" dirty="0"/>
          </a:p>
        </p:txBody>
      </p:sp>
      <p:sp>
        <p:nvSpPr>
          <p:cNvPr id="10" name="AutoShape 2" descr="Understanding AI for Credit Risk ...">
            <a:extLst>
              <a:ext uri="{FF2B5EF4-FFF2-40B4-BE49-F238E27FC236}">
                <a16:creationId xmlns:a16="http://schemas.microsoft.com/office/drawing/2014/main" id="{D5439C73-82F2-4B72-925C-258024A4B5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23722" y="4181669"/>
            <a:ext cx="2612572" cy="26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blob:https://web.whatsapp.com/21500ff2-7549-4ee7-a3cf-b8b05ee021d3">
            <a:extLst>
              <a:ext uri="{FF2B5EF4-FFF2-40B4-BE49-F238E27FC236}">
                <a16:creationId xmlns:a16="http://schemas.microsoft.com/office/drawing/2014/main" id="{03BD2062-E6A6-4460-A509-CF086BD47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51182" cy="195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0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9433-4AF5-45BD-A8A0-7F9B0F1A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5752"/>
            <a:ext cx="7729728" cy="1188720"/>
          </a:xfrm>
        </p:spPr>
        <p:txBody>
          <a:bodyPr/>
          <a:lstStyle/>
          <a:p>
            <a:r>
              <a:rPr lang="en-IN" b="1" dirty="0"/>
              <a:t>Machine Learning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3FDE-5435-4F8E-95A0-B0CD7C10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15" y="2731350"/>
            <a:ext cx="4132341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random forest algorithm </a:t>
            </a:r>
            <a:r>
              <a:rPr lang="en-US" dirty="0"/>
              <a:t>is an ensemble learning method that combines multiple decision trees to improve the accuracy and robustness of predictions.</a:t>
            </a:r>
            <a:endParaRPr lang="en-IN" dirty="0"/>
          </a:p>
        </p:txBody>
      </p:sp>
      <p:pic>
        <p:nvPicPr>
          <p:cNvPr id="6" name="Picture 2" descr="Decision Tree Algorithm in Machine Learning - Javatpoint">
            <a:extLst>
              <a:ext uri="{FF2B5EF4-FFF2-40B4-BE49-F238E27FC236}">
                <a16:creationId xmlns:a16="http://schemas.microsoft.com/office/drawing/2014/main" id="{FEBE896C-C1F1-4E89-A631-022F965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545" y="2621902"/>
            <a:ext cx="4250094" cy="283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9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B0095F-741C-4A73-8E26-4CC8BA421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61" y="1286107"/>
            <a:ext cx="6428678" cy="42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2C55-0169-49E1-A0EB-DFCB5D11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3476"/>
            <a:ext cx="7729728" cy="1188720"/>
          </a:xfrm>
        </p:spPr>
        <p:txBody>
          <a:bodyPr/>
          <a:lstStyle/>
          <a:p>
            <a:r>
              <a:rPr lang="en-US" b="1" dirty="0"/>
              <a:t>Why Random Forest</a:t>
            </a:r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7BC4A4-B493-4E73-9F82-832ED931C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02946"/>
              </p:ext>
            </p:extLst>
          </p:nvPr>
        </p:nvGraphicFramePr>
        <p:xfrm>
          <a:off x="2089944" y="3849900"/>
          <a:ext cx="8012112" cy="2444624"/>
        </p:xfrm>
        <a:graphic>
          <a:graphicData uri="http://schemas.openxmlformats.org/drawingml/2006/table">
            <a:tbl>
              <a:tblPr/>
              <a:tblGrid>
                <a:gridCol w="2003028">
                  <a:extLst>
                    <a:ext uri="{9D8B030D-6E8A-4147-A177-3AD203B41FA5}">
                      <a16:colId xmlns:a16="http://schemas.microsoft.com/office/drawing/2014/main" val="735327013"/>
                    </a:ext>
                  </a:extLst>
                </a:gridCol>
                <a:gridCol w="2003028">
                  <a:extLst>
                    <a:ext uri="{9D8B030D-6E8A-4147-A177-3AD203B41FA5}">
                      <a16:colId xmlns:a16="http://schemas.microsoft.com/office/drawing/2014/main" val="2732923328"/>
                    </a:ext>
                  </a:extLst>
                </a:gridCol>
                <a:gridCol w="2003028">
                  <a:extLst>
                    <a:ext uri="{9D8B030D-6E8A-4147-A177-3AD203B41FA5}">
                      <a16:colId xmlns:a16="http://schemas.microsoft.com/office/drawing/2014/main" val="3862938847"/>
                    </a:ext>
                  </a:extLst>
                </a:gridCol>
                <a:gridCol w="2003028">
                  <a:extLst>
                    <a:ext uri="{9D8B030D-6E8A-4147-A177-3AD203B41FA5}">
                      <a16:colId xmlns:a16="http://schemas.microsoft.com/office/drawing/2014/main" val="771203003"/>
                    </a:ext>
                  </a:extLst>
                </a:gridCol>
              </a:tblGrid>
              <a:tr h="611156">
                <a:tc>
                  <a:txBody>
                    <a:bodyPr/>
                    <a:lstStyle/>
                    <a:p>
                      <a:pPr fontAlgn="b"/>
                      <a:r>
                        <a:rPr lang="en-IN" sz="1700" b="1" dirty="0">
                          <a:effectLst/>
                        </a:rPr>
                        <a:t>Algorithm</a:t>
                      </a:r>
                    </a:p>
                  </a:txBody>
                  <a:tcPr marL="86907" marR="86907" marT="43454" marB="43454" anchor="b">
                    <a:lnL w="12700" cap="flat" cmpd="sng" algn="ctr">
                      <a:solidFill>
                        <a:srgbClr val="109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9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700" b="1">
                          <a:effectLst/>
                        </a:rPr>
                        <a:t>Accuracy</a:t>
                      </a:r>
                    </a:p>
                  </a:txBody>
                  <a:tcPr marL="86907" marR="86907" marT="43454" marB="43454" anchor="b">
                    <a:lnL w="12700" cap="flat" cmpd="sng" algn="ctr">
                      <a:solidFill>
                        <a:srgbClr val="A09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9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7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700" b="1">
                          <a:effectLst/>
                        </a:rPr>
                        <a:t>Robustness</a:t>
                      </a:r>
                    </a:p>
                  </a:txBody>
                  <a:tcPr marL="86907" marR="86907" marT="43454" marB="43454" anchor="b">
                    <a:lnL w="12700" cap="flat" cmpd="sng" algn="ctr">
                      <a:solidFill>
                        <a:srgbClr val="30A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700" b="1">
                          <a:effectLst/>
                        </a:rPr>
                        <a:t>Interpretability</a:t>
                      </a:r>
                    </a:p>
                  </a:txBody>
                  <a:tcPr marL="86907" marR="86907" marT="43454" marB="43454" anchor="b">
                    <a:lnL w="12700" cap="flat" cmpd="sng" algn="ctr">
                      <a:solidFill>
                        <a:srgbClr val="009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85696"/>
                  </a:ext>
                </a:extLst>
              </a:tr>
              <a:tr h="611156">
                <a:tc>
                  <a:txBody>
                    <a:bodyPr/>
                    <a:lstStyle/>
                    <a:p>
                      <a:pPr fontAlgn="base"/>
                      <a:r>
                        <a:rPr lang="en-IN" sz="1700">
                          <a:effectLst/>
                        </a:rPr>
                        <a:t>Random Forest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109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7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C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7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700">
                          <a:effectLst/>
                        </a:rPr>
                        <a:t>High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B07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7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8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700">
                          <a:effectLst/>
                        </a:rPr>
                        <a:t>High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608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85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700" dirty="0">
                          <a:effectLst/>
                        </a:rPr>
                        <a:t>High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508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07589"/>
                  </a:ext>
                </a:extLst>
              </a:tr>
              <a:tr h="611156">
                <a:tc>
                  <a:txBody>
                    <a:bodyPr/>
                    <a:lstStyle/>
                    <a:p>
                      <a:pPr fontAlgn="base"/>
                      <a:r>
                        <a:rPr lang="en-IN" sz="1700">
                          <a:effectLst/>
                        </a:rPr>
                        <a:t>Logistic Regression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B07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77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700">
                          <a:effectLst/>
                        </a:rPr>
                        <a:t>Medium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908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700">
                          <a:effectLst/>
                        </a:rPr>
                        <a:t>Medium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209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2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700">
                          <a:effectLst/>
                        </a:rPr>
                        <a:t>Low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109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75001"/>
                  </a:ext>
                </a:extLst>
              </a:tr>
              <a:tr h="611156">
                <a:tc>
                  <a:txBody>
                    <a:bodyPr/>
                    <a:lstStyle/>
                    <a:p>
                      <a:pPr fontAlgn="base"/>
                      <a:r>
                        <a:rPr lang="en-IN" sz="1700" dirty="0">
                          <a:effectLst/>
                        </a:rPr>
                        <a:t>Decision Trees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302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2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2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700" dirty="0">
                          <a:effectLst/>
                        </a:rPr>
                        <a:t>Medium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E02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2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2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700">
                          <a:effectLst/>
                        </a:rPr>
                        <a:t>Medium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D02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2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700" dirty="0">
                          <a:effectLst/>
                        </a:rPr>
                        <a:t>Medium</a:t>
                      </a:r>
                    </a:p>
                  </a:txBody>
                  <a:tcPr marL="86907" marR="86907" marT="43454" marB="43454" anchor="ctr">
                    <a:lnL w="12700" cap="flat" cmpd="sng" algn="ctr">
                      <a:solidFill>
                        <a:srgbClr val="9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159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5C107B-D4EF-4236-9928-94BB928EE85A}"/>
              </a:ext>
            </a:extLst>
          </p:cNvPr>
          <p:cNvSpPr txBox="1"/>
          <p:nvPr/>
        </p:nvSpPr>
        <p:spPr>
          <a:xfrm>
            <a:off x="7227888" y="2415856"/>
            <a:ext cx="4982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Handling Imbalanced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Scalability and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Flexibility and Customizability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D0856-BBFE-4520-AD16-084143323C32}"/>
              </a:ext>
            </a:extLst>
          </p:cNvPr>
          <p:cNvSpPr/>
          <p:nvPr/>
        </p:nvSpPr>
        <p:spPr>
          <a:xfrm>
            <a:off x="1131888" y="24115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Improved Accuracy and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Robustness to Outliers and Noisy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High-Dimensional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7254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1027</TotalTime>
  <Words>777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__Inter_d65c78</vt:lpstr>
      <vt:lpstr>Arial</vt:lpstr>
      <vt:lpstr>Arial Rounded MT Bold</vt:lpstr>
      <vt:lpstr>Gill Sans MT</vt:lpstr>
      <vt:lpstr>Parcel</vt:lpstr>
      <vt:lpstr>Predicting Creditworthiness Using Machine Learning</vt:lpstr>
      <vt:lpstr>Creditworthiness Assessment in Banking</vt:lpstr>
      <vt:lpstr>PowerPoint Presentation</vt:lpstr>
      <vt:lpstr>Why Customer churn Matters?</vt:lpstr>
      <vt:lpstr>The Importance of Predicting Churn </vt:lpstr>
      <vt:lpstr>PowerPoint Presentation</vt:lpstr>
      <vt:lpstr>Machine Learning Approach</vt:lpstr>
      <vt:lpstr>PowerPoint Presentation</vt:lpstr>
      <vt:lpstr>Why Random Forest</vt:lpstr>
      <vt:lpstr>Evaluation metrics</vt:lpstr>
      <vt:lpstr>CASE STUDIES</vt:lpstr>
      <vt:lpstr>PowerPoint Presentation</vt:lpstr>
      <vt:lpstr>Random Forest Methodology for Predicting Churn</vt:lpstr>
      <vt:lpstr>PowerPoint Presentation</vt:lpstr>
      <vt:lpstr>Current Trends in Customer Churn and Predictive Analytics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Creditworthiness Using Machine Learning</dc:title>
  <dc:creator>asus</dc:creator>
  <cp:lastModifiedBy>asus</cp:lastModifiedBy>
  <cp:revision>26</cp:revision>
  <dcterms:created xsi:type="dcterms:W3CDTF">2024-10-17T06:28:12Z</dcterms:created>
  <dcterms:modified xsi:type="dcterms:W3CDTF">2024-10-18T00:40:30Z</dcterms:modified>
</cp:coreProperties>
</file>