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Open Sans Extra Bold" charset="1" panose="020B0906030804020204"/>
      <p:regular r:id="rId12"/>
    </p:embeddedFont>
    <p:embeddedFont>
      <p:font typeface="Poppins Bold" charset="1" panose="00000800000000000000"/>
      <p:regular r:id="rId13"/>
    </p:embeddedFont>
    <p:embeddedFont>
      <p:font typeface="Poppins" charset="1" panose="000005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15.png" Type="http://schemas.openxmlformats.org/officeDocument/2006/relationships/image"/><Relationship Id="rId8" Target="../media/image16.svg" Type="http://schemas.openxmlformats.org/officeDocument/2006/relationships/image"/><Relationship Id="rId9" Target="../media/image1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097502" y="5590237"/>
            <a:ext cx="14099416" cy="1409941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1596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391331" y="3298747"/>
            <a:ext cx="8015383" cy="3201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19"/>
              </a:lnSpc>
              <a:spcBef>
                <a:spcPct val="0"/>
              </a:spcBef>
            </a:pPr>
            <a:r>
              <a:rPr lang="en-US" sz="9156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Retail Sales Analysis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6420234" y="-1717598"/>
            <a:ext cx="3735531" cy="373553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515962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47857" y="-643475"/>
            <a:ext cx="1286950" cy="128695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1596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1929195" y="8389571"/>
            <a:ext cx="3735531" cy="3735531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515962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8757394" y="7522582"/>
            <a:ext cx="8779632" cy="1733977"/>
          </a:xfrm>
          <a:custGeom>
            <a:avLst/>
            <a:gdLst/>
            <a:ahLst/>
            <a:cxnLst/>
            <a:rect r="r" b="b" t="t" l="l"/>
            <a:pathLst>
              <a:path h="1733977" w="8779632">
                <a:moveTo>
                  <a:pt x="0" y="0"/>
                </a:moveTo>
                <a:lnTo>
                  <a:pt x="8779632" y="0"/>
                </a:lnTo>
                <a:lnTo>
                  <a:pt x="8779632" y="1733977"/>
                </a:lnTo>
                <a:lnTo>
                  <a:pt x="0" y="17339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8573918" y="2967052"/>
            <a:ext cx="9146584" cy="5246370"/>
            <a:chOff x="0" y="0"/>
            <a:chExt cx="7981950" cy="45783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765810" y="21590"/>
              <a:ext cx="6451600" cy="4326890"/>
            </a:xfrm>
            <a:custGeom>
              <a:avLst/>
              <a:gdLst/>
              <a:ahLst/>
              <a:cxnLst/>
              <a:rect r="r" b="b" t="t" l="l"/>
              <a:pathLst>
                <a:path h="4326890" w="645160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242424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981950" cy="4542790"/>
            </a:xfrm>
            <a:custGeom>
              <a:avLst/>
              <a:gdLst/>
              <a:ahLst/>
              <a:cxnLst/>
              <a:rect r="r" b="b" t="t" l="l"/>
              <a:pathLst>
                <a:path h="4542790" w="798195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3460750" y="4349750"/>
              <a:ext cx="1059180" cy="96520"/>
            </a:xfrm>
            <a:custGeom>
              <a:avLst/>
              <a:gdLst/>
              <a:ahLst/>
              <a:cxnLst/>
              <a:rect r="r" b="b" t="t" l="l"/>
              <a:pathLst>
                <a:path h="96520" w="105918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163830" y="4542790"/>
              <a:ext cx="7654290" cy="35560"/>
            </a:xfrm>
            <a:custGeom>
              <a:avLst/>
              <a:gdLst/>
              <a:ahLst/>
              <a:cxnLst/>
              <a:rect r="r" b="b" t="t" l="l"/>
              <a:pathLst>
                <a:path h="35560" w="765429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962660" y="276860"/>
              <a:ext cx="6055360" cy="3789680"/>
            </a:xfrm>
            <a:custGeom>
              <a:avLst/>
              <a:gdLst/>
              <a:ahLst/>
              <a:cxnLst/>
              <a:rect r="r" b="b" t="t" l="l"/>
              <a:pathLst>
                <a:path h="3789680" w="605536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9652699" y="3181301"/>
            <a:ext cx="4568977" cy="4568977"/>
          </a:xfrm>
          <a:custGeom>
            <a:avLst/>
            <a:gdLst/>
            <a:ahLst/>
            <a:cxnLst/>
            <a:rect r="r" b="b" t="t" l="l"/>
            <a:pathLst>
              <a:path h="4568977" w="4568977">
                <a:moveTo>
                  <a:pt x="0" y="0"/>
                </a:moveTo>
                <a:lnTo>
                  <a:pt x="4568977" y="0"/>
                </a:lnTo>
                <a:lnTo>
                  <a:pt x="4568977" y="4568976"/>
                </a:lnTo>
                <a:lnTo>
                  <a:pt x="0" y="45689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2098693" y="3181301"/>
            <a:ext cx="4568977" cy="4568977"/>
          </a:xfrm>
          <a:custGeom>
            <a:avLst/>
            <a:gdLst/>
            <a:ahLst/>
            <a:cxnLst/>
            <a:rect r="r" b="b" t="t" l="l"/>
            <a:pathLst>
              <a:path h="4568977" w="4568977">
                <a:moveTo>
                  <a:pt x="0" y="0"/>
                </a:moveTo>
                <a:lnTo>
                  <a:pt x="4568976" y="0"/>
                </a:lnTo>
                <a:lnTo>
                  <a:pt x="4568976" y="4568976"/>
                </a:lnTo>
                <a:lnTo>
                  <a:pt x="0" y="45689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1194551" y="3407782"/>
            <a:ext cx="3905319" cy="4114800"/>
          </a:xfrm>
          <a:custGeom>
            <a:avLst/>
            <a:gdLst/>
            <a:ahLst/>
            <a:cxnLst/>
            <a:rect r="r" b="b" t="t" l="l"/>
            <a:pathLst>
              <a:path h="4114800" w="3905319">
                <a:moveTo>
                  <a:pt x="0" y="0"/>
                </a:moveTo>
                <a:lnTo>
                  <a:pt x="3905319" y="0"/>
                </a:lnTo>
                <a:lnTo>
                  <a:pt x="390531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391331" y="2773313"/>
            <a:ext cx="3335135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 spc="-70">
                <a:solidFill>
                  <a:srgbClr val="515962"/>
                </a:solidFill>
                <a:latin typeface="Poppins Bold"/>
                <a:ea typeface="Poppins Bold"/>
                <a:cs typeface="Poppins Bold"/>
                <a:sym typeface="Poppins Bold"/>
              </a:rPr>
              <a:t>SQL Project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559143" y="9515471"/>
            <a:ext cx="7366063" cy="501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5"/>
              </a:lnSpc>
              <a:spcBef>
                <a:spcPct val="0"/>
              </a:spcBef>
            </a:pPr>
            <a:r>
              <a:rPr lang="en-US" sz="2753" spc="-55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By: Khushi Ojha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5143500"/>
          </a:xfrm>
          <a:custGeom>
            <a:avLst/>
            <a:gdLst/>
            <a:ahLst/>
            <a:cxnLst/>
            <a:rect r="r" b="b" t="t" l="l"/>
            <a:pathLst>
              <a:path h="5143500" w="18288000">
                <a:moveTo>
                  <a:pt x="0" y="0"/>
                </a:moveTo>
                <a:lnTo>
                  <a:pt x="18288000" y="0"/>
                </a:lnTo>
                <a:lnTo>
                  <a:pt x="182880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2406" r="0" b="-6448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88217" y="9258300"/>
            <a:ext cx="18476217" cy="1028700"/>
            <a:chOff x="0" y="0"/>
            <a:chExt cx="4866164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66164" cy="270933"/>
            </a:xfrm>
            <a:custGeom>
              <a:avLst/>
              <a:gdLst/>
              <a:ahLst/>
              <a:cxnLst/>
              <a:rect r="r" b="b" t="t" l="l"/>
              <a:pathLst>
                <a:path h="270933" w="4866164">
                  <a:moveTo>
                    <a:pt x="0" y="0"/>
                  </a:moveTo>
                  <a:lnTo>
                    <a:pt x="4866164" y="0"/>
                  </a:lnTo>
                  <a:lnTo>
                    <a:pt x="4866164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8C8D90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66164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367558" y="2590556"/>
            <a:ext cx="11552885" cy="5105887"/>
            <a:chOff x="0" y="0"/>
            <a:chExt cx="3042735" cy="13447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042735" cy="1344760"/>
            </a:xfrm>
            <a:custGeom>
              <a:avLst/>
              <a:gdLst/>
              <a:ahLst/>
              <a:cxnLst/>
              <a:rect r="r" b="b" t="t" l="l"/>
              <a:pathLst>
                <a:path h="1344760" w="3042735">
                  <a:moveTo>
                    <a:pt x="0" y="0"/>
                  </a:moveTo>
                  <a:lnTo>
                    <a:pt x="3042735" y="0"/>
                  </a:lnTo>
                  <a:lnTo>
                    <a:pt x="3042735" y="1344760"/>
                  </a:lnTo>
                  <a:lnTo>
                    <a:pt x="0" y="1344760"/>
                  </a:lnTo>
                  <a:close/>
                </a:path>
              </a:pathLst>
            </a:custGeom>
            <a:solidFill>
              <a:srgbClr val="8C8D90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042735" cy="13828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5997332" y="2994328"/>
            <a:ext cx="5748323" cy="992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195"/>
              </a:lnSpc>
              <a:spcBef>
                <a:spcPct val="0"/>
              </a:spcBef>
            </a:pPr>
            <a:r>
              <a:rPr lang="en-US" sz="5854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🔎 Problem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896755" y="4489923"/>
            <a:ext cx="10494490" cy="160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-60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Retail businesses generate massive amounts of transaction data daily. However, extracting meaningful insights from this data remains a challenge.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123887" y="-2346523"/>
            <a:ext cx="4693046" cy="469304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8C8D9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39603" y="3325540"/>
            <a:ext cx="7019697" cy="10556306"/>
            <a:chOff x="0" y="0"/>
            <a:chExt cx="660400" cy="9931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0400" cy="993118"/>
            </a:xfrm>
            <a:custGeom>
              <a:avLst/>
              <a:gdLst/>
              <a:ahLst/>
              <a:cxnLst/>
              <a:rect r="r" b="b" t="t" l="l"/>
              <a:pathLst>
                <a:path h="993118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32507"/>
                  </a:cubicBezTo>
                  <a:lnTo>
                    <a:pt x="660400" y="993118"/>
                  </a:lnTo>
                  <a:lnTo>
                    <a:pt x="0" y="993118"/>
                  </a:lnTo>
                  <a:lnTo>
                    <a:pt x="0" y="332998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8C8D9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8900"/>
              <a:ext cx="660400" cy="9042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1674928" y="5143500"/>
            <a:ext cx="4149046" cy="4114800"/>
          </a:xfrm>
          <a:custGeom>
            <a:avLst/>
            <a:gdLst/>
            <a:ahLst/>
            <a:cxnLst/>
            <a:rect r="r" b="b" t="t" l="l"/>
            <a:pathLst>
              <a:path h="4114800" w="4149046">
                <a:moveTo>
                  <a:pt x="0" y="0"/>
                </a:moveTo>
                <a:lnTo>
                  <a:pt x="4149047" y="0"/>
                </a:lnTo>
                <a:lnTo>
                  <a:pt x="41490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3164599" y="504485"/>
            <a:ext cx="10231479" cy="1610612"/>
            <a:chOff x="0" y="0"/>
            <a:chExt cx="13641972" cy="2147482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1452157"/>
              <a:ext cx="13641972" cy="695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200"/>
                </a:lnSpc>
                <a:spcBef>
                  <a:spcPct val="0"/>
                </a:spcBef>
              </a:pPr>
              <a:r>
                <a:rPr lang="en-US" sz="3000" spc="-60">
                  <a:solidFill>
                    <a:srgbClr val="051D40"/>
                  </a:solidFill>
                  <a:latin typeface="Poppins"/>
                  <a:ea typeface="Poppins"/>
                  <a:cs typeface="Poppins"/>
                  <a:sym typeface="Poppins"/>
                </a:rPr>
                <a:t>Dataset: Sales transactions with 10+ key attributes.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104775"/>
              <a:ext cx="8205497" cy="11165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000"/>
                </a:lnSpc>
                <a:spcBef>
                  <a:spcPct val="0"/>
                </a:spcBef>
              </a:pPr>
              <a:r>
                <a:rPr lang="en-US" sz="5000">
                  <a:solidFill>
                    <a:srgbClr val="051D4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Data Exploration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591938" y="3325540"/>
            <a:ext cx="10231479" cy="2313260"/>
            <a:chOff x="0" y="0"/>
            <a:chExt cx="13641972" cy="3084347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1677822"/>
              <a:ext cx="13641972" cy="1406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200"/>
                </a:lnSpc>
                <a:spcBef>
                  <a:spcPct val="0"/>
                </a:spcBef>
              </a:pPr>
              <a:r>
                <a:rPr lang="en-US" sz="3000" spc="-60">
                  <a:solidFill>
                    <a:srgbClr val="051D40"/>
                  </a:solidFill>
                  <a:latin typeface="Poppins"/>
                  <a:ea typeface="Poppins"/>
                  <a:cs typeface="Poppins"/>
                  <a:sym typeface="Poppins"/>
                </a:rPr>
                <a:t>Handled NULL values, ensured consistent date formatting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-104775"/>
              <a:ext cx="12656431" cy="11165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000"/>
                </a:lnSpc>
                <a:spcBef>
                  <a:spcPct val="0"/>
                </a:spcBef>
              </a:pPr>
              <a:r>
                <a:rPr lang="en-US" sz="5000">
                  <a:solidFill>
                    <a:srgbClr val="051D4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Data Cleaning &amp; Processing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591938" y="6619875"/>
            <a:ext cx="9647665" cy="3199085"/>
            <a:chOff x="0" y="0"/>
            <a:chExt cx="12863553" cy="4265447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2858922"/>
              <a:ext cx="12863553" cy="1406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200"/>
                </a:lnSpc>
                <a:spcBef>
                  <a:spcPct val="0"/>
                </a:spcBef>
              </a:pPr>
              <a:r>
                <a:rPr lang="en-US" sz="3000" spc="-60">
                  <a:solidFill>
                    <a:srgbClr val="051D40"/>
                  </a:solidFill>
                  <a:latin typeface="Poppins"/>
                  <a:ea typeface="Poppins"/>
                  <a:cs typeface="Poppins"/>
                  <a:sym typeface="Poppins"/>
                </a:rPr>
                <a:t>Designed 10+ SQL queries to extract actionable insights. 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-104775"/>
              <a:ext cx="11934247" cy="22976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000"/>
                </a:lnSpc>
                <a:spcBef>
                  <a:spcPct val="0"/>
                </a:spcBef>
              </a:pPr>
              <a:r>
                <a:rPr lang="en-US" sz="5000">
                  <a:solidFill>
                    <a:srgbClr val="051D4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SQL Query Design &amp; Business Insights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656283" y="-2445901"/>
            <a:ext cx="15178802" cy="1517880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8C8D9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6805139" y="-1975312"/>
            <a:ext cx="13881919" cy="1388191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8D9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284472" y="4659313"/>
            <a:ext cx="6033363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Tech Stack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8618101" y="1767991"/>
            <a:ext cx="1424256" cy="1424256"/>
          </a:xfrm>
          <a:custGeom>
            <a:avLst/>
            <a:gdLst/>
            <a:ahLst/>
            <a:cxnLst/>
            <a:rect r="r" b="b" t="t" l="l"/>
            <a:pathLst>
              <a:path h="1424256" w="1424256">
                <a:moveTo>
                  <a:pt x="0" y="0"/>
                </a:moveTo>
                <a:lnTo>
                  <a:pt x="1424255" y="0"/>
                </a:lnTo>
                <a:lnTo>
                  <a:pt x="1424255" y="1424256"/>
                </a:lnTo>
                <a:lnTo>
                  <a:pt x="0" y="1424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10423198" y="1983172"/>
            <a:ext cx="5768345" cy="859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91"/>
              </a:lnSpc>
            </a:pPr>
            <a:r>
              <a:rPr lang="en-US" b="true" sz="4779" spc="-95">
                <a:solidFill>
                  <a:srgbClr val="4F5357"/>
                </a:solidFill>
                <a:latin typeface="Poppins Bold"/>
                <a:ea typeface="Poppins Bold"/>
                <a:cs typeface="Poppins Bold"/>
                <a:sym typeface="Poppins Bold"/>
              </a:rPr>
              <a:t>SQL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763159" y="2041203"/>
            <a:ext cx="1134140" cy="801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4F5357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01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9144000" y="3541391"/>
            <a:ext cx="1424256" cy="1424256"/>
          </a:xfrm>
          <a:custGeom>
            <a:avLst/>
            <a:gdLst/>
            <a:ahLst/>
            <a:cxnLst/>
            <a:rect r="r" b="b" t="t" l="l"/>
            <a:pathLst>
              <a:path h="1424256" w="1424256">
                <a:moveTo>
                  <a:pt x="0" y="0"/>
                </a:moveTo>
                <a:lnTo>
                  <a:pt x="1424256" y="0"/>
                </a:lnTo>
                <a:lnTo>
                  <a:pt x="1424256" y="1424256"/>
                </a:lnTo>
                <a:lnTo>
                  <a:pt x="0" y="1424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3" id="13"/>
          <p:cNvSpPr txBox="true"/>
          <p:nvPr/>
        </p:nvSpPr>
        <p:spPr>
          <a:xfrm rot="0">
            <a:off x="9289058" y="3814603"/>
            <a:ext cx="1134140" cy="801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4F5357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02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9144000" y="5318072"/>
            <a:ext cx="1424256" cy="1424256"/>
          </a:xfrm>
          <a:custGeom>
            <a:avLst/>
            <a:gdLst/>
            <a:ahLst/>
            <a:cxnLst/>
            <a:rect r="r" b="b" t="t" l="l"/>
            <a:pathLst>
              <a:path h="1424256" w="1424256">
                <a:moveTo>
                  <a:pt x="0" y="0"/>
                </a:moveTo>
                <a:lnTo>
                  <a:pt x="1424256" y="0"/>
                </a:lnTo>
                <a:lnTo>
                  <a:pt x="1424256" y="1424256"/>
                </a:lnTo>
                <a:lnTo>
                  <a:pt x="0" y="1424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5" id="15"/>
          <p:cNvSpPr txBox="true"/>
          <p:nvPr/>
        </p:nvSpPr>
        <p:spPr>
          <a:xfrm rot="0">
            <a:off x="9289058" y="5591284"/>
            <a:ext cx="1134140" cy="801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4F5357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03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8618101" y="7094753"/>
            <a:ext cx="1424256" cy="1424256"/>
          </a:xfrm>
          <a:custGeom>
            <a:avLst/>
            <a:gdLst/>
            <a:ahLst/>
            <a:cxnLst/>
            <a:rect r="r" b="b" t="t" l="l"/>
            <a:pathLst>
              <a:path h="1424256" w="1424256">
                <a:moveTo>
                  <a:pt x="0" y="0"/>
                </a:moveTo>
                <a:lnTo>
                  <a:pt x="1424255" y="0"/>
                </a:lnTo>
                <a:lnTo>
                  <a:pt x="1424255" y="1424256"/>
                </a:lnTo>
                <a:lnTo>
                  <a:pt x="0" y="1424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8763159" y="7367965"/>
            <a:ext cx="1134140" cy="801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4F5357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04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7905455" y="2656032"/>
            <a:ext cx="373607" cy="373607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8C8D9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8315313" y="4180490"/>
            <a:ext cx="373607" cy="373607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8C8D90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7944228" y="7402839"/>
            <a:ext cx="373607" cy="373607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8C8D90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8309460" y="5760481"/>
            <a:ext cx="373607" cy="373607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8C8D90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1025456" y="3757453"/>
            <a:ext cx="5768345" cy="859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91"/>
              </a:lnSpc>
            </a:pPr>
            <a:r>
              <a:rPr lang="en-US" b="true" sz="4779" spc="-95">
                <a:solidFill>
                  <a:srgbClr val="4F5357"/>
                </a:solidFill>
                <a:latin typeface="Poppins Bold"/>
                <a:ea typeface="Poppins Bold"/>
                <a:cs typeface="Poppins Bold"/>
                <a:sym typeface="Poppins Bold"/>
              </a:rPr>
              <a:t>MS Excel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1025456" y="5534134"/>
            <a:ext cx="5768345" cy="859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91"/>
              </a:lnSpc>
            </a:pPr>
            <a:r>
              <a:rPr lang="en-US" b="true" sz="4779" spc="-95">
                <a:solidFill>
                  <a:srgbClr val="4F5357"/>
                </a:solidFill>
                <a:latin typeface="Poppins Bold"/>
                <a:ea typeface="Poppins Bold"/>
                <a:cs typeface="Poppins Bold"/>
                <a:sym typeface="Poppins Bold"/>
              </a:rPr>
              <a:t>GitHub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568256" y="7279940"/>
            <a:ext cx="5768345" cy="859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91"/>
              </a:lnSpc>
            </a:pPr>
            <a:r>
              <a:rPr lang="en-US" b="true" sz="4779" spc="-95">
                <a:solidFill>
                  <a:srgbClr val="4F5357"/>
                </a:solidFill>
                <a:latin typeface="Poppins Bold"/>
                <a:ea typeface="Poppins Bold"/>
                <a:cs typeface="Poppins Bold"/>
                <a:sym typeface="Poppins Bold"/>
              </a:rPr>
              <a:t>LinkedIn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9530" y="2466355"/>
            <a:ext cx="4222981" cy="6327426"/>
            <a:chOff x="0" y="0"/>
            <a:chExt cx="5630641" cy="84365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59181" y="7659785"/>
              <a:ext cx="5539169" cy="776782"/>
            </a:xfrm>
            <a:custGeom>
              <a:avLst/>
              <a:gdLst/>
              <a:ahLst/>
              <a:cxnLst/>
              <a:rect r="r" b="b" t="t" l="l"/>
              <a:pathLst>
                <a:path h="776782" w="5539169">
                  <a:moveTo>
                    <a:pt x="0" y="0"/>
                  </a:moveTo>
                  <a:lnTo>
                    <a:pt x="5539169" y="0"/>
                  </a:lnTo>
                  <a:lnTo>
                    <a:pt x="5539169" y="776782"/>
                  </a:lnTo>
                  <a:lnTo>
                    <a:pt x="0" y="7767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40835" r="0" b="0"/>
              </a:stretch>
            </a:blipFill>
          </p:spPr>
        </p:sp>
        <p:grpSp>
          <p:nvGrpSpPr>
            <p:cNvPr name="Group 4" id="4"/>
            <p:cNvGrpSpPr/>
            <p:nvPr/>
          </p:nvGrpSpPr>
          <p:grpSpPr>
            <a:xfrm rot="0">
              <a:off x="26142" y="0"/>
              <a:ext cx="5604500" cy="7965154"/>
              <a:chOff x="0" y="0"/>
              <a:chExt cx="1416547" cy="2013207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1416547" cy="2013207"/>
              </a:xfrm>
              <a:custGeom>
                <a:avLst/>
                <a:gdLst/>
                <a:ahLst/>
                <a:cxnLst/>
                <a:rect r="r" b="b" t="t" l="l"/>
                <a:pathLst>
                  <a:path h="2013207" w="1416547">
                    <a:moveTo>
                      <a:pt x="46046" y="0"/>
                    </a:moveTo>
                    <a:lnTo>
                      <a:pt x="1370502" y="0"/>
                    </a:lnTo>
                    <a:cubicBezTo>
                      <a:pt x="1382714" y="0"/>
                      <a:pt x="1394426" y="4851"/>
                      <a:pt x="1403061" y="13487"/>
                    </a:cubicBezTo>
                    <a:cubicBezTo>
                      <a:pt x="1411696" y="22122"/>
                      <a:pt x="1416547" y="33834"/>
                      <a:pt x="1416547" y="46046"/>
                    </a:cubicBezTo>
                    <a:lnTo>
                      <a:pt x="1416547" y="1967161"/>
                    </a:lnTo>
                    <a:cubicBezTo>
                      <a:pt x="1416547" y="1979373"/>
                      <a:pt x="1411696" y="1991085"/>
                      <a:pt x="1403061" y="1999720"/>
                    </a:cubicBezTo>
                    <a:cubicBezTo>
                      <a:pt x="1394426" y="2008356"/>
                      <a:pt x="1382714" y="2013207"/>
                      <a:pt x="1370502" y="2013207"/>
                    </a:cubicBezTo>
                    <a:lnTo>
                      <a:pt x="46046" y="2013207"/>
                    </a:lnTo>
                    <a:cubicBezTo>
                      <a:pt x="33834" y="2013207"/>
                      <a:pt x="22122" y="2008356"/>
                      <a:pt x="13487" y="1999720"/>
                    </a:cubicBezTo>
                    <a:cubicBezTo>
                      <a:pt x="4851" y="1991085"/>
                      <a:pt x="0" y="1979373"/>
                      <a:pt x="0" y="1967161"/>
                    </a:cubicBezTo>
                    <a:lnTo>
                      <a:pt x="0" y="46046"/>
                    </a:lnTo>
                    <a:cubicBezTo>
                      <a:pt x="0" y="33834"/>
                      <a:pt x="4851" y="22122"/>
                      <a:pt x="13487" y="13487"/>
                    </a:cubicBezTo>
                    <a:cubicBezTo>
                      <a:pt x="22122" y="4851"/>
                      <a:pt x="33834" y="0"/>
                      <a:pt x="46046" y="0"/>
                    </a:cubicBezTo>
                    <a:close/>
                  </a:path>
                </a:pathLst>
              </a:custGeom>
              <a:solidFill>
                <a:srgbClr val="FDFDFD"/>
              </a:solidFill>
              <a:ln w="38100" cap="rnd">
                <a:solidFill>
                  <a:srgbClr val="4F5357"/>
                </a:solidFill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1416547" cy="20513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AutoShape 7" id="7"/>
            <p:cNvSpPr/>
            <p:nvPr/>
          </p:nvSpPr>
          <p:spPr>
            <a:xfrm>
              <a:off x="59181" y="3681008"/>
              <a:ext cx="5539169" cy="0"/>
            </a:xfrm>
            <a:prstGeom prst="line">
              <a:avLst/>
            </a:prstGeom>
            <a:ln cap="flat" w="50800">
              <a:solidFill>
                <a:srgbClr val="145DA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>
              <a:off x="0" y="7234690"/>
              <a:ext cx="5539169" cy="0"/>
            </a:xfrm>
            <a:prstGeom prst="line">
              <a:avLst/>
            </a:prstGeom>
            <a:ln cap="flat" w="50800">
              <a:solidFill>
                <a:srgbClr val="4F5357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669779" y="738781"/>
              <a:ext cx="2261744" cy="2261744"/>
            </a:xfrm>
            <a:custGeom>
              <a:avLst/>
              <a:gdLst/>
              <a:ahLst/>
              <a:cxnLst/>
              <a:rect r="r" b="b" t="t" l="l"/>
              <a:pathLst>
                <a:path h="2261744" w="2261744">
                  <a:moveTo>
                    <a:pt x="0" y="0"/>
                  </a:moveTo>
                  <a:lnTo>
                    <a:pt x="2261744" y="0"/>
                  </a:lnTo>
                  <a:lnTo>
                    <a:pt x="2261744" y="2261744"/>
                  </a:lnTo>
                  <a:lnTo>
                    <a:pt x="0" y="22617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442257" y="3901651"/>
              <a:ext cx="4772269" cy="23188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 spc="-49">
                  <a:solidFill>
                    <a:srgbClr val="1B1D1C"/>
                  </a:solidFill>
                  <a:latin typeface="Poppins"/>
                  <a:ea typeface="Poppins"/>
                  <a:cs typeface="Poppins"/>
                  <a:sym typeface="Poppins"/>
                </a:rPr>
                <a:t>Peak Sales Hours – The highest transactions occur in the Evening (Post 5 PM) 📈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771905" y="2466355"/>
            <a:ext cx="4222981" cy="6327426"/>
            <a:chOff x="0" y="0"/>
            <a:chExt cx="5630641" cy="843656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59181" y="7659785"/>
              <a:ext cx="5539169" cy="776782"/>
            </a:xfrm>
            <a:custGeom>
              <a:avLst/>
              <a:gdLst/>
              <a:ahLst/>
              <a:cxnLst/>
              <a:rect r="r" b="b" t="t" l="l"/>
              <a:pathLst>
                <a:path h="776782" w="5539169">
                  <a:moveTo>
                    <a:pt x="0" y="0"/>
                  </a:moveTo>
                  <a:lnTo>
                    <a:pt x="5539169" y="0"/>
                  </a:lnTo>
                  <a:lnTo>
                    <a:pt x="5539169" y="776782"/>
                  </a:lnTo>
                  <a:lnTo>
                    <a:pt x="0" y="7767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40835" r="0" b="0"/>
              </a:stretch>
            </a:blipFill>
          </p:spPr>
        </p:sp>
        <p:grpSp>
          <p:nvGrpSpPr>
            <p:cNvPr name="Group 13" id="13"/>
            <p:cNvGrpSpPr/>
            <p:nvPr/>
          </p:nvGrpSpPr>
          <p:grpSpPr>
            <a:xfrm rot="0">
              <a:off x="26142" y="0"/>
              <a:ext cx="5604500" cy="7965154"/>
              <a:chOff x="0" y="0"/>
              <a:chExt cx="1416547" cy="2013207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416547" cy="2013207"/>
              </a:xfrm>
              <a:custGeom>
                <a:avLst/>
                <a:gdLst/>
                <a:ahLst/>
                <a:cxnLst/>
                <a:rect r="r" b="b" t="t" l="l"/>
                <a:pathLst>
                  <a:path h="2013207" w="1416547">
                    <a:moveTo>
                      <a:pt x="46046" y="0"/>
                    </a:moveTo>
                    <a:lnTo>
                      <a:pt x="1370502" y="0"/>
                    </a:lnTo>
                    <a:cubicBezTo>
                      <a:pt x="1382714" y="0"/>
                      <a:pt x="1394426" y="4851"/>
                      <a:pt x="1403061" y="13487"/>
                    </a:cubicBezTo>
                    <a:cubicBezTo>
                      <a:pt x="1411696" y="22122"/>
                      <a:pt x="1416547" y="33834"/>
                      <a:pt x="1416547" y="46046"/>
                    </a:cubicBezTo>
                    <a:lnTo>
                      <a:pt x="1416547" y="1967161"/>
                    </a:lnTo>
                    <a:cubicBezTo>
                      <a:pt x="1416547" y="1979373"/>
                      <a:pt x="1411696" y="1991085"/>
                      <a:pt x="1403061" y="1999720"/>
                    </a:cubicBezTo>
                    <a:cubicBezTo>
                      <a:pt x="1394426" y="2008356"/>
                      <a:pt x="1382714" y="2013207"/>
                      <a:pt x="1370502" y="2013207"/>
                    </a:cubicBezTo>
                    <a:lnTo>
                      <a:pt x="46046" y="2013207"/>
                    </a:lnTo>
                    <a:cubicBezTo>
                      <a:pt x="33834" y="2013207"/>
                      <a:pt x="22122" y="2008356"/>
                      <a:pt x="13487" y="1999720"/>
                    </a:cubicBezTo>
                    <a:cubicBezTo>
                      <a:pt x="4851" y="1991085"/>
                      <a:pt x="0" y="1979373"/>
                      <a:pt x="0" y="1967161"/>
                    </a:cubicBezTo>
                    <a:lnTo>
                      <a:pt x="0" y="46046"/>
                    </a:lnTo>
                    <a:cubicBezTo>
                      <a:pt x="0" y="33834"/>
                      <a:pt x="4851" y="22122"/>
                      <a:pt x="13487" y="13487"/>
                    </a:cubicBezTo>
                    <a:cubicBezTo>
                      <a:pt x="22122" y="4851"/>
                      <a:pt x="33834" y="0"/>
                      <a:pt x="46046" y="0"/>
                    </a:cubicBezTo>
                    <a:close/>
                  </a:path>
                </a:pathLst>
              </a:custGeom>
              <a:solidFill>
                <a:srgbClr val="FDFDFD"/>
              </a:solidFill>
              <a:ln w="38100" cap="rnd">
                <a:solidFill>
                  <a:srgbClr val="4F5357"/>
                </a:solidFill>
                <a:prstDash val="solid"/>
                <a:round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1416547" cy="20513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AutoShape 16" id="16"/>
            <p:cNvSpPr/>
            <p:nvPr/>
          </p:nvSpPr>
          <p:spPr>
            <a:xfrm>
              <a:off x="59181" y="3681008"/>
              <a:ext cx="5539169" cy="0"/>
            </a:xfrm>
            <a:prstGeom prst="line">
              <a:avLst/>
            </a:prstGeom>
            <a:ln cap="flat" w="50800">
              <a:solidFill>
                <a:srgbClr val="145DA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7" id="17"/>
            <p:cNvSpPr/>
            <p:nvPr/>
          </p:nvSpPr>
          <p:spPr>
            <a:xfrm>
              <a:off x="0" y="7234690"/>
              <a:ext cx="5539169" cy="0"/>
            </a:xfrm>
            <a:prstGeom prst="line">
              <a:avLst/>
            </a:prstGeom>
            <a:ln cap="flat" w="50800">
              <a:solidFill>
                <a:srgbClr val="4F5357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8" id="18"/>
            <p:cNvSpPr txBox="true"/>
            <p:nvPr/>
          </p:nvSpPr>
          <p:spPr>
            <a:xfrm rot="0">
              <a:off x="442257" y="3901651"/>
              <a:ext cx="4772269" cy="23188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 spc="-49">
                  <a:solidFill>
                    <a:srgbClr val="1B1D1C"/>
                  </a:solidFill>
                  <a:latin typeface="Poppins"/>
                  <a:ea typeface="Poppins"/>
                  <a:cs typeface="Poppins"/>
                  <a:sym typeface="Poppins"/>
                </a:rPr>
                <a:t>Top Product Category – Electronics contributes the highest revenue 💰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6448708" y="3176935"/>
            <a:ext cx="1728725" cy="1625001"/>
          </a:xfrm>
          <a:custGeom>
            <a:avLst/>
            <a:gdLst/>
            <a:ahLst/>
            <a:cxnLst/>
            <a:rect r="r" b="b" t="t" l="l"/>
            <a:pathLst>
              <a:path h="1625001" w="1728725">
                <a:moveTo>
                  <a:pt x="0" y="0"/>
                </a:moveTo>
                <a:lnTo>
                  <a:pt x="1728724" y="0"/>
                </a:lnTo>
                <a:lnTo>
                  <a:pt x="1728724" y="1625002"/>
                </a:lnTo>
                <a:lnTo>
                  <a:pt x="0" y="16250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9374280" y="2466355"/>
            <a:ext cx="4222981" cy="6327426"/>
            <a:chOff x="0" y="0"/>
            <a:chExt cx="5630641" cy="843656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59181" y="7659785"/>
              <a:ext cx="5539169" cy="776782"/>
            </a:xfrm>
            <a:custGeom>
              <a:avLst/>
              <a:gdLst/>
              <a:ahLst/>
              <a:cxnLst/>
              <a:rect r="r" b="b" t="t" l="l"/>
              <a:pathLst>
                <a:path h="776782" w="5539169">
                  <a:moveTo>
                    <a:pt x="0" y="0"/>
                  </a:moveTo>
                  <a:lnTo>
                    <a:pt x="5539169" y="0"/>
                  </a:lnTo>
                  <a:lnTo>
                    <a:pt x="5539169" y="776782"/>
                  </a:lnTo>
                  <a:lnTo>
                    <a:pt x="0" y="7767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40835" r="0" b="0"/>
              </a:stretch>
            </a:blipFill>
          </p:spPr>
        </p:sp>
        <p:grpSp>
          <p:nvGrpSpPr>
            <p:cNvPr name="Group 22" id="22"/>
            <p:cNvGrpSpPr/>
            <p:nvPr/>
          </p:nvGrpSpPr>
          <p:grpSpPr>
            <a:xfrm rot="0">
              <a:off x="26142" y="0"/>
              <a:ext cx="5604500" cy="7965154"/>
              <a:chOff x="0" y="0"/>
              <a:chExt cx="1416547" cy="2013207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1416547" cy="2013207"/>
              </a:xfrm>
              <a:custGeom>
                <a:avLst/>
                <a:gdLst/>
                <a:ahLst/>
                <a:cxnLst/>
                <a:rect r="r" b="b" t="t" l="l"/>
                <a:pathLst>
                  <a:path h="2013207" w="1416547">
                    <a:moveTo>
                      <a:pt x="46046" y="0"/>
                    </a:moveTo>
                    <a:lnTo>
                      <a:pt x="1370502" y="0"/>
                    </a:lnTo>
                    <a:cubicBezTo>
                      <a:pt x="1382714" y="0"/>
                      <a:pt x="1394426" y="4851"/>
                      <a:pt x="1403061" y="13487"/>
                    </a:cubicBezTo>
                    <a:cubicBezTo>
                      <a:pt x="1411696" y="22122"/>
                      <a:pt x="1416547" y="33834"/>
                      <a:pt x="1416547" y="46046"/>
                    </a:cubicBezTo>
                    <a:lnTo>
                      <a:pt x="1416547" y="1967161"/>
                    </a:lnTo>
                    <a:cubicBezTo>
                      <a:pt x="1416547" y="1979373"/>
                      <a:pt x="1411696" y="1991085"/>
                      <a:pt x="1403061" y="1999720"/>
                    </a:cubicBezTo>
                    <a:cubicBezTo>
                      <a:pt x="1394426" y="2008356"/>
                      <a:pt x="1382714" y="2013207"/>
                      <a:pt x="1370502" y="2013207"/>
                    </a:cubicBezTo>
                    <a:lnTo>
                      <a:pt x="46046" y="2013207"/>
                    </a:lnTo>
                    <a:cubicBezTo>
                      <a:pt x="33834" y="2013207"/>
                      <a:pt x="22122" y="2008356"/>
                      <a:pt x="13487" y="1999720"/>
                    </a:cubicBezTo>
                    <a:cubicBezTo>
                      <a:pt x="4851" y="1991085"/>
                      <a:pt x="0" y="1979373"/>
                      <a:pt x="0" y="1967161"/>
                    </a:cubicBezTo>
                    <a:lnTo>
                      <a:pt x="0" y="46046"/>
                    </a:lnTo>
                    <a:cubicBezTo>
                      <a:pt x="0" y="33834"/>
                      <a:pt x="4851" y="22122"/>
                      <a:pt x="13487" y="13487"/>
                    </a:cubicBezTo>
                    <a:cubicBezTo>
                      <a:pt x="22122" y="4851"/>
                      <a:pt x="33834" y="0"/>
                      <a:pt x="46046" y="0"/>
                    </a:cubicBezTo>
                    <a:close/>
                  </a:path>
                </a:pathLst>
              </a:custGeom>
              <a:solidFill>
                <a:srgbClr val="FDFDFD"/>
              </a:solidFill>
              <a:ln w="38100" cap="rnd">
                <a:solidFill>
                  <a:srgbClr val="4F5357"/>
                </a:solidFill>
                <a:prstDash val="solid"/>
                <a:round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38100"/>
                <a:ext cx="1416547" cy="20513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AutoShape 25" id="25"/>
            <p:cNvSpPr/>
            <p:nvPr/>
          </p:nvSpPr>
          <p:spPr>
            <a:xfrm>
              <a:off x="59181" y="3681008"/>
              <a:ext cx="5539169" cy="0"/>
            </a:xfrm>
            <a:prstGeom prst="line">
              <a:avLst/>
            </a:prstGeom>
            <a:ln cap="flat" w="50800">
              <a:solidFill>
                <a:srgbClr val="145DA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6" id="26"/>
            <p:cNvSpPr/>
            <p:nvPr/>
          </p:nvSpPr>
          <p:spPr>
            <a:xfrm>
              <a:off x="0" y="7234690"/>
              <a:ext cx="5539169" cy="0"/>
            </a:xfrm>
            <a:prstGeom prst="line">
              <a:avLst/>
            </a:prstGeom>
            <a:ln cap="flat" w="50800">
              <a:solidFill>
                <a:srgbClr val="4F5357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27" id="27"/>
            <p:cNvSpPr txBox="true"/>
            <p:nvPr/>
          </p:nvSpPr>
          <p:spPr>
            <a:xfrm rot="0">
              <a:off x="442257" y="3901651"/>
              <a:ext cx="4772269" cy="23188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 spc="-49">
                  <a:solidFill>
                    <a:srgbClr val="1B1D1C"/>
                  </a:solidFill>
                  <a:latin typeface="Poppins"/>
                  <a:ea typeface="Poppins"/>
                  <a:cs typeface="Poppins"/>
                  <a:sym typeface="Poppins"/>
                </a:rPr>
                <a:t>Customer Segmentation – Male Customers are the primary buyers 🎯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3906057" y="2466355"/>
            <a:ext cx="4222981" cy="6327426"/>
            <a:chOff x="0" y="0"/>
            <a:chExt cx="5630641" cy="8436567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59181" y="7659785"/>
              <a:ext cx="5539169" cy="776782"/>
            </a:xfrm>
            <a:custGeom>
              <a:avLst/>
              <a:gdLst/>
              <a:ahLst/>
              <a:cxnLst/>
              <a:rect r="r" b="b" t="t" l="l"/>
              <a:pathLst>
                <a:path h="776782" w="5539169">
                  <a:moveTo>
                    <a:pt x="0" y="0"/>
                  </a:moveTo>
                  <a:lnTo>
                    <a:pt x="5539169" y="0"/>
                  </a:lnTo>
                  <a:lnTo>
                    <a:pt x="5539169" y="776782"/>
                  </a:lnTo>
                  <a:lnTo>
                    <a:pt x="0" y="7767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40835" r="0" b="0"/>
              </a:stretch>
            </a:blipFill>
          </p:spPr>
        </p:sp>
        <p:grpSp>
          <p:nvGrpSpPr>
            <p:cNvPr name="Group 30" id="30"/>
            <p:cNvGrpSpPr/>
            <p:nvPr/>
          </p:nvGrpSpPr>
          <p:grpSpPr>
            <a:xfrm rot="0">
              <a:off x="26142" y="0"/>
              <a:ext cx="5604500" cy="7965154"/>
              <a:chOff x="0" y="0"/>
              <a:chExt cx="1416547" cy="2013207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1416547" cy="2013207"/>
              </a:xfrm>
              <a:custGeom>
                <a:avLst/>
                <a:gdLst/>
                <a:ahLst/>
                <a:cxnLst/>
                <a:rect r="r" b="b" t="t" l="l"/>
                <a:pathLst>
                  <a:path h="2013207" w="1416547">
                    <a:moveTo>
                      <a:pt x="46046" y="0"/>
                    </a:moveTo>
                    <a:lnTo>
                      <a:pt x="1370502" y="0"/>
                    </a:lnTo>
                    <a:cubicBezTo>
                      <a:pt x="1382714" y="0"/>
                      <a:pt x="1394426" y="4851"/>
                      <a:pt x="1403061" y="13487"/>
                    </a:cubicBezTo>
                    <a:cubicBezTo>
                      <a:pt x="1411696" y="22122"/>
                      <a:pt x="1416547" y="33834"/>
                      <a:pt x="1416547" y="46046"/>
                    </a:cubicBezTo>
                    <a:lnTo>
                      <a:pt x="1416547" y="1967161"/>
                    </a:lnTo>
                    <a:cubicBezTo>
                      <a:pt x="1416547" y="1979373"/>
                      <a:pt x="1411696" y="1991085"/>
                      <a:pt x="1403061" y="1999720"/>
                    </a:cubicBezTo>
                    <a:cubicBezTo>
                      <a:pt x="1394426" y="2008356"/>
                      <a:pt x="1382714" y="2013207"/>
                      <a:pt x="1370502" y="2013207"/>
                    </a:cubicBezTo>
                    <a:lnTo>
                      <a:pt x="46046" y="2013207"/>
                    </a:lnTo>
                    <a:cubicBezTo>
                      <a:pt x="33834" y="2013207"/>
                      <a:pt x="22122" y="2008356"/>
                      <a:pt x="13487" y="1999720"/>
                    </a:cubicBezTo>
                    <a:cubicBezTo>
                      <a:pt x="4851" y="1991085"/>
                      <a:pt x="0" y="1979373"/>
                      <a:pt x="0" y="1967161"/>
                    </a:cubicBezTo>
                    <a:lnTo>
                      <a:pt x="0" y="46046"/>
                    </a:lnTo>
                    <a:cubicBezTo>
                      <a:pt x="0" y="33834"/>
                      <a:pt x="4851" y="22122"/>
                      <a:pt x="13487" y="13487"/>
                    </a:cubicBezTo>
                    <a:cubicBezTo>
                      <a:pt x="22122" y="4851"/>
                      <a:pt x="33834" y="0"/>
                      <a:pt x="46046" y="0"/>
                    </a:cubicBezTo>
                    <a:close/>
                  </a:path>
                </a:pathLst>
              </a:custGeom>
              <a:solidFill>
                <a:srgbClr val="FDFDFD"/>
              </a:solidFill>
              <a:ln w="38100" cap="rnd">
                <a:solidFill>
                  <a:srgbClr val="4F5357"/>
                </a:solidFill>
                <a:prstDash val="solid"/>
                <a:round/>
              </a:ln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-38100"/>
                <a:ext cx="1416547" cy="20513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AutoShape 33" id="33"/>
            <p:cNvSpPr/>
            <p:nvPr/>
          </p:nvSpPr>
          <p:spPr>
            <a:xfrm>
              <a:off x="59181" y="3681008"/>
              <a:ext cx="5539169" cy="0"/>
            </a:xfrm>
            <a:prstGeom prst="line">
              <a:avLst/>
            </a:prstGeom>
            <a:ln cap="flat" w="50800">
              <a:solidFill>
                <a:srgbClr val="145DA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4" id="34"/>
            <p:cNvSpPr/>
            <p:nvPr/>
          </p:nvSpPr>
          <p:spPr>
            <a:xfrm>
              <a:off x="0" y="7234690"/>
              <a:ext cx="5539169" cy="0"/>
            </a:xfrm>
            <a:prstGeom prst="line">
              <a:avLst/>
            </a:prstGeom>
            <a:ln cap="flat" w="50800">
              <a:solidFill>
                <a:srgbClr val="4F5357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35" id="35"/>
            <p:cNvSpPr txBox="true"/>
            <p:nvPr/>
          </p:nvSpPr>
          <p:spPr>
            <a:xfrm rot="0">
              <a:off x="442257" y="3901651"/>
              <a:ext cx="4772269" cy="23188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 spc="-49">
                  <a:solidFill>
                    <a:srgbClr val="1B1D1C"/>
                  </a:solidFill>
                  <a:latin typeface="Poppins"/>
                  <a:ea typeface="Poppins"/>
                  <a:cs typeface="Poppins"/>
                  <a:sym typeface="Poppins"/>
                </a:rPr>
                <a:t>Best-Selling Month – Identified the most profitable month each year 📅</a:t>
              </a:r>
            </a:p>
          </p:txBody>
        </p:sp>
      </p:grpSp>
      <p:sp>
        <p:nvSpPr>
          <p:cNvPr name="Freeform 36" id="36"/>
          <p:cNvSpPr/>
          <p:nvPr/>
        </p:nvSpPr>
        <p:spPr>
          <a:xfrm flipH="false" flipV="false" rot="0">
            <a:off x="10697007" y="3086100"/>
            <a:ext cx="1577527" cy="1715837"/>
          </a:xfrm>
          <a:custGeom>
            <a:avLst/>
            <a:gdLst/>
            <a:ahLst/>
            <a:cxnLst/>
            <a:rect r="r" b="b" t="t" l="l"/>
            <a:pathLst>
              <a:path h="1715837" w="1577527">
                <a:moveTo>
                  <a:pt x="0" y="0"/>
                </a:moveTo>
                <a:lnTo>
                  <a:pt x="1577527" y="0"/>
                </a:lnTo>
                <a:lnTo>
                  <a:pt x="1577527" y="1715837"/>
                </a:lnTo>
                <a:lnTo>
                  <a:pt x="0" y="171583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15302236" y="3086100"/>
            <a:ext cx="1544253" cy="1715837"/>
          </a:xfrm>
          <a:custGeom>
            <a:avLst/>
            <a:gdLst/>
            <a:ahLst/>
            <a:cxnLst/>
            <a:rect r="r" b="b" t="t" l="l"/>
            <a:pathLst>
              <a:path h="1715837" w="1544253">
                <a:moveTo>
                  <a:pt x="0" y="0"/>
                </a:moveTo>
                <a:lnTo>
                  <a:pt x="1544253" y="0"/>
                </a:lnTo>
                <a:lnTo>
                  <a:pt x="1544253" y="1715837"/>
                </a:lnTo>
                <a:lnTo>
                  <a:pt x="0" y="171583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8" id="38"/>
          <p:cNvSpPr txBox="true"/>
          <p:nvPr/>
        </p:nvSpPr>
        <p:spPr>
          <a:xfrm rot="0">
            <a:off x="5201579" y="923925"/>
            <a:ext cx="7884841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KEY INSIGHTS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6505" y="1370422"/>
            <a:ext cx="14994989" cy="7546156"/>
            <a:chOff x="0" y="0"/>
            <a:chExt cx="4198931" cy="21130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98931" cy="2113092"/>
            </a:xfrm>
            <a:custGeom>
              <a:avLst/>
              <a:gdLst/>
              <a:ahLst/>
              <a:cxnLst/>
              <a:rect r="r" b="b" t="t" l="l"/>
              <a:pathLst>
                <a:path h="2113092" w="4198931">
                  <a:moveTo>
                    <a:pt x="0" y="0"/>
                  </a:moveTo>
                  <a:lnTo>
                    <a:pt x="4198931" y="0"/>
                  </a:lnTo>
                  <a:lnTo>
                    <a:pt x="4198931" y="2113092"/>
                  </a:lnTo>
                  <a:lnTo>
                    <a:pt x="0" y="2113092"/>
                  </a:lnTo>
                  <a:close/>
                </a:path>
              </a:pathLst>
            </a:custGeom>
            <a:solidFill>
              <a:srgbClr val="BCBBBF">
                <a:alpha val="95686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198931" cy="21511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408327" y="1958490"/>
            <a:ext cx="5471347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4F5357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CONCLUSION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646505" y="8916578"/>
            <a:ext cx="14994989" cy="430557"/>
            <a:chOff x="0" y="0"/>
            <a:chExt cx="4198931" cy="12056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198931" cy="120565"/>
            </a:xfrm>
            <a:custGeom>
              <a:avLst/>
              <a:gdLst/>
              <a:ahLst/>
              <a:cxnLst/>
              <a:rect r="r" b="b" t="t" l="l"/>
              <a:pathLst>
                <a:path h="120565" w="4198931">
                  <a:moveTo>
                    <a:pt x="0" y="0"/>
                  </a:moveTo>
                  <a:lnTo>
                    <a:pt x="4198931" y="0"/>
                  </a:lnTo>
                  <a:lnTo>
                    <a:pt x="4198931" y="120565"/>
                  </a:lnTo>
                  <a:lnTo>
                    <a:pt x="0" y="120565"/>
                  </a:lnTo>
                  <a:close/>
                </a:path>
              </a:pathLst>
            </a:custGeom>
            <a:solidFill>
              <a:srgbClr val="A6A6A6">
                <a:alpha val="4862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198931" cy="1586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5941977" y="8653930"/>
            <a:ext cx="7523780" cy="752378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8D90">
                <a:alpha val="95686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3724222" y="-4507687"/>
            <a:ext cx="5924489" cy="5924489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8D90">
                <a:alpha val="95686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200267" y="3497549"/>
            <a:ext cx="12385814" cy="4271842"/>
            <a:chOff x="0" y="0"/>
            <a:chExt cx="16514418" cy="5695790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85725"/>
              <a:ext cx="16514418" cy="1406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200"/>
                </a:lnSpc>
                <a:spcBef>
                  <a:spcPct val="0"/>
                </a:spcBef>
              </a:pPr>
              <a:r>
                <a:rPr lang="en-US" sz="3000" spc="-60">
                  <a:solidFill>
                    <a:srgbClr val="1B1D1C"/>
                  </a:solidFill>
                  <a:latin typeface="Poppins"/>
                  <a:ea typeface="Poppins"/>
                  <a:cs typeface="Poppins"/>
                  <a:sym typeface="Poppins"/>
                </a:rPr>
                <a:t>✅ Optimize staffing during peak sales hours for better customer experience.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1850865"/>
              <a:ext cx="16514418" cy="695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200"/>
                </a:lnSpc>
                <a:spcBef>
                  <a:spcPct val="0"/>
                </a:spcBef>
              </a:pPr>
              <a:r>
                <a:rPr lang="en-US" sz="3000" spc="-60">
                  <a:solidFill>
                    <a:srgbClr val="1B1D1C"/>
                  </a:solidFill>
                  <a:latin typeface="Poppins"/>
                  <a:ea typeface="Poppins"/>
                  <a:cs typeface="Poppins"/>
                  <a:sym typeface="Poppins"/>
                </a:rPr>
                <a:t>✅ Increase marketing spend during peak sales months.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3070065"/>
              <a:ext cx="16514418" cy="1406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200"/>
                </a:lnSpc>
                <a:spcBef>
                  <a:spcPct val="0"/>
                </a:spcBef>
              </a:pPr>
              <a:r>
                <a:rPr lang="en-US" sz="3000" spc="-60">
                  <a:solidFill>
                    <a:srgbClr val="1B1D1C"/>
                  </a:solidFill>
                  <a:latin typeface="Poppins"/>
                  <a:ea typeface="Poppins"/>
                  <a:cs typeface="Poppins"/>
                  <a:sym typeface="Poppins"/>
                </a:rPr>
                <a:t>✅ Target promotions to the most active customers for higher conversions.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5000465"/>
              <a:ext cx="16514418" cy="695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200"/>
                </a:lnSpc>
                <a:spcBef>
                  <a:spcPct val="0"/>
                </a:spcBef>
              </a:pPr>
              <a:r>
                <a:rPr lang="en-US" sz="3000" spc="-60">
                  <a:solidFill>
                    <a:srgbClr val="1B1D1C"/>
                  </a:solidFill>
                  <a:latin typeface="Poppins"/>
                  <a:ea typeface="Poppins"/>
                  <a:cs typeface="Poppins"/>
                  <a:sym typeface="Poppins"/>
                </a:rPr>
                <a:t>✅ Stock inventory smartly based on seasonal demand patterns.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DAGeHJ5gxY0</dc:identifier>
  <dcterms:modified xsi:type="dcterms:W3CDTF">2011-08-01T06:04:30Z</dcterms:modified>
  <cp:revision>1</cp:revision>
  <dc:title>SQL Project 1</dc:title>
</cp:coreProperties>
</file>